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409" r:id="rId2"/>
    <p:sldId id="340" r:id="rId3"/>
    <p:sldId id="379" r:id="rId4"/>
    <p:sldId id="365" r:id="rId5"/>
    <p:sldId id="366" r:id="rId6"/>
    <p:sldId id="367" r:id="rId7"/>
    <p:sldId id="410" r:id="rId8"/>
    <p:sldId id="368" r:id="rId9"/>
    <p:sldId id="369" r:id="rId10"/>
    <p:sldId id="411" r:id="rId11"/>
    <p:sldId id="413" r:id="rId12"/>
    <p:sldId id="370" r:id="rId13"/>
    <p:sldId id="390" r:id="rId14"/>
    <p:sldId id="372" r:id="rId15"/>
    <p:sldId id="371" r:id="rId16"/>
    <p:sldId id="375" r:id="rId17"/>
    <p:sldId id="376" r:id="rId18"/>
    <p:sldId id="374" r:id="rId19"/>
    <p:sldId id="377" r:id="rId20"/>
    <p:sldId id="378" r:id="rId21"/>
    <p:sldId id="396" r:id="rId22"/>
    <p:sldId id="383" r:id="rId23"/>
    <p:sldId id="384" r:id="rId24"/>
    <p:sldId id="391" r:id="rId25"/>
    <p:sldId id="387" r:id="rId26"/>
    <p:sldId id="386" r:id="rId27"/>
    <p:sldId id="412" r:id="rId28"/>
    <p:sldId id="388" r:id="rId29"/>
    <p:sldId id="389" r:id="rId30"/>
    <p:sldId id="392" r:id="rId31"/>
    <p:sldId id="402" r:id="rId32"/>
    <p:sldId id="397" r:id="rId33"/>
    <p:sldId id="398" r:id="rId34"/>
    <p:sldId id="414" r:id="rId35"/>
    <p:sldId id="399" r:id="rId36"/>
    <p:sldId id="400" r:id="rId37"/>
    <p:sldId id="401" r:id="rId38"/>
    <p:sldId id="403" r:id="rId39"/>
    <p:sldId id="404" r:id="rId40"/>
    <p:sldId id="406" r:id="rId41"/>
    <p:sldId id="407" r:id="rId42"/>
    <p:sldId id="408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409"/>
          </p14:sldIdLst>
        </p14:section>
        <p14:section name="Введение" id="{EA33AC9B-ADD3-446A-89B2-5A53218C9B69}">
          <p14:sldIdLst>
            <p14:sldId id="340"/>
            <p14:sldId id="379"/>
            <p14:sldId id="365"/>
            <p14:sldId id="366"/>
            <p14:sldId id="367"/>
            <p14:sldId id="410"/>
            <p14:sldId id="368"/>
            <p14:sldId id="369"/>
            <p14:sldId id="411"/>
            <p14:sldId id="413"/>
            <p14:sldId id="370"/>
            <p14:sldId id="390"/>
            <p14:sldId id="372"/>
            <p14:sldId id="371"/>
          </p14:sldIdLst>
        </p14:section>
        <p14:section name="Теорема о мощности семейств с ограниченным vcdim" id="{402D4FC4-90A4-4AEB-ADFD-859CFCEE47CF}">
          <p14:sldIdLst>
            <p14:sldId id="375"/>
            <p14:sldId id="376"/>
            <p14:sldId id="374"/>
            <p14:sldId id="377"/>
            <p14:sldId id="378"/>
            <p14:sldId id="396"/>
          </p14:sldIdLst>
        </p14:section>
        <p14:section name="Размерность измельчения" id="{14C0A386-8CD2-4469-8D1A-6ACD8429F7CC}">
          <p14:sldIdLst>
            <p14:sldId id="383"/>
            <p14:sldId id="384"/>
            <p14:sldId id="391"/>
            <p14:sldId id="387"/>
            <p14:sldId id="386"/>
            <p14:sldId id="412"/>
          </p14:sldIdLst>
        </p14:section>
        <p14:section name="Основная теорема" id="{3BD1AA5E-61AD-40EF-A43D-43ED03D72395}">
          <p14:sldIdLst>
            <p14:sldId id="388"/>
            <p14:sldId id="389"/>
            <p14:sldId id="392"/>
          </p14:sldIdLst>
        </p14:section>
        <p14:section name="Доказательство теоремы Хаусслера—Вельцля" id="{363376C1-0C48-44F5-8D42-5CF18D621AB0}">
          <p14:sldIdLst>
            <p14:sldId id="402"/>
            <p14:sldId id="397"/>
            <p14:sldId id="398"/>
            <p14:sldId id="414"/>
            <p14:sldId id="399"/>
            <p14:sldId id="400"/>
            <p14:sldId id="401"/>
            <p14:sldId id="403"/>
            <p14:sldId id="404"/>
            <p14:sldId id="406"/>
            <p14:sldId id="407"/>
            <p14:sldId id="4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9DFF"/>
    <a:srgbClr val="FF7000"/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1" autoAdjust="0"/>
    <p:restoredTop sz="93428" autoAdjust="0"/>
  </p:normalViewPr>
  <p:slideViewPr>
    <p:cSldViewPr>
      <p:cViewPr varScale="1">
        <p:scale>
          <a:sx n="82" d="100"/>
          <a:sy n="82" d="100"/>
        </p:scale>
        <p:origin x="108" y="4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3CB5B-C768-429A-8001-E34B55A0D542}" type="datetimeFigureOut">
              <a:rPr lang="ru-RU" smtClean="0"/>
              <a:t>29.06.2014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F78AA-47ED-4563-BDEE-454424444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133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4120-E0D4-4E74-A7C9-3A89E3C12C6D}" type="datetime1">
              <a:rPr lang="ru-RU" smtClean="0"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518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7BCE3-CC8A-4C0D-8B28-0F8CF80A42A9}" type="datetime1">
              <a:rPr lang="ru-RU" smtClean="0"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375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D61D4-0BBD-4FF1-AB9C-2E8AB60293E2}" type="datetime1">
              <a:rPr lang="ru-RU" smtClean="0"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988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23EF-86A4-48AC-A6DD-809AAE140D4A}" type="datetime1">
              <a:rPr lang="ru-RU" smtClean="0"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337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10EA-5486-44CA-8FDD-E60CF8564528}" type="datetime1">
              <a:rPr lang="ru-RU" smtClean="0"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548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D7CF1-858F-4FD5-9389-F580B890474F}" type="datetime1">
              <a:rPr lang="ru-RU" smtClean="0"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44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3FFC-5262-48AC-A953-D150DC147C80}" type="datetime1">
              <a:rPr lang="ru-RU" smtClean="0"/>
              <a:t>29.06.2014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746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0BA2-64F2-498D-8954-150B67A99959}" type="datetime1">
              <a:rPr lang="ru-RU" smtClean="0"/>
              <a:t>29.06.2014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84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2114-85B8-434F-BF5E-BD1B1A3FC69C}" type="datetime1">
              <a:rPr lang="ru-RU" smtClean="0"/>
              <a:t>29.06.2014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513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2769-2AF0-43A0-88CD-A179ADF42C23}" type="datetime1">
              <a:rPr lang="ru-RU" smtClean="0"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800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A50-E926-4156-A1C4-2F727B4CC056}" type="datetime1">
              <a:rPr lang="ru-RU" smtClean="0"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46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C45D5-566C-4F23-9486-3D8F7D2D040B}" type="datetime1">
              <a:rPr lang="ru-RU" smtClean="0"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66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niak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структуры</a:t>
            </a:r>
            <a:r>
              <a:rPr lang="en-US" dirty="0"/>
              <a:t/>
            </a:r>
            <a:br>
              <a:rPr lang="en-US" dirty="0"/>
            </a:br>
            <a:r>
              <a:rPr lang="ru-RU" sz="3200" dirty="0" smtClean="0"/>
              <a:t>МФТИ, весна 201</a:t>
            </a:r>
            <a:r>
              <a:rPr lang="en-US" sz="3200" dirty="0" smtClean="0"/>
              <a:t>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4365104"/>
            <a:ext cx="8136904" cy="1273696"/>
          </a:xfrm>
        </p:spPr>
        <p:txBody>
          <a:bodyPr/>
          <a:lstStyle/>
          <a:p>
            <a:r>
              <a:rPr lang="ru-RU" dirty="0"/>
              <a:t>Александр</a:t>
            </a:r>
            <a:r>
              <a:rPr lang="en-US" dirty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2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8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Связь с задачей классификации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множество векторов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сопоставленных объектам из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семейство всевозможных кусков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которые можно «отсечь» с помощью функций классификации.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дробится</a:t>
                </a:r>
                <a:r>
                  <a:rPr lang="en-US" dirty="0" smtClean="0"/>
                  <a:t> </a:t>
                </a:r>
                <a:r>
                  <a:rPr lang="ru-RU" dirty="0" smtClean="0"/>
                  <a:t>с помощью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ru-RU" dirty="0" smtClean="0"/>
                  <a:t>, это хорошо, т.к. как бы ни были распределены по классам объекты из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можно построить классификатор, правильно относящий все объекты к своим классам.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  <a:blipFill rotWithShape="0">
                <a:blip r:embed="rId2"/>
                <a:stretch>
                  <a:fillRect l="-1178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5301208"/>
            <a:ext cx="648072" cy="51897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349" y="5917476"/>
            <a:ext cx="648072" cy="51897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939" y="4941168"/>
            <a:ext cx="648072" cy="51897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6456040" y="4941168"/>
            <a:ext cx="3528392" cy="16561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264352" y="6412686"/>
                <a:ext cx="5305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4352" y="6412686"/>
                <a:ext cx="53053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олилиния 8"/>
          <p:cNvSpPr/>
          <p:nvPr/>
        </p:nvSpPr>
        <p:spPr>
          <a:xfrm>
            <a:off x="3935186" y="4768320"/>
            <a:ext cx="4425043" cy="636437"/>
          </a:xfrm>
          <a:custGeom>
            <a:avLst/>
            <a:gdLst>
              <a:gd name="connsiteX0" fmla="*/ 0 w 4425043"/>
              <a:gd name="connsiteY0" fmla="*/ 244551 h 636437"/>
              <a:gd name="connsiteX1" fmla="*/ 1975757 w 4425043"/>
              <a:gd name="connsiteY1" fmla="*/ 15951 h 636437"/>
              <a:gd name="connsiteX2" fmla="*/ 4425043 w 4425043"/>
              <a:gd name="connsiteY2" fmla="*/ 636437 h 63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5043" h="636437">
                <a:moveTo>
                  <a:pt x="0" y="244551"/>
                </a:moveTo>
                <a:cubicBezTo>
                  <a:pt x="619125" y="97594"/>
                  <a:pt x="1238250" y="-49363"/>
                  <a:pt x="1975757" y="15951"/>
                </a:cubicBezTo>
                <a:cubicBezTo>
                  <a:pt x="2713264" y="81265"/>
                  <a:pt x="3569153" y="358851"/>
                  <a:pt x="4425043" y="636437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2432957" y="5453743"/>
            <a:ext cx="5143500" cy="489857"/>
          </a:xfrm>
          <a:custGeom>
            <a:avLst/>
            <a:gdLst>
              <a:gd name="connsiteX0" fmla="*/ 0 w 5143500"/>
              <a:gd name="connsiteY0" fmla="*/ 0 h 489857"/>
              <a:gd name="connsiteX1" fmla="*/ 2318657 w 5143500"/>
              <a:gd name="connsiteY1" fmla="*/ 375557 h 489857"/>
              <a:gd name="connsiteX2" fmla="*/ 5143500 w 5143500"/>
              <a:gd name="connsiteY2" fmla="*/ 489857 h 48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3500" h="489857">
                <a:moveTo>
                  <a:pt x="0" y="0"/>
                </a:moveTo>
                <a:cubicBezTo>
                  <a:pt x="730703" y="146957"/>
                  <a:pt x="1461407" y="293914"/>
                  <a:pt x="2318657" y="375557"/>
                </a:cubicBezTo>
                <a:cubicBezTo>
                  <a:pt x="3175907" y="457200"/>
                  <a:pt x="4159703" y="473528"/>
                  <a:pt x="5143500" y="489857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3020786" y="6123214"/>
            <a:ext cx="5943600" cy="377905"/>
          </a:xfrm>
          <a:custGeom>
            <a:avLst/>
            <a:gdLst>
              <a:gd name="connsiteX0" fmla="*/ 0 w 5943600"/>
              <a:gd name="connsiteY0" fmla="*/ 130629 h 377905"/>
              <a:gd name="connsiteX1" fmla="*/ 3951514 w 5943600"/>
              <a:gd name="connsiteY1" fmla="*/ 375557 h 377905"/>
              <a:gd name="connsiteX2" fmla="*/ 5943600 w 5943600"/>
              <a:gd name="connsiteY2" fmla="*/ 0 h 37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43600" h="377905">
                <a:moveTo>
                  <a:pt x="0" y="130629"/>
                </a:moveTo>
                <a:cubicBezTo>
                  <a:pt x="1480457" y="263978"/>
                  <a:pt x="2960914" y="397328"/>
                  <a:pt x="3951514" y="375557"/>
                </a:cubicBezTo>
                <a:cubicBezTo>
                  <a:pt x="4942114" y="353786"/>
                  <a:pt x="5442857" y="176893"/>
                  <a:pt x="5943600" y="0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7" idx="4"/>
            <a:endCxn id="7" idx="0"/>
          </p:cNvCxnSpPr>
          <p:nvPr/>
        </p:nvCxnSpPr>
        <p:spPr>
          <a:xfrm flipV="1">
            <a:off x="8220236" y="4941168"/>
            <a:ext cx="0" cy="16561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95579" y="5711888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«спам»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830108" y="5404757"/>
            <a:ext cx="1291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«хорошие»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55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Связь с задачей классификации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множество векторов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сопоставленных объектам из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семейство всевозможных кусков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которые можно «отсечь» с помощью функций классификации.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дробится</a:t>
                </a:r>
                <a:r>
                  <a:rPr lang="en-US" dirty="0" smtClean="0"/>
                  <a:t> </a:t>
                </a:r>
                <a:r>
                  <a:rPr lang="ru-RU" dirty="0" smtClean="0"/>
                  <a:t>с помощью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ru-RU" dirty="0" smtClean="0"/>
                  <a:t>, это хорошо, т.к. как бы ни были распределены по классам объекты из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можно построить классификатор, правильно относящий все объекты к своим классам.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  <a:blipFill rotWithShape="0">
                <a:blip r:embed="rId2"/>
                <a:stretch>
                  <a:fillRect l="-1178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5301208"/>
            <a:ext cx="648072" cy="518974"/>
          </a:xfrm>
          <a:prstGeom prst="rect">
            <a:avLst/>
          </a:prstGeom>
          <a:noFill/>
          <a:effectLst>
            <a:glow rad="228600">
              <a:srgbClr val="2D9DFF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349" y="5917476"/>
            <a:ext cx="648072" cy="518974"/>
          </a:xfrm>
          <a:prstGeom prst="rect">
            <a:avLst/>
          </a:prstGeom>
          <a:noFill/>
          <a:effectLst>
            <a:glow rad="228600">
              <a:srgbClr val="2D9DFF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939" y="4941168"/>
            <a:ext cx="648072" cy="518974"/>
          </a:xfrm>
          <a:prstGeom prst="rect">
            <a:avLst/>
          </a:prstGeom>
          <a:noFill/>
          <a:effectLst>
            <a:glow rad="228600">
              <a:srgbClr val="2D9DFF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6456040" y="4941168"/>
            <a:ext cx="3528392" cy="16561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264352" y="6412686"/>
                <a:ext cx="5305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4352" y="6412686"/>
                <a:ext cx="53053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олилиния 8"/>
          <p:cNvSpPr/>
          <p:nvPr/>
        </p:nvSpPr>
        <p:spPr>
          <a:xfrm>
            <a:off x="3935186" y="4768320"/>
            <a:ext cx="4425043" cy="636437"/>
          </a:xfrm>
          <a:custGeom>
            <a:avLst/>
            <a:gdLst>
              <a:gd name="connsiteX0" fmla="*/ 0 w 4425043"/>
              <a:gd name="connsiteY0" fmla="*/ 244551 h 636437"/>
              <a:gd name="connsiteX1" fmla="*/ 1975757 w 4425043"/>
              <a:gd name="connsiteY1" fmla="*/ 15951 h 636437"/>
              <a:gd name="connsiteX2" fmla="*/ 4425043 w 4425043"/>
              <a:gd name="connsiteY2" fmla="*/ 636437 h 63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5043" h="636437">
                <a:moveTo>
                  <a:pt x="0" y="244551"/>
                </a:moveTo>
                <a:cubicBezTo>
                  <a:pt x="619125" y="97594"/>
                  <a:pt x="1238250" y="-49363"/>
                  <a:pt x="1975757" y="15951"/>
                </a:cubicBezTo>
                <a:cubicBezTo>
                  <a:pt x="2713264" y="81265"/>
                  <a:pt x="3569153" y="358851"/>
                  <a:pt x="4425043" y="636437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2432957" y="5453743"/>
            <a:ext cx="5143500" cy="489857"/>
          </a:xfrm>
          <a:custGeom>
            <a:avLst/>
            <a:gdLst>
              <a:gd name="connsiteX0" fmla="*/ 0 w 5143500"/>
              <a:gd name="connsiteY0" fmla="*/ 0 h 489857"/>
              <a:gd name="connsiteX1" fmla="*/ 2318657 w 5143500"/>
              <a:gd name="connsiteY1" fmla="*/ 375557 h 489857"/>
              <a:gd name="connsiteX2" fmla="*/ 5143500 w 5143500"/>
              <a:gd name="connsiteY2" fmla="*/ 489857 h 48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3500" h="489857">
                <a:moveTo>
                  <a:pt x="0" y="0"/>
                </a:moveTo>
                <a:cubicBezTo>
                  <a:pt x="730703" y="146957"/>
                  <a:pt x="1461407" y="293914"/>
                  <a:pt x="2318657" y="375557"/>
                </a:cubicBezTo>
                <a:cubicBezTo>
                  <a:pt x="3175907" y="457200"/>
                  <a:pt x="4159703" y="473528"/>
                  <a:pt x="5143500" y="489857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3020786" y="6123214"/>
            <a:ext cx="5943600" cy="377905"/>
          </a:xfrm>
          <a:custGeom>
            <a:avLst/>
            <a:gdLst>
              <a:gd name="connsiteX0" fmla="*/ 0 w 5943600"/>
              <a:gd name="connsiteY0" fmla="*/ 130629 h 377905"/>
              <a:gd name="connsiteX1" fmla="*/ 3951514 w 5943600"/>
              <a:gd name="connsiteY1" fmla="*/ 375557 h 377905"/>
              <a:gd name="connsiteX2" fmla="*/ 5943600 w 5943600"/>
              <a:gd name="connsiteY2" fmla="*/ 0 h 37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43600" h="377905">
                <a:moveTo>
                  <a:pt x="0" y="130629"/>
                </a:moveTo>
                <a:cubicBezTo>
                  <a:pt x="1480457" y="263978"/>
                  <a:pt x="2960914" y="397328"/>
                  <a:pt x="3951514" y="375557"/>
                </a:cubicBezTo>
                <a:cubicBezTo>
                  <a:pt x="4942114" y="353786"/>
                  <a:pt x="5442857" y="176893"/>
                  <a:pt x="5943600" y="0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7" idx="5"/>
            <a:endCxn id="7" idx="0"/>
          </p:cNvCxnSpPr>
          <p:nvPr/>
        </p:nvCxnSpPr>
        <p:spPr>
          <a:xfrm flipH="1" flipV="1">
            <a:off x="8220236" y="4941168"/>
            <a:ext cx="1247475" cy="141364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80244" y="5475878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«спам»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830108" y="5404757"/>
            <a:ext cx="1291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«хорошие»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78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Размерность </a:t>
            </a:r>
            <a:r>
              <a:rPr lang="ru-RU" dirty="0" err="1" smtClean="0"/>
              <a:t>Вапника</a:t>
            </a:r>
            <a:r>
              <a:rPr lang="ru-RU" dirty="0" smtClean="0"/>
              <a:t>—</a:t>
            </a:r>
            <a:r>
              <a:rPr lang="ru-RU" dirty="0" err="1" smtClean="0"/>
              <a:t>Червоненкиса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Размерность </a:t>
                </a:r>
                <a:r>
                  <a:rPr lang="ru-RU" dirty="0" err="1" smtClean="0"/>
                  <a:t>Вапника</a:t>
                </a:r>
                <a:r>
                  <a:rPr lang="ru-RU" dirty="0" smtClean="0"/>
                  <a:t>—</a:t>
                </a:r>
                <a:r>
                  <a:rPr lang="ru-RU" dirty="0" err="1" smtClean="0"/>
                  <a:t>Червоненкиса</a:t>
                </a:r>
                <a:r>
                  <a:rPr lang="ru-RU" dirty="0" smtClean="0"/>
                  <a:t> (</a:t>
                </a:r>
                <a:r>
                  <a:rPr lang="en-US" dirty="0" smtClean="0"/>
                  <a:t>VC</a:t>
                </a:r>
                <a:r>
                  <a:rPr lang="ru-RU" dirty="0" smtClean="0"/>
                  <a:t>‑размерность)</a:t>
                </a:r>
                <a:r>
                  <a:rPr lang="en-US" dirty="0" smtClean="0"/>
                  <a:t> </a:t>
                </a:r>
                <a:br>
                  <a:rPr lang="en-US" dirty="0" smtClean="0"/>
                </a:br>
                <a:r>
                  <a:rPr lang="ru-RU" dirty="0" smtClean="0"/>
                  <a:t>семейства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sepChr m:val="∣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d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дробится с помощью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ℱ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Будем обозначать размерность так</a:t>
                </a:r>
                <a:r>
                  <a:rPr lang="en-US" dirty="0" smtClean="0"/>
                  <a:t>: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с помощью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раздробить какое-то (необязательно произвольное!) множество мощности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максимум не достигается, будем полагать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230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900" dirty="0" smtClean="0"/>
                  <a:t>VC-</a:t>
                </a:r>
                <a:r>
                  <a:rPr lang="ru-RU" sz="3900" dirty="0" smtClean="0"/>
                  <a:t>размерность семейства полуплоскостей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9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900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sz="39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39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19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Пример.</a:t>
                </a:r>
                <a:r>
                  <a:rPr lang="en-US" b="1" dirty="0" smtClean="0"/>
                  <a:t>  </a:t>
                </a: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— </a:t>
                </a:r>
                <a:r>
                  <a:rPr lang="ru-RU" dirty="0" smtClean="0"/>
                  <a:t>семейство всех открытых полуплоскостей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Никакое множество мощности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дробится с помощью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Есть множества мощности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дробящиеся с помощью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ru-RU" dirty="0" smtClean="0"/>
                  <a:t>:</a:t>
                </a:r>
                <a:r>
                  <a:rPr lang="en-US" dirty="0" smtClean="0"/>
                  <a:t> </a:t>
                </a:r>
                <a:r>
                  <a:rPr lang="ru-RU" dirty="0" smtClean="0"/>
                  <a:t>любая тройка неколлинеарных точек плоскости.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Поэтому для такого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 общем случае размерность семейства всех полупространств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равна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  <a:blipFill rotWithShape="0">
                <a:blip r:embed="rId3"/>
                <a:stretch>
                  <a:fillRect l="-119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71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Простые свойства </a:t>
            </a:r>
            <a:r>
              <a:rPr lang="en-US" dirty="0" smtClean="0"/>
              <a:t>VC-</a:t>
            </a:r>
            <a:r>
              <a:rPr lang="ru-RU" dirty="0" smtClean="0"/>
              <a:t>размерности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Свойства-упражнения:</a:t>
                </a:r>
                <a:endParaRPr lang="en-US" b="1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/>
                  <a:t>Если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⊆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:r>
                  <a:rPr lang="ru-RU" dirty="0"/>
                  <a:t>то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Для любого 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и любого семейства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d>
                          <m:dPr>
                            <m:ctrlPr>
                              <a:rPr lang="ru-R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(Достаточно доказать, что если какое-то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дробится с помощью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оно же дробится и с помощью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ru-RU" dirty="0" smtClean="0"/>
                  <a:t>.)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662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Домен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Доменом</a:t>
                </a:r>
                <a:r>
                  <a:rPr lang="ru-RU" dirty="0" smtClean="0"/>
                  <a:t> семейства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назовём множество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dom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nary>
                        <m:naryPr>
                          <m:chr m:val="⋃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nary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Содержательно, домен</a:t>
                </a:r>
                <a:r>
                  <a:rPr lang="en-US" dirty="0" smtClean="0"/>
                  <a:t> (domain)</a:t>
                </a:r>
                <a:r>
                  <a:rPr lang="ru-RU" dirty="0" smtClean="0"/>
                  <a:t> — это набор всех элементов, встречающиеся во множествах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из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Будем обозначать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dom</m:t>
                            </m:r>
                          </m:fNam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b="-5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152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/>
              <a:t>Связь мощности семейств</a:t>
            </a:r>
            <a:r>
              <a:rPr lang="en-US" sz="4200" dirty="0" smtClean="0"/>
              <a:t> </a:t>
            </a:r>
            <a:r>
              <a:rPr lang="ru-RU" sz="4200" dirty="0" smtClean="0"/>
              <a:t>и </a:t>
            </a:r>
            <a:r>
              <a:rPr lang="en-US" sz="4200" dirty="0" smtClean="0"/>
              <a:t>VC-</a:t>
            </a:r>
            <a:r>
              <a:rPr lang="ru-RU" sz="4200" dirty="0" smtClean="0"/>
              <a:t>размерности</a:t>
            </a:r>
            <a:endParaRPr lang="ru-RU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и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 smtClean="0"/>
                  <a:t>,  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b="1" dirty="0" smtClean="0"/>
                  <a:t>Замечание</a:t>
                </a:r>
                <a:r>
                  <a:rPr lang="ru-RU" dirty="0" smtClean="0"/>
                  <a:t>-упражнение.</a:t>
                </a:r>
                <a:br>
                  <a:rPr lang="ru-RU" dirty="0" smtClean="0"/>
                </a:br>
                <a:r>
                  <a:rPr lang="ru-RU" dirty="0" smtClean="0"/>
                  <a:t>Оценка теоремы точна: достаточно рассмотреть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семейство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ℱ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⊆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1,…,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∣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729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 и</a:t>
                </a:r>
                <a:r>
                  <a:rPr lang="en-US" dirty="0"/>
                  <a:t> 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 индукцией по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База индукции: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dom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=∅</m:t>
                    </m:r>
                  </m:oMath>
                </a14:m>
                <a:r>
                  <a:rPr lang="ru-RU" dirty="0" smtClean="0"/>
                  <a:t>, а значит,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∅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.  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Имеем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312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 и</a:t>
                </a:r>
                <a:r>
                  <a:rPr lang="en-US" dirty="0"/>
                  <a:t> 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 индукцией по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База индукции: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то заметим, что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</a:t>
                </a:r>
                <a:r>
                  <a:rPr lang="en-US" dirty="0" smtClean="0"/>
                  <a:t> </a:t>
                </a:r>
                <a:r>
                  <a:rPr lang="ru-RU" dirty="0" smtClean="0"/>
                  <a:t>противном случае нашлись бы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такие,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≠∅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 тогда 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∖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/>
                  <a:t>  множество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дробилось бы</a:t>
                </a:r>
                <a:r>
                  <a:rPr lang="en-US" dirty="0" smtClean="0"/>
                  <a:t> </a:t>
                </a:r>
                <a:r>
                  <a:rPr lang="ru-RU" dirty="0" smtClean="0"/>
                  <a:t>с помощью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ru-RU" dirty="0" smtClean="0"/>
                  <a:t>, что противоречит условию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Так что получаем</a:t>
                </a:r>
                <a:r>
                  <a:rPr lang="en-US" dirty="0" smtClean="0"/>
                  <a:t>  </a:t>
                </a:r>
                <a:r>
                  <a:rPr lang="en-US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3"/>
                <a:stretch>
                  <a:fillRect l="-1217" t="-10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977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Два вспомогательных семейства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51384" y="1825625"/>
                <a:ext cx="11449272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Индуктивный переход:</a:t>
                </a:r>
                <a:r>
                  <a:rPr lang="en-US" i="1" dirty="0" smtClean="0"/>
                  <a:t>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пусть для</a:t>
                </a:r>
                <a:r>
                  <a:rPr lang="en-US" dirty="0" smtClean="0"/>
                  <a:t> </a:t>
                </a:r>
                <a:r>
                  <a:rPr lang="ru-RU" dirty="0" smtClean="0"/>
                  <a:t>всех семейств с</a:t>
                </a:r>
                <a:r>
                  <a:rPr lang="en-US" dirty="0" smtClean="0"/>
                  <a:t> </a:t>
                </a:r>
                <a:r>
                  <a:rPr lang="ru-RU" dirty="0" smtClean="0"/>
                  <a:t>меньшим доменом и/или размерностью утверждение теоремы выполнено.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Зафиксируем произвольный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dom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 рассмотрим семейства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: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m:rPr>
                            <m:brk m:alnAt="6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⊆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dom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</m:func>
                          </m:e>
                        </m:d>
                        <m:r>
                          <m:rPr>
                            <m:brk m:alnAt="6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∖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latin typeface="Cambria Math" panose="02040503050406030204" pitchFamily="18" charset="0"/>
                          </a:rPr>
                          <m:t>или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</m:e>
                    </m:d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m:rPr>
                            <m:brk m:alnAt="6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⊆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dom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</m:func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∖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latin typeface="Cambria Math" panose="02040503050406030204" pitchFamily="18" charset="0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и 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Заметим, что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1384" y="1825625"/>
                <a:ext cx="11449272" cy="4351338"/>
              </a:xfrm>
              <a:blipFill rotWithShape="0">
                <a:blip r:embed="rId2"/>
                <a:stretch>
                  <a:fillRect l="-1064" t="-1261" r="-7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214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Проекции множеств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непустое семейство</a:t>
                </a:r>
                <a:r>
                  <a:rPr lang="en-US" dirty="0" smtClean="0"/>
                  <a:t> </a:t>
                </a:r>
                <a:r>
                  <a:rPr lang="ru-RU" dirty="0" smtClean="0"/>
                  <a:t>различных подмножеств некоторого множества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i="1" dirty="0" smtClean="0"/>
                  <a:t>Проекция</a:t>
                </a:r>
                <a:r>
                  <a:rPr lang="ru-RU" dirty="0" smtClean="0"/>
                  <a:t> семейства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 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семейство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∩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e>
                      </m:d>
                      <m:r>
                        <a:rPr lang="ru-RU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Будем обозначать проекцию так: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begChr m:val="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u="sng" dirty="0" smtClean="0"/>
                  <a:t>Неформально:</a:t>
                </a:r>
                <a:r>
                  <a:rPr lang="ru-RU" dirty="0" smtClean="0"/>
                  <a:t> мы «фотографируем»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dirty="0" smtClean="0"/>
                  <a:t> с помощью «объективов» из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всевозможные изображения</a:t>
                </a:r>
                <a:r>
                  <a:rPr lang="en-US" dirty="0" smtClean="0"/>
                  <a:t>, </a:t>
                </a:r>
                <a:r>
                  <a:rPr lang="ru-RU" dirty="0" smtClean="0"/>
                  <a:t>которые мы при этом можем увидеть.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2"/>
                <a:stretch>
                  <a:fillRect l="-1217" t="-1184" r="-17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56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Параметры вспомогательных семейств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86392" cy="4771727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m:rPr>
                            <m:brk m:alnAt="63"/>
                          </m:r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⊆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dom</m:t>
                                </m:r>
                              </m:fName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</m:func>
                          </m:e>
                        </m:d>
                        <m:r>
                          <m:rPr>
                            <m:brk m:alnAt="63"/>
                          </m:r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∖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или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</m:e>
                    </m:d>
                  </m:oMath>
                </a14:m>
                <a:endParaRPr lang="en-US" i="1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m:rPr>
                            <m:brk m:alnAt="63"/>
                          </m:r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⊆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dom</m:t>
                                </m:r>
                              </m:fName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</m:func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∖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 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</m:e>
                    </m:d>
                  </m:oMath>
                </a14:m>
                <a:endParaRPr lang="en-US" i="1" dirty="0" smtClean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Имеем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Если </a:t>
                </a:r>
                <a:r>
                  <a:rPr lang="ru-RU" dirty="0"/>
                  <a:t>для какого-то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выполнено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поэтому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Если для какого-то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поэтому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86392" cy="4771727"/>
              </a:xfrm>
              <a:blipFill rotWithShape="0">
                <a:blip r:embed="rId2"/>
                <a:stretch>
                  <a:fillRect l="-12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0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 и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m:rPr>
                            <m:brk m:alnAt="63"/>
                          </m:r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⊆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dom</m:t>
                                </m:r>
                              </m:fName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</m:func>
                          </m:e>
                        </m:d>
                        <m:r>
                          <m:rPr>
                            <m:brk m:alnAt="63"/>
                          </m:r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∖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или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</m:e>
                    </m:d>
                  </m:oMath>
                </a14:m>
                <a:endParaRPr lang="en-US" i="1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m:rPr>
                            <m:brk m:alnAt="63"/>
                          </m:r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⊆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dom</m:t>
                                </m:r>
                              </m:fName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</m:func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∖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∣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 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</m:e>
                    </m:d>
                  </m:oMath>
                </a14:m>
                <a:endParaRPr lang="en-US" i="1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</m:e>
                    </m:d>
                  </m:oMath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d>
                      <m:dPr>
                        <m:begChr m:val="‖"/>
                        <m:endChr m:val="‖"/>
                        <m:ctrlP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b="0" i="1" dirty="0" smtClean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ru-RU" b="0" i="1" dirty="0" smtClean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и  </a:t>
                </a:r>
                <a:r>
                  <a:rPr lang="ru-RU" b="0" i="1" dirty="0" smtClean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d>
                      <m:dPr>
                        <m:begChr m:val="‖"/>
                        <m:endChr m:val="‖"/>
                        <m:ctrlP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i="1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</m:oMath>
                </a14:m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 и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ℱ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</m:e>
                    </m:func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Применяя предположение индукции, получаем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≤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897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Следствие из </a:t>
            </a:r>
            <a:r>
              <a:rPr lang="ru-RU" smtClean="0"/>
              <a:t>доказанной теоремы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  <a:r>
                  <a:rPr lang="en-US" b="1" dirty="0" smtClean="0"/>
                  <a:t> </a:t>
                </a:r>
                <a:br>
                  <a:rPr lang="en-US" b="1" dirty="0" smtClean="0"/>
                </a:b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и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ru-RU" dirty="0" smtClean="0"/>
                  <a:t>, то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b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Следствие.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для любого 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 неравенство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ℱ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Достаточно заметить, что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  <m:d>
                              <m:dPr>
                                <m:begChr m:val="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</m:func>
                    <m:r>
                      <a:rPr lang="en-US" b="0" i="0" smtClean="0">
                        <a:latin typeface="Cambria Math" panose="02040503050406030204" pitchFamily="18" charset="0"/>
                      </a:rPr>
                      <m:t>≤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  <a:blipFill rotWithShape="0">
                <a:blip r:embed="rId2"/>
                <a:stretch>
                  <a:fillRect l="-1217" t="-2075" r="-2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547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Измельчения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i="1" dirty="0" smtClean="0"/>
                  <a:t>измельчением</a:t>
                </a:r>
                <a:r>
                  <a:rPr lang="ru-RU" dirty="0" smtClean="0"/>
                  <a:t> семейства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называется семейство 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e>
                        <m: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∩…∩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∣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Очевидное соотношение: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ℱ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e>
                        <m: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⊆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⊆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:r>
                  <a:rPr lang="ru-RU" b="1" dirty="0" smtClean="0"/>
                  <a:t>Мотивация из анализа данных:</a:t>
                </a:r>
                <a:r>
                  <a:rPr lang="ru-RU" dirty="0" smtClean="0"/>
                  <a:t> </a:t>
                </a:r>
                <a:br>
                  <a:rPr lang="ru-RU" dirty="0" smtClean="0"/>
                </a:br>
                <a:r>
                  <a:rPr lang="ru-RU" dirty="0" smtClean="0"/>
                  <a:t>вместо одиночных классификаторов рассматриваем конъюнкции нескольких однотипных классификаторов.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229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измельчений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2,3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1,3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∅,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2,3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1,3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семейство всех полуплоскостей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содержит всевозможные полуплоскости, бесконечные углы, и треугольники (вместе с внутренностью).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80" r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90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VC-</a:t>
            </a:r>
            <a:r>
              <a:rPr lang="ru-RU" dirty="0" smtClean="0"/>
              <a:t>размерность измельчений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Теорема.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такого, что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 для любого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 smtClean="0"/>
                  <a:t> выполнено неравенство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vc</m:t>
                          </m:r>
                        </m:fName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ℱ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d>
                            </m:sup>
                          </m:sSup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𝑑h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𝑑h</m:t>
                          </m:r>
                        </m:e>
                      </m:func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br>
                  <a:rPr lang="ru-RU" i="1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произвольное множество, такое, что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𝑑h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𝑑h</m:t>
                        </m:r>
                      </m:e>
                    </m:func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Имеем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ℱ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</m:d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ℱ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type m:val="noBar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nary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𝑑h</m:t>
                          </m:r>
                        </m:sup>
                      </m:sSup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Достаточно доказать, что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𝑑h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  <a:blipFill rotWithShape="0">
                <a:blip r:embed="rId2"/>
                <a:stretch>
                  <a:fillRect l="-928" t="-10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624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VC-</a:t>
            </a:r>
            <a:r>
              <a:rPr lang="ru-RU" dirty="0"/>
              <a:t>размерность измельчений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55570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Доказываем: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𝑑h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dirty="0" smtClean="0"/>
                  <a:t>  при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&gt;2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𝑑h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𝑑h</m:t>
                        </m:r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𝑑h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𝑑h</m:t>
                        </m:r>
                      </m:e>
                    </m:func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Имеем 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p>
                              <m:sSupPr>
                                <m:ctrlPr>
                                  <a:rPr lang="en-US" b="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𝑑h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US" b="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⇔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⇔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𝑑h</m:t>
                                    </m:r>
                                    <m:func>
                                      <m:func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>
                                                <a:latin typeface="Cambria Math" panose="02040503050406030204" pitchFamily="18" charset="0"/>
                                              </a:rPr>
                                              <m:t>log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𝑑h</m:t>
                                        </m:r>
                                      </m:e>
                                    </m:func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𝑑h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𝑑h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𝑑h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⇔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⇔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𝑑h</m:t>
                                </m:r>
                              </m:e>
                            </m:func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𝑑h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⇔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⇔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𝑑h</m:t>
                                </m:r>
                              </m:e>
                            </m:func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𝑑h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</m:e>
                        </m:mr>
                      </m:m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Последнее неравенство следует из того, </a:t>
                </a:r>
                <a:br>
                  <a:rPr lang="ru-RU" dirty="0" smtClean="0"/>
                </a:br>
                <a:r>
                  <a:rPr lang="ru-RU" dirty="0" smtClean="0"/>
                  <a:t>что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𝑑h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−1.5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 smtClean="0"/>
                  <a:t>,</a:t>
                </a:r>
                <a:br>
                  <a:rPr lang="en-US" dirty="0" smtClean="0"/>
                </a:br>
                <a:r>
                  <a:rPr lang="ru-RU" dirty="0" smtClean="0"/>
                  <a:t>и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𝑑h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𝑑h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0.5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  </a:t>
                </a:r>
                <a:r>
                  <a:rPr lang="en-US" dirty="0" smtClean="0"/>
                  <a:t> </a:t>
                </a:r>
                <a:r>
                  <a:rPr lang="ru-RU" dirty="0" smtClean="0"/>
                  <a:t>при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555703"/>
              </a:xfrm>
              <a:blipFill rotWithShape="0">
                <a:blip r:embed="rId2"/>
                <a:stretch>
                  <a:fillRect l="-1043" t="-936" b="-30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926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VC-</a:t>
            </a:r>
            <a:r>
              <a:rPr lang="ru-RU" dirty="0" smtClean="0"/>
              <a:t>размерность измельчений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Теорема.</a:t>
                </a:r>
                <a:br>
                  <a:rPr lang="ru-RU" b="1" dirty="0" smtClean="0"/>
                </a:b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такого, что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 для любого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 smtClean="0"/>
                  <a:t> выполнено неравенство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vc</m:t>
                          </m:r>
                        </m:fName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ℱ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d>
                            </m:sup>
                          </m:sSup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𝑑h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𝑑h</m:t>
                          </m:r>
                        </m:e>
                      </m:func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Следствие.</a:t>
                </a:r>
                <a:br>
                  <a:rPr lang="ru-RU" b="1" dirty="0" smtClean="0"/>
                </a:b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△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семейство всех треугольников (с внутренностью) на плоскости. Имеем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vc</m:t>
                          </m:r>
                        </m:fNam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ℱ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△</m:t>
                              </m:r>
                            </m:sub>
                          </m:sSub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⋅3⋅3⋅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3⋅3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&lt;58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  <a:blipFill rotWithShape="0">
                <a:blip r:embed="rId2"/>
                <a:stretch>
                  <a:fillRect l="-1217" t="-1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305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сети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задано семейство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конечное 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  <a:endParaRPr lang="ru-RU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ru-RU" dirty="0" smtClean="0"/>
                  <a:t>-</a:t>
                </a:r>
                <a:r>
                  <a:rPr lang="ru-RU" i="1" dirty="0" smtClean="0"/>
                  <a:t>сетью</a:t>
                </a:r>
                <a:r>
                  <a:rPr lang="ru-RU" dirty="0" smtClean="0"/>
                  <a:t> для 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(</a:t>
                </a:r>
                <a:r>
                  <a:rPr lang="ru-RU" dirty="0" smtClean="0"/>
                  <a:t>относительно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) </a:t>
                </a:r>
                <a:r>
                  <a:rPr lang="ru-RU" dirty="0" smtClean="0"/>
                  <a:t>называется любая </a:t>
                </a:r>
                <a:r>
                  <a:rPr lang="ru-RU" dirty="0" err="1" smtClean="0"/>
                  <a:t>с.о.п</a:t>
                </a:r>
                <a:r>
                  <a:rPr lang="ru-RU" dirty="0" smtClean="0"/>
                  <a:t>. для совокупности </a:t>
                </a:r>
                <a:endParaRPr lang="ru-RU" b="0" i="1" dirty="0" smtClean="0"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ℱ</m:t>
                            </m:r>
                            <m:d>
                              <m:dPr>
                                <m:begChr m:val="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 т. ч.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:r>
                  <a:rPr lang="ru-RU" dirty="0" smtClean="0"/>
                  <a:t>Иначе говоря,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ru-RU" dirty="0" smtClean="0"/>
                  <a:t>-сеть 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такое подмножество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, </a:t>
                </a:r>
                <a:br>
                  <a:rPr lang="en-US" dirty="0" smtClean="0"/>
                </a:br>
                <a:r>
                  <a:rPr lang="ru-RU" dirty="0" smtClean="0"/>
                  <a:t>что </a:t>
                </a:r>
                <a:r>
                  <a:rPr lang="ru-RU" dirty="0" smtClean="0"/>
                  <a:t>любое множество из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«</a:t>
                </a:r>
                <a:r>
                  <a:rPr lang="ru-RU" dirty="0" smtClean="0"/>
                  <a:t>залезающее» </a:t>
                </a:r>
                <a:r>
                  <a:rPr lang="ru-RU" dirty="0" smtClean="0"/>
                  <a:t>хотя бы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ю долю</a:t>
                </a:r>
                <a:r>
                  <a:rPr lang="en-US" dirty="0" smtClean="0"/>
                  <a:t> </a:t>
                </a:r>
                <a:r>
                  <a:rPr lang="ru-RU" dirty="0" smtClean="0"/>
                  <a:t>элементов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«зацепит» и </a:t>
                </a:r>
                <a:r>
                  <a:rPr lang="ru-RU" dirty="0" smtClean="0"/>
                  <a:t>хотя бы один элемент из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542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Существование «экономных»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сетей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 </a:t>
                </a:r>
                <a:r>
                  <a:rPr lang="ru-RU" b="1" dirty="0"/>
                  <a:t>(</a:t>
                </a:r>
                <a:r>
                  <a:rPr lang="ru-RU" b="1" dirty="0" err="1"/>
                  <a:t>Хаусслер</a:t>
                </a:r>
                <a:r>
                  <a:rPr lang="ru-RU" b="1" dirty="0"/>
                  <a:t>—</a:t>
                </a:r>
                <a:r>
                  <a:rPr lang="ru-RU" b="1" dirty="0" err="1"/>
                  <a:t>Вельцль</a:t>
                </a:r>
                <a:r>
                  <a:rPr lang="ru-RU" b="1" dirty="0"/>
                  <a:t> </a:t>
                </a:r>
                <a:r>
                  <a:rPr lang="en-US" b="1" dirty="0" smtClean="0"/>
                  <a:t>’1987</a:t>
                </a:r>
                <a:r>
                  <a:rPr lang="ru-RU" b="1" dirty="0" smtClean="0"/>
                  <a:t>)</a:t>
                </a:r>
                <a:r>
                  <a:rPr lang="en-US" b="1" dirty="0" smtClean="0"/>
                  <a:t/>
                </a:r>
                <a:br>
                  <a:rPr lang="en-US" b="1" dirty="0" smtClean="0"/>
                </a:b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семейство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таково, что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vc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&lt;∞</m:t>
                    </m:r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то 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любого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dirty="0" smtClean="0"/>
                  <a:t> существует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ru-RU" dirty="0" smtClean="0"/>
                  <a:t>‑сеть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размера не больше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den>
                        </m:f>
                      </m:e>
                    </m:box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box>
                          <m:box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den>
                            </m:f>
                          </m:e>
                        </m:box>
                      </m:e>
                    </m:func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Сила теоремы:</a:t>
                </a:r>
                <a:r>
                  <a:rPr lang="ru-RU" dirty="0" smtClean="0"/>
                  <a:t> оценка в теореме никак не зависит от размера 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dirty="0" smtClean="0"/>
                  <a:t>!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 r="-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070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проекций множеств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1,2,3</m:t>
                        </m:r>
                      </m:e>
                    </m:d>
                  </m:oMath>
                </a14:m>
                <a:r>
                  <a:rPr lang="ru-RU" dirty="0"/>
                  <a:t> 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∅,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1,2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3,4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∅,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1,2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(</a:t>
                </a:r>
                <a:r>
                  <a:rPr lang="ru-RU" dirty="0" smtClean="0"/>
                  <a:t>см. рисунок</a:t>
                </a:r>
                <a:r>
                  <a:rPr lang="en-US" dirty="0" smtClean="0"/>
                  <a:t>)</a:t>
                </a:r>
                <a:br>
                  <a:rPr lang="en-US" dirty="0" smtClean="0"/>
                </a:br>
                <a:r>
                  <a:rPr lang="ru-RU" dirty="0" smtClean="0"/>
                  <a:t>и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открытые полуплоскости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в 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ℝ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, </a:t>
                </a:r>
                <a:br>
                  <a:rPr lang="en-US" dirty="0" smtClean="0"/>
                </a:b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: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5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6666976" y="598563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269941" y="598993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645885" y="49098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269941" y="49098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943872" y="4797152"/>
                <a:ext cx="3856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4797152"/>
                <a:ext cx="38568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281295" y="4797152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7294" y="4797152"/>
                <a:ext cx="367665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943872" y="5800969"/>
                <a:ext cx="3856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5800969"/>
                <a:ext cx="385682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281295" y="5800969"/>
                <a:ext cx="3506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7294" y="5800969"/>
                <a:ext cx="350673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576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Геометрическое следствие </a:t>
            </a:r>
            <a:r>
              <a:rPr lang="ru-RU" dirty="0"/>
              <a:t>теоремы </a:t>
            </a:r>
            <a:r>
              <a:rPr lang="ru-RU" dirty="0" err="1"/>
              <a:t>Хаусслера</a:t>
            </a:r>
            <a:r>
              <a:rPr lang="ru-RU" dirty="0"/>
              <a:t>—</a:t>
            </a:r>
            <a:r>
              <a:rPr lang="ru-RU" dirty="0" err="1"/>
              <a:t>Вельцля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  <a:r>
                  <a:rPr lang="ru-RU" i="1" dirty="0" smtClean="0"/>
                  <a:t> (Простое следствие теоремы Х-В)</a:t>
                </a:r>
                <a:br>
                  <a:rPr lang="ru-RU" i="1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𝜀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ru-RU" dirty="0" smtClean="0"/>
                  <a:t> — сколь угодно малое</a:t>
                </a:r>
                <a:r>
                  <a:rPr lang="en-US" dirty="0" smtClean="0"/>
                  <a:t> </a:t>
                </a:r>
                <a:r>
                  <a:rPr lang="ru-RU" dirty="0" smtClean="0"/>
                  <a:t>число, и 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⌈"/>
                        <m:endChr m:val="⌉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500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den>
                            </m:f>
                          </m:e>
                        </m:box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box>
                              <m:box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500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den>
                                </m:f>
                              </m:e>
                            </m:box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</a:t>
                </a:r>
                <a:r>
                  <a:rPr lang="ru-RU" i="1" dirty="0" smtClean="0"/>
                  <a:t>произвольное </a:t>
                </a:r>
                <a:r>
                  <a:rPr lang="ru-RU" dirty="0" smtClean="0"/>
                  <a:t>конечное множество точек на плоскости.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«испачкать»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точек, так, что</a:t>
                </a:r>
                <a:r>
                  <a:rPr lang="en-US" dirty="0" smtClean="0"/>
                  <a:t> </a:t>
                </a:r>
                <a:r>
                  <a:rPr lang="ru-RU" i="1" dirty="0" smtClean="0"/>
                  <a:t>любой</a:t>
                </a:r>
                <a:r>
                  <a:rPr lang="ru-RU" dirty="0" smtClean="0"/>
                  <a:t> треугольник, содержащий по крайней мере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ю долю точек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окажется запачканным (т.е. в него попадёт хотя бы одна запачканная точка).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  <a:blipFill rotWithShape="0">
                <a:blip r:embed="rId2"/>
                <a:stretch>
                  <a:fillRect l="-1178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308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Техническая лемма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74424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r>
                  <a:rPr lang="en-US" b="1" dirty="0" smtClean="0"/>
                  <a:t> </a:t>
                </a:r>
                <a:r>
                  <a:rPr lang="ru-RU" dirty="0"/>
                  <a:t>Пусть проводятся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испытаний Бернулли с</a:t>
                </a:r>
                <a:r>
                  <a:rPr lang="en-US" dirty="0"/>
                  <a:t> </a:t>
                </a:r>
                <a:r>
                  <a:rPr lang="ru-RU" dirty="0"/>
                  <a:t>вероятностью успеха в отдельном испытании не менее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ru-RU" dirty="0"/>
                  <a:t>.</a:t>
                </a:r>
                <a:br>
                  <a:rPr lang="ru-RU" dirty="0"/>
                </a:br>
                <a:r>
                  <a:rPr lang="ru-RU" dirty="0"/>
                  <a:t>Тогда вероятность того, что всего произойдёт не менее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/>
                  <a:t> успехов, не меньше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1−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Доказательство.</a:t>
                </a:r>
                <a:r>
                  <a:rPr lang="ru-RU" dirty="0" smtClean="0"/>
                  <a:t> 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dirty="0" smtClean="0"/>
                  <a:t> — </a:t>
                </a:r>
                <a:r>
                  <a:rPr lang="ru-RU" dirty="0" smtClean="0"/>
                  <a:t>число успехов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испытаниях. Имеем</a:t>
                </a:r>
              </a:p>
              <a:p>
                <a:pPr marL="0" indent="0">
                  <a:lnSpc>
                    <a:spcPct val="114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</m:func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1−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</m:func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 panose="02040503050406030204" pitchFamily="18" charset="0"/>
                        </a:rPr>
                        <m:t>1−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𝔼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</m:func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≥≥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𝔻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74424" cy="4771727"/>
              </a:xfrm>
              <a:blipFill rotWithShape="0">
                <a:blip r:embed="rId2"/>
                <a:stretch>
                  <a:fillRect l="-1178" t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775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</a:t>
            </a:r>
            <a:r>
              <a:rPr lang="ru-RU" dirty="0"/>
              <a:t>теоремы </a:t>
            </a:r>
            <a:r>
              <a:rPr lang="ru-RU" dirty="0" smtClean="0"/>
              <a:t>Х—В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произвольное множество.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Положим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⌊"/>
                        <m:endChr m:val="⌋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den>
                            </m:f>
                          </m:e>
                        </m:box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box>
                              <m:box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den>
                                </m:f>
                              </m:e>
                            </m:box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Выберем случайное подмножество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мощности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докажем, что оно с ненулевой вероятностью будет искомой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сетью.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Будем случайно выбирать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упорядоченный набор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, 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Каждая компонента набора выбирается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возможностей равновероятно.</a:t>
                </a:r>
                <a:r>
                  <a:rPr lang="ru-RU" dirty="0"/>
                  <a:t> </a:t>
                </a:r>
                <a:r>
                  <a:rPr lang="ru-RU" dirty="0" smtClean="0"/>
                  <a:t>(Допускаются повторения </a:t>
                </a:r>
                <a:r>
                  <a:rPr lang="ru-RU" dirty="0"/>
                  <a:t>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ru-RU" dirty="0" smtClean="0"/>
                  <a:t>.)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9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183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Доказательство теоремы Х—В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«Плохое» событие для нас: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т.ч.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∩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и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∩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=∅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u="sng" dirty="0" smtClean="0"/>
                  <a:t>Расширение «плохого» события:</a:t>
                </a:r>
                <a:endParaRPr lang="en-US" u="sng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Случайно выберем набор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br>
                  <a:rPr lang="en-US" dirty="0" smtClean="0"/>
                </a:br>
                <a:r>
                  <a:rPr lang="ru-RU" dirty="0" smtClean="0"/>
                  <a:t>и независимо случайно выберем набор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Положим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т.ч.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d>
                            <m:dPr>
                              <m:begChr m:val="|"/>
                              <m:endChr m:val="|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∩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и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∩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=∅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и</m:t>
                          </m:r>
                          <m:box>
                            <m:box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∩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≥</m:t>
                          </m:r>
                          <m:box>
                            <m:box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Здесь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≔#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1,…,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∣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074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Лирическое отступление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Казалось бы, зачем вводить какое-то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когда этого совершенно не требует формулировка задачи?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Нам нужно как-то столкнуть два враждующих события: что некоторое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сильно пересеклось</a:t>
                </a:r>
                <a:r>
                  <a:rPr lang="ru-RU" dirty="0" smtClean="0"/>
                  <a:t> с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но при этом </a:t>
                </a:r>
                <a:r>
                  <a:rPr lang="ru-RU" i="1" dirty="0" smtClean="0"/>
                  <a:t>никак не</a:t>
                </a:r>
                <a:r>
                  <a:rPr lang="en-US" i="1" dirty="0" smtClean="0"/>
                  <a:t> </a:t>
                </a:r>
                <a:r>
                  <a:rPr lang="ru-RU" i="1" dirty="0" smtClean="0"/>
                  <a:t>пересеклось</a:t>
                </a:r>
                <a:r>
                  <a:rPr lang="ru-RU" dirty="0" smtClean="0"/>
                  <a:t> со случайным подмножеством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. </a:t>
                </a:r>
                <a:endParaRPr lang="ru-RU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i="1" dirty="0" smtClean="0"/>
                  <a:t>Столкнуть</a:t>
                </a:r>
                <a:r>
                  <a:rPr lang="ru-RU" dirty="0" smtClean="0"/>
                  <a:t> здесь означает показать, что вероятность одновременного совпадения этих противоположностей мала.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Мы не знаем свойства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 smtClean="0"/>
                  <a:t> (</a:t>
                </a:r>
                <a:r>
                  <a:rPr lang="ru-RU" dirty="0" smtClean="0"/>
                  <a:t>перед ним квантор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оно выбирается из какого-то сложного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)</a:t>
                </a:r>
                <a:r>
                  <a:rPr lang="ru-RU" dirty="0" smtClean="0"/>
                  <a:t>, зато у нас есть конечное фиксированное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выбором ещё одного случайного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мы сглаживаем своё незнание структуры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 smtClean="0"/>
                  <a:t>. </a:t>
                </a:r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Случайность здесь — это вид усреднения, сглаживания острых углов.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043" t="-1859" r="-1101" b="-24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623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dirty="0" smtClean="0"/>
                  <a:t>Связь вероятностей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func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т.ч.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=∅</m:t>
                        </m:r>
                      </m:e>
                    </m:d>
                  </m:oMath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т.ч.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=∅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Доказательство: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Т.к.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включает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Pr</m:t>
                                </m:r>
                              </m:fName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func>
                          </m:num>
                          <m:den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Pr</m:t>
                                </m:r>
                              </m:fNam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func>
                          </m:den>
                        </m:f>
                      </m:e>
                    </m:box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∣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Значит, достаточно доказать, что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∣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4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357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dirty="0" smtClean="0"/>
                  <a:t>Связь вероятностей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func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74424" cy="4843735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т.ч.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=∅</m:t>
                        </m:r>
                      </m:e>
                    </m:d>
                  </m:oMath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т.ч.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=∅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Доказываем, что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∣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мы случайно выбрали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оказалось, что для некоторого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выполнилось условие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>
                    <a:solidFill>
                      <a:schemeClr val="tx1"/>
                    </a:solidFill>
                  </a:rPr>
                  <a:t>Тогда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при случайном выборе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имеем</a:t>
                </a:r>
                <a:r>
                  <a:rPr lang="en-US" dirty="0" smtClean="0">
                    <a:solidFill>
                      <a:schemeClr val="tx1"/>
                    </a:solidFill>
                  </a:rPr>
                  <a:t/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∩</m:t>
                                  </m:r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d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</m:fun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ru-RU" dirty="0"/>
                                <m:t>среди элементов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ru-RU" dirty="0"/>
                                <m:t>не менее 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  <m:r>
                                <m:rPr>
                                  <m:nor/>
                                </m:rPr>
                                <a:rPr lang="ru-RU" dirty="0"/>
                                <m:t> попали в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>
                    <a:solidFill>
                      <a:schemeClr val="tx1"/>
                    </a:solidFill>
                  </a:rPr>
                  <a:t>Это равно вероятности того, что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испытаниях Бернулли с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 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вероятностью успеха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∩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d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d>
                          </m:den>
                        </m:f>
                      </m:e>
                    </m:box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произойдёт не менее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 успехов.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74424" cy="4843735"/>
              </a:xfrm>
              <a:blipFill rotWithShape="0">
                <a:blip r:embed="rId3"/>
                <a:stretch>
                  <a:fillRect l="-10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801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dirty="0" smtClean="0"/>
                  <a:t>Связь вероятностей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func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74424" cy="484373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т.ч.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=∅</m:t>
                        </m:r>
                      </m:e>
                    </m:d>
                  </m:oMath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т.ч.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=∅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 случайном выборе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ru-RU" dirty="0" smtClean="0"/>
                  <a:t> получилось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ru-RU" dirty="0" smtClean="0"/>
                  <a:t> для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.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∣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—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вероятность того, что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испытаниях Бернулли с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 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вероятностью успеха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∩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d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d>
                          </m:den>
                        </m:f>
                      </m:e>
                    </m:box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произойдёт не менее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 успехов.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∣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e>
                      </m:func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begChr m:val="⌊"/>
                              <m:endChr m:val="⌋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den>
                                  </m:f>
                                </m:e>
                              </m:box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fName>
                                <m:e>
                                  <m:box>
                                    <m:box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8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func>
                            </m:e>
                          </m:d>
                        </m:den>
                      </m:f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74424" cy="4843735"/>
              </a:xfrm>
              <a:blipFill rotWithShape="0">
                <a:blip r:embed="rId3"/>
                <a:stretch>
                  <a:fillRect l="-11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091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Смена вероятностной модели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74424" cy="484373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т.ч.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=∅</m:t>
                        </m:r>
                      </m:e>
                    </m:d>
                  </m:oMath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т.ч.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=∅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&lt;2</m:t>
                    </m:r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</m:oMath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Осталось теперь показать, что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Рассмотрим другую вероятностную модель: выбираем случайно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набор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а затем случайно</a:t>
                </a:r>
                <a:r>
                  <a:rPr lang="en-US" dirty="0" smtClean="0"/>
                  <a:t> (</a:t>
                </a:r>
                <a:r>
                  <a:rPr lang="ru-RU" dirty="0" smtClean="0"/>
                  <a:t>одним из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способов</a:t>
                </a:r>
                <a:r>
                  <a:rPr lang="en-US" dirty="0" smtClean="0"/>
                  <a:t>)</a:t>
                </a:r>
                <a:r>
                  <a:rPr lang="ru-RU" dirty="0" smtClean="0"/>
                  <a:t> делим его на два набора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Заметим, что вероятности всех событий, зависящих от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 новой модели те же, что и в старой.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74424" cy="4843735"/>
              </a:xfrm>
              <a:blipFill rotWithShape="0">
                <a:blip r:embed="rId2"/>
                <a:stretch>
                  <a:fillRect l="-1178" b="-21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007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Смена вероятностной модели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730408" cy="484373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Выбираем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случайно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случайно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разбиваем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его на 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и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i="1" dirty="0" smtClean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т.ч.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=∅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endParaRPr lang="ru-R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Хотим показать, что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&lt;</m:t>
                    </m:r>
                    <m:box>
                      <m:box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∈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sub>
                        <m:sup/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Pr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∣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Pr</m:t>
                              </m:r>
                            </m:fName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Достаточно показать, что при любом фиксированном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∣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730408" cy="4843735"/>
              </a:xfrm>
              <a:blipFill rotWithShape="0">
                <a:blip r:embed="rId2"/>
                <a:stretch>
                  <a:fillRect l="-1193" t="-10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21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проекций множеств</a:t>
            </a:r>
            <a:r>
              <a:rPr lang="en-US" dirty="0" smtClean="0"/>
              <a:t> (</a:t>
            </a:r>
            <a:r>
              <a:rPr lang="ru-RU" dirty="0" smtClean="0"/>
              <a:t>упражнения</a:t>
            </a:r>
            <a:r>
              <a:rPr lang="en-US" dirty="0" smtClean="0"/>
              <a:t>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— семейство подмножеств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ru-RU" dirty="0" smtClean="0"/>
                  <a:t>, то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∅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∅</m:t>
                        </m:r>
                      </m:e>
                    </m:d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Простые свойства: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∪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begChr m:val="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d>
                              <m:dPr>
                                <m:begChr m:val="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∩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⊆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begChr m:val="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∩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d>
                              <m:dPr>
                                <m:begChr m:val="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</m:d>
                  </m:oMath>
                </a14:m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ℱ</m:t>
                                </m:r>
                                <m:d>
                                  <m:dPr>
                                    <m:begChr m:val=""/>
                                    <m:endChr m:val="|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>
                                        <a:latin typeface="Cambria Math" panose="02040503050406030204" pitchFamily="18" charset="0"/>
                                      </a:rPr>
                                      <m:t>​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447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Оценка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при фиксированном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730408" cy="4843735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Выбираем случайно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случайно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разбиваем его на 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и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i="1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∃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ru-R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т.ч.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=∅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10000"/>
                  </a:lnSpc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Хотим показать, что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∣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box>
                      <m:box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  для любого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b="0" dirty="0" smtClean="0">
                    <a:solidFill>
                      <a:srgbClr val="FF0000"/>
                    </a:solidFill>
                  </a:rPr>
                  <a:t>Зафиксируем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i="1" dirty="0" smtClean="0">
                    <a:solidFill>
                      <a:srgbClr val="FF0000"/>
                    </a:solidFill>
                  </a:rPr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⋃"/>
                        <m:supHide m:val="on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ℱ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</a:rPr>
                  <a:t>,  </a:t>
                </a:r>
                <a:r>
                  <a:rPr lang="ru-RU" b="0" dirty="0" smtClean="0">
                    <a:solidFill>
                      <a:schemeClr val="tx1"/>
                    </a:solidFill>
                  </a:rPr>
                  <a:t>где</a:t>
                </a:r>
                <a:r>
                  <a:rPr lang="en-US" b="0" dirty="0" smtClean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=∅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>
                            <a:latin typeface="Cambria Math" panose="02040503050406030204" pitchFamily="18" charset="0"/>
                          </a:rPr>
                          <m:t>и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≥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b="0" dirty="0" smtClean="0">
                    <a:solidFill>
                      <a:schemeClr val="tx1"/>
                    </a:solidFill>
                  </a:rPr>
                  <a:t>Т.к. событие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b="0" dirty="0" smtClean="0">
                    <a:solidFill>
                      <a:schemeClr val="tx1"/>
                    </a:solidFill>
                  </a:rPr>
                  <a:t>определяется не целым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</a:rPr>
                  <a:t>, </a:t>
                </a:r>
                <a:r>
                  <a:rPr lang="ru-RU" b="0" dirty="0" smtClean="0">
                    <a:solidFill>
                      <a:schemeClr val="tx1"/>
                    </a:solidFill>
                  </a:rPr>
                  <a:t>а </a:t>
                </a:r>
                <a:r>
                  <a:rPr lang="ru-RU" dirty="0" smtClean="0"/>
                  <a:t>лишь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пересечением</a:t>
                </a:r>
                <a:r>
                  <a:rPr lang="ru-RU" b="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</a:rPr>
                  <a:t>, </a:t>
                </a:r>
                <a:r>
                  <a:rPr lang="ru-RU" b="0" dirty="0" smtClean="0">
                    <a:solidFill>
                      <a:schemeClr val="tx1"/>
                    </a:solidFill>
                  </a:rPr>
                  <a:t>то</a:t>
                </a:r>
                <a:r>
                  <a:rPr lang="en-US" b="0" dirty="0" smtClean="0">
                    <a:solidFill>
                      <a:schemeClr val="tx1"/>
                    </a:solidFill>
                  </a:rPr>
                  <a:t/>
                </a:r>
                <a:br>
                  <a:rPr lang="en-US" b="0" dirty="0" smtClean="0">
                    <a:solidFill>
                      <a:schemeClr val="tx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⊆</m:t>
                      </m:r>
                      <m:nary>
                        <m:naryPr>
                          <m:chr m:val="⋃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ℱ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​</m:t>
                                  </m:r>
                                </m:e>
                              </m:d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sub>
                          </m:sSub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∩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=∅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и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∩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</m:nary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730408" cy="4843735"/>
              </a:xfrm>
              <a:blipFill rotWithShape="0">
                <a:blip r:embed="rId4"/>
                <a:stretch>
                  <a:fillRect l="-1023" t="-503" r="-1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38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dirty="0"/>
                  <a:t>Оценка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dirty="0"/>
                  <a:t> </a:t>
                </a:r>
                <a:r>
                  <a:rPr lang="ru-RU" dirty="0"/>
                  <a:t>при фиксированном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78160" y="1825624"/>
                <a:ext cx="11450488" cy="491574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Выбираем случайно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случайно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разбиваем его на 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и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i="1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⋃"/>
                        <m:supHide m:val="on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b>
                      <m:sup/>
                      <m:e>
                        <m:nary>
                          <m:naryPr>
                            <m:chr m:val="⋃"/>
                            <m:supHide m:val="on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∈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ℱ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"/>
                                    <m:endChr m:val="|"/>
                                    <m:ctrlP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​</m:t>
                                    </m:r>
                                  </m:e>
                                </m:d>
                              </m:e>
                              <m: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</m:sSub>
                          </m:sub>
                          <m:sup/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и</m:t>
                                </m:r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∩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=∅</m:t>
                                </m:r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и</m:t>
                                </m:r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∩</m:t>
                                    </m:r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</m:d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≥</m:t>
                                </m:r>
                                <m:box>
                                  <m:boxPr>
                                    <m:ctrlP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  <m:f>
                                      <m:fPr>
                                        <m:ctrlP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box>
                              </m:e>
                            </m:d>
                          </m:e>
                        </m:nary>
                      </m:e>
                    </m:nary>
                  </m:oMath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Хотим показать, что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∣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box>
                      <m:box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 для любого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0" dirty="0" smtClean="0">
                    <a:solidFill>
                      <a:schemeClr val="tx1"/>
                    </a:solidFill>
                  </a:rPr>
                  <a:t>Зафиксируем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</a:rPr>
                  <a:t>. </a:t>
                </a:r>
                <a:r>
                  <a:rPr lang="ru-RU" b="0" dirty="0" smtClean="0">
                    <a:solidFill>
                      <a:schemeClr val="tx1"/>
                    </a:solidFill>
                  </a:rPr>
                  <a:t>Событие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=∅ и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box>
                          <m:box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r>
                  <a:rPr lang="ru-RU" b="0" dirty="0" smtClean="0">
                    <a:solidFill>
                      <a:schemeClr val="tx1"/>
                    </a:solidFill>
                  </a:rPr>
                  <a:t> происходит только если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60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ru-RU" sz="2600" dirty="0"/>
                                <m:t>при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∩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d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m:rPr>
                                  <m:nor/>
                                </m:rPr>
                                <a:rPr lang="ru-RU" sz="2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ru-RU" sz="2600" dirty="0"/>
                                <m:t>разбиение</m:t>
                              </m:r>
                              <m:r>
                                <m:rPr>
                                  <m:nor/>
                                </m:rPr>
                                <a:rPr lang="en-US" sz="2600" dirty="0"/>
                                <m:t> </m:t>
                              </m:r>
                              <m:sSub>
                                <m:sSub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sz="2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ru-RU" sz="2600" dirty="0"/>
                                <m:t>на 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m:rPr>
                                  <m:nor/>
                                </m:rPr>
                                <a:rPr lang="en-US" sz="2600" dirty="0"/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ru-RU" sz="2600" dirty="0"/>
                                <m:t>и 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m:rPr>
                                  <m:nor/>
                                </m:rPr>
                                <a:rPr lang="en-US" sz="2600" dirty="0"/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ru-RU" sz="2600" dirty="0"/>
                                <m:t>окажется таким, что 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∩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=∅</m:t>
                              </m:r>
                            </m:e>
                          </m:d>
                        </m:e>
                      </m:func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600" i="1"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ru-RU" sz="2600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2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noBar"/>
                                      <m:ctrlP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num>
                                    <m:den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den>
                                  </m:f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noBar"/>
                                      <m:ctrlP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den>
                                  </m:f>
                                </m:e>
                              </m:d>
                            </m:den>
                          </m:f>
                        </m:e>
                      </m:box>
                      <m:r>
                        <a:rPr lang="en-US" sz="2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𝑘</m:t>
                          </m:r>
                          <m:d>
                            <m:d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⋅…⋅</m:t>
                          </m:r>
                          <m:d>
                            <m:d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𝑘</m:t>
                          </m:r>
                          <m:d>
                            <m:d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⋅…⋅</m:t>
                          </m:r>
                          <m:d>
                            <m:d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den>
                      </m:f>
                      <m:r>
                        <a:rPr lang="en-US" sz="2600" i="1">
                          <a:latin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sz="2600" i="1">
                          <a:latin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ru-RU" sz="2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8160" y="1825624"/>
                <a:ext cx="11450488" cy="4915744"/>
              </a:xfrm>
              <a:blipFill rotWithShape="0">
                <a:blip r:embed="rId4"/>
                <a:stretch>
                  <a:fillRect l="-1064" t="-6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8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dirty="0"/>
                  <a:t>Оценка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dirty="0"/>
                  <a:t> </a:t>
                </a:r>
                <a:r>
                  <a:rPr lang="ru-RU" dirty="0"/>
                  <a:t>при фиксированном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730408" cy="5032376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Выбираем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случайно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набор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а затем случайно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разбиваем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его на два набора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и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. </a:t>
                </a:r>
                <a:endParaRPr lang="ru-RU" i="1" dirty="0" smtClean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⋃"/>
                        <m:supHide m:val="on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ℱ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</m:sSub>
                      </m:sub>
                      <m:sup/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∩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=∅</m:t>
                            </m:r>
                            <m:box>
                              <m:box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</m:e>
                            </m:box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и</m:t>
                            </m:r>
                            <m:box>
                              <m:box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</m:e>
                            </m:box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∩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</m:d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≥</m:t>
                            </m:r>
                            <m:box>
                              <m:box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</m:e>
                    </m:nary>
                  </m:oMath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lnSpc>
                    <a:spcPct val="110000"/>
                  </a:lnSpc>
                </a:pP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Хотим показать,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что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∣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box>
                      <m:box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 для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любого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0" dirty="0" smtClean="0">
                    <a:solidFill>
                      <a:schemeClr val="tx1"/>
                    </a:solidFill>
                  </a:rPr>
                  <a:t>Из доказанного следует, что при фиксированном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</a:rPr>
                  <a:t/>
                </a:r>
                <a:br>
                  <a:rPr lang="en-US" b="0" dirty="0" smtClean="0">
                    <a:solidFill>
                      <a:schemeClr val="tx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func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≤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ℱ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 panose="02040503050406030204" pitchFamily="18" charset="0"/>
                        </a:rPr>
                        <m:t>≤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dirty="0" smtClean="0"/>
                  <a:t>(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⌊"/>
                        <m:endChr m:val="⌋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den>
                            </m:f>
                          </m:e>
                        </m:box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box>
                              <m:box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den>
                                </m:f>
                              </m:e>
                            </m:box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).</a:t>
                </a:r>
                <a:endParaRPr lang="en-US" b="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730408" cy="5032376"/>
              </a:xfrm>
              <a:blipFill rotWithShape="0">
                <a:blip r:embed="rId4"/>
                <a:stretch>
                  <a:fillRect l="-1193" t="-9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131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Дробление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Будем говорить, что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i="1" dirty="0" smtClean="0"/>
                  <a:t>дробится</a:t>
                </a:r>
                <a:r>
                  <a:rPr lang="ru-RU" dirty="0" smtClean="0"/>
                  <a:t> семейством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Примеры: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Множество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1,2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дробится семейством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1,3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,3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1,2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3,4</m:t>
                            </m:r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,</a:t>
                </a:r>
                <a:br>
                  <a:rPr lang="ru-RU" dirty="0" smtClean="0"/>
                </a:br>
                <a:r>
                  <a:rPr lang="ru-RU" dirty="0" smtClean="0"/>
                  <a:t>но </a:t>
                </a:r>
                <a:r>
                  <a:rPr lang="ru-RU" i="1" dirty="0" smtClean="0"/>
                  <a:t>не</a:t>
                </a:r>
                <a:r>
                  <a:rPr lang="ru-RU" dirty="0" smtClean="0"/>
                  <a:t> дробится семейством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1,2,3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Любое 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dirty="0" smtClean="0"/>
                  <a:t> дробится семейством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таким, что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Множество из четырёх точек </a:t>
                </a:r>
                <a:r>
                  <a:rPr lang="ru-RU" i="1" dirty="0" smtClean="0"/>
                  <a:t>не</a:t>
                </a:r>
                <a:r>
                  <a:rPr lang="ru-RU" dirty="0" smtClean="0"/>
                  <a:t> дробится семейством полуплоскостей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40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Связь с задачей классификации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Есть множество объектов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ru-RU" dirty="0" smtClean="0"/>
                  <a:t>, каждый из которых принадлежит одному из двух классов (надёжные/ненадёжные заёмщики, полезные письма/спам, и т.д.)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Хочется построить алгоритм классификации объектов, который бы 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𝑜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выдавал номер класса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class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которому принадлежит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𝑜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5301208"/>
            <a:ext cx="648072" cy="5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349" y="5917476"/>
            <a:ext cx="648072" cy="5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939" y="4941168"/>
            <a:ext cx="648072" cy="5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/>
          <p:cNvSpPr/>
          <p:nvPr/>
        </p:nvSpPr>
        <p:spPr>
          <a:xfrm rot="21076028">
            <a:off x="4871864" y="5157192"/>
            <a:ext cx="1152128" cy="302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578081">
            <a:off x="4871864" y="5917476"/>
            <a:ext cx="1152128" cy="302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435297" y="5015989"/>
            <a:ext cx="1845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хорошие письма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35297" y="5942568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спам</a:t>
            </a:r>
            <a:endParaRPr lang="ru-RU" dirty="0"/>
          </a:p>
        </p:txBody>
      </p:sp>
      <p:sp>
        <p:nvSpPr>
          <p:cNvPr id="11" name="Блок-схема: память с прямым доступом 10"/>
          <p:cNvSpPr/>
          <p:nvPr/>
        </p:nvSpPr>
        <p:spPr>
          <a:xfrm>
            <a:off x="4341089" y="5015989"/>
            <a:ext cx="513548" cy="1295911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алгоритм</a:t>
            </a:r>
            <a:endParaRPr lang="ru-RU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Связь с задачей классификации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</p:spPr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Подход: 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строим отображение из множества объектов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«просто устроенное» пространство — например,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  <a:blipFill rotWithShape="0">
                <a:blip r:embed="rId2"/>
                <a:stretch>
                  <a:fillRect l="-119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5301208"/>
            <a:ext cx="648072" cy="5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349" y="5917476"/>
            <a:ext cx="648072" cy="5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939" y="4941168"/>
            <a:ext cx="648072" cy="5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6456040" y="4941168"/>
            <a:ext cx="3528392" cy="16561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264352" y="6412686"/>
                <a:ext cx="5305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4352" y="6412686"/>
                <a:ext cx="53053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олилиния 7"/>
          <p:cNvSpPr/>
          <p:nvPr/>
        </p:nvSpPr>
        <p:spPr>
          <a:xfrm>
            <a:off x="3935186" y="4768320"/>
            <a:ext cx="4425043" cy="636437"/>
          </a:xfrm>
          <a:custGeom>
            <a:avLst/>
            <a:gdLst>
              <a:gd name="connsiteX0" fmla="*/ 0 w 4425043"/>
              <a:gd name="connsiteY0" fmla="*/ 244551 h 636437"/>
              <a:gd name="connsiteX1" fmla="*/ 1975757 w 4425043"/>
              <a:gd name="connsiteY1" fmla="*/ 15951 h 636437"/>
              <a:gd name="connsiteX2" fmla="*/ 4425043 w 4425043"/>
              <a:gd name="connsiteY2" fmla="*/ 636437 h 63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5043" h="636437">
                <a:moveTo>
                  <a:pt x="0" y="244551"/>
                </a:moveTo>
                <a:cubicBezTo>
                  <a:pt x="619125" y="97594"/>
                  <a:pt x="1238250" y="-49363"/>
                  <a:pt x="1975757" y="15951"/>
                </a:cubicBezTo>
                <a:cubicBezTo>
                  <a:pt x="2713264" y="81265"/>
                  <a:pt x="3569153" y="358851"/>
                  <a:pt x="4425043" y="636437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2432957" y="5453743"/>
            <a:ext cx="5143500" cy="489857"/>
          </a:xfrm>
          <a:custGeom>
            <a:avLst/>
            <a:gdLst>
              <a:gd name="connsiteX0" fmla="*/ 0 w 5143500"/>
              <a:gd name="connsiteY0" fmla="*/ 0 h 489857"/>
              <a:gd name="connsiteX1" fmla="*/ 2318657 w 5143500"/>
              <a:gd name="connsiteY1" fmla="*/ 375557 h 489857"/>
              <a:gd name="connsiteX2" fmla="*/ 5143500 w 5143500"/>
              <a:gd name="connsiteY2" fmla="*/ 489857 h 48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3500" h="489857">
                <a:moveTo>
                  <a:pt x="0" y="0"/>
                </a:moveTo>
                <a:cubicBezTo>
                  <a:pt x="730703" y="146957"/>
                  <a:pt x="1461407" y="293914"/>
                  <a:pt x="2318657" y="375557"/>
                </a:cubicBezTo>
                <a:cubicBezTo>
                  <a:pt x="3175907" y="457200"/>
                  <a:pt x="4159703" y="473528"/>
                  <a:pt x="5143500" y="489857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3020786" y="6123214"/>
            <a:ext cx="5943600" cy="377905"/>
          </a:xfrm>
          <a:custGeom>
            <a:avLst/>
            <a:gdLst>
              <a:gd name="connsiteX0" fmla="*/ 0 w 5943600"/>
              <a:gd name="connsiteY0" fmla="*/ 130629 h 377905"/>
              <a:gd name="connsiteX1" fmla="*/ 3951514 w 5943600"/>
              <a:gd name="connsiteY1" fmla="*/ 375557 h 377905"/>
              <a:gd name="connsiteX2" fmla="*/ 5943600 w 5943600"/>
              <a:gd name="connsiteY2" fmla="*/ 0 h 37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43600" h="377905">
                <a:moveTo>
                  <a:pt x="0" y="130629"/>
                </a:moveTo>
                <a:cubicBezTo>
                  <a:pt x="1480457" y="263978"/>
                  <a:pt x="2960914" y="397328"/>
                  <a:pt x="3951514" y="375557"/>
                </a:cubicBezTo>
                <a:cubicBezTo>
                  <a:pt x="4942114" y="353786"/>
                  <a:pt x="5442857" y="176893"/>
                  <a:pt x="5943600" y="0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02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Связь с задачей классификации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02416" cy="4351338"/>
              </a:xfrm>
            </p:spPr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Подход: 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строим отображение из множества объектов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«просто устроенное» пространство — например,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,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/>
                  <a:t>у</a:t>
                </a:r>
                <a:r>
                  <a:rPr lang="ru-RU" dirty="0" smtClean="0"/>
                  <a:t>чимся классифицировать векторы, сопоставляемые объектам из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ru-RU" dirty="0" smtClean="0"/>
                  <a:t>, </a:t>
                </a:r>
                <a:br>
                  <a:rPr lang="ru-RU" dirty="0" smtClean="0"/>
                </a:br>
                <a:r>
                  <a:rPr lang="ru-RU" dirty="0" smtClean="0"/>
                  <a:t>с помощью несложных функций (линейных, пороговых и т.п.)</a:t>
                </a:r>
                <a:r>
                  <a:rPr lang="en-US" dirty="0" smtClean="0"/>
                  <a:t> — </a:t>
                </a:r>
                <a:r>
                  <a:rPr lang="ru-RU" i="1" dirty="0" smtClean="0"/>
                  <a:t>классификаторов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02416" cy="4351338"/>
              </a:xfrm>
              <a:blipFill rotWithShape="0">
                <a:blip r:embed="rId2"/>
                <a:stretch>
                  <a:fillRect l="-1185" t="-1261" r="-18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5301208"/>
            <a:ext cx="648072" cy="5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349" y="5917476"/>
            <a:ext cx="648072" cy="5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939" y="4941168"/>
            <a:ext cx="648072" cy="5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6456040" y="4941168"/>
            <a:ext cx="3528392" cy="16561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264352" y="6412686"/>
                <a:ext cx="5305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4352" y="6412686"/>
                <a:ext cx="53053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олилиния 7"/>
          <p:cNvSpPr/>
          <p:nvPr/>
        </p:nvSpPr>
        <p:spPr>
          <a:xfrm>
            <a:off x="3935186" y="4768320"/>
            <a:ext cx="4425043" cy="636437"/>
          </a:xfrm>
          <a:custGeom>
            <a:avLst/>
            <a:gdLst>
              <a:gd name="connsiteX0" fmla="*/ 0 w 4425043"/>
              <a:gd name="connsiteY0" fmla="*/ 244551 h 636437"/>
              <a:gd name="connsiteX1" fmla="*/ 1975757 w 4425043"/>
              <a:gd name="connsiteY1" fmla="*/ 15951 h 636437"/>
              <a:gd name="connsiteX2" fmla="*/ 4425043 w 4425043"/>
              <a:gd name="connsiteY2" fmla="*/ 636437 h 63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5043" h="636437">
                <a:moveTo>
                  <a:pt x="0" y="244551"/>
                </a:moveTo>
                <a:cubicBezTo>
                  <a:pt x="619125" y="97594"/>
                  <a:pt x="1238250" y="-49363"/>
                  <a:pt x="1975757" y="15951"/>
                </a:cubicBezTo>
                <a:cubicBezTo>
                  <a:pt x="2713264" y="81265"/>
                  <a:pt x="3569153" y="358851"/>
                  <a:pt x="4425043" y="636437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2432957" y="5453743"/>
            <a:ext cx="5143500" cy="489857"/>
          </a:xfrm>
          <a:custGeom>
            <a:avLst/>
            <a:gdLst>
              <a:gd name="connsiteX0" fmla="*/ 0 w 5143500"/>
              <a:gd name="connsiteY0" fmla="*/ 0 h 489857"/>
              <a:gd name="connsiteX1" fmla="*/ 2318657 w 5143500"/>
              <a:gd name="connsiteY1" fmla="*/ 375557 h 489857"/>
              <a:gd name="connsiteX2" fmla="*/ 5143500 w 5143500"/>
              <a:gd name="connsiteY2" fmla="*/ 489857 h 48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3500" h="489857">
                <a:moveTo>
                  <a:pt x="0" y="0"/>
                </a:moveTo>
                <a:cubicBezTo>
                  <a:pt x="730703" y="146957"/>
                  <a:pt x="1461407" y="293914"/>
                  <a:pt x="2318657" y="375557"/>
                </a:cubicBezTo>
                <a:cubicBezTo>
                  <a:pt x="3175907" y="457200"/>
                  <a:pt x="4159703" y="473528"/>
                  <a:pt x="5143500" y="489857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3020786" y="6123214"/>
            <a:ext cx="5943600" cy="377905"/>
          </a:xfrm>
          <a:custGeom>
            <a:avLst/>
            <a:gdLst>
              <a:gd name="connsiteX0" fmla="*/ 0 w 5943600"/>
              <a:gd name="connsiteY0" fmla="*/ 130629 h 377905"/>
              <a:gd name="connsiteX1" fmla="*/ 3951514 w 5943600"/>
              <a:gd name="connsiteY1" fmla="*/ 375557 h 377905"/>
              <a:gd name="connsiteX2" fmla="*/ 5943600 w 5943600"/>
              <a:gd name="connsiteY2" fmla="*/ 0 h 37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43600" h="377905">
                <a:moveTo>
                  <a:pt x="0" y="130629"/>
                </a:moveTo>
                <a:cubicBezTo>
                  <a:pt x="1480457" y="263978"/>
                  <a:pt x="2960914" y="397328"/>
                  <a:pt x="3951514" y="375557"/>
                </a:cubicBezTo>
                <a:cubicBezTo>
                  <a:pt x="4942114" y="353786"/>
                  <a:pt x="5442857" y="176893"/>
                  <a:pt x="5943600" y="0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4" idx="7"/>
            <a:endCxn id="4" idx="3"/>
          </p:cNvCxnSpPr>
          <p:nvPr/>
        </p:nvCxnSpPr>
        <p:spPr>
          <a:xfrm flipH="1">
            <a:off x="6972761" y="5183711"/>
            <a:ext cx="2494950" cy="1171098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95579" y="5711888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«спам»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124924" y="5329339"/>
            <a:ext cx="1291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«хорошие»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37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Связь с задачей классификации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множество векторов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сопоставленных объектам из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семейство всевозможных кусков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которые можно «отсечь» с помощью функций классификации.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дробится</a:t>
                </a:r>
                <a:r>
                  <a:rPr lang="en-US" dirty="0" smtClean="0"/>
                  <a:t> </a:t>
                </a:r>
                <a:r>
                  <a:rPr lang="ru-RU" dirty="0" smtClean="0"/>
                  <a:t>с помощью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ru-RU" dirty="0" smtClean="0"/>
                  <a:t>, это хорошо, т.к. как бы ни были распределены по классам объекты из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можно построить классификатор, правильно относящий все объекты к своим классам.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74424" cy="4351338"/>
              </a:xfrm>
              <a:blipFill rotWithShape="0">
                <a:blip r:embed="rId2"/>
                <a:stretch>
                  <a:fillRect l="-1178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5301208"/>
            <a:ext cx="648072" cy="51897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349" y="5917476"/>
            <a:ext cx="648072" cy="51897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ncrypted-tbn3.gstatic.com/images?q=tbn:ANd9GcRJMv6_g0xuQQHqeBeabboQolDJCvVU9LxwX50EZaMWkPaHOn5tx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939" y="4941168"/>
            <a:ext cx="648072" cy="51897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6456040" y="4941168"/>
            <a:ext cx="3528392" cy="16561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264352" y="6412686"/>
                <a:ext cx="5305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4352" y="6412686"/>
                <a:ext cx="53053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олилиния 8"/>
          <p:cNvSpPr/>
          <p:nvPr/>
        </p:nvSpPr>
        <p:spPr>
          <a:xfrm>
            <a:off x="3935186" y="4768320"/>
            <a:ext cx="4425043" cy="636437"/>
          </a:xfrm>
          <a:custGeom>
            <a:avLst/>
            <a:gdLst>
              <a:gd name="connsiteX0" fmla="*/ 0 w 4425043"/>
              <a:gd name="connsiteY0" fmla="*/ 244551 h 636437"/>
              <a:gd name="connsiteX1" fmla="*/ 1975757 w 4425043"/>
              <a:gd name="connsiteY1" fmla="*/ 15951 h 636437"/>
              <a:gd name="connsiteX2" fmla="*/ 4425043 w 4425043"/>
              <a:gd name="connsiteY2" fmla="*/ 636437 h 63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5043" h="636437">
                <a:moveTo>
                  <a:pt x="0" y="244551"/>
                </a:moveTo>
                <a:cubicBezTo>
                  <a:pt x="619125" y="97594"/>
                  <a:pt x="1238250" y="-49363"/>
                  <a:pt x="1975757" y="15951"/>
                </a:cubicBezTo>
                <a:cubicBezTo>
                  <a:pt x="2713264" y="81265"/>
                  <a:pt x="3569153" y="358851"/>
                  <a:pt x="4425043" y="636437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2432957" y="5453743"/>
            <a:ext cx="5143500" cy="489857"/>
          </a:xfrm>
          <a:custGeom>
            <a:avLst/>
            <a:gdLst>
              <a:gd name="connsiteX0" fmla="*/ 0 w 5143500"/>
              <a:gd name="connsiteY0" fmla="*/ 0 h 489857"/>
              <a:gd name="connsiteX1" fmla="*/ 2318657 w 5143500"/>
              <a:gd name="connsiteY1" fmla="*/ 375557 h 489857"/>
              <a:gd name="connsiteX2" fmla="*/ 5143500 w 5143500"/>
              <a:gd name="connsiteY2" fmla="*/ 489857 h 48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3500" h="489857">
                <a:moveTo>
                  <a:pt x="0" y="0"/>
                </a:moveTo>
                <a:cubicBezTo>
                  <a:pt x="730703" y="146957"/>
                  <a:pt x="1461407" y="293914"/>
                  <a:pt x="2318657" y="375557"/>
                </a:cubicBezTo>
                <a:cubicBezTo>
                  <a:pt x="3175907" y="457200"/>
                  <a:pt x="4159703" y="473528"/>
                  <a:pt x="5143500" y="489857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3020786" y="6123214"/>
            <a:ext cx="5943600" cy="377905"/>
          </a:xfrm>
          <a:custGeom>
            <a:avLst/>
            <a:gdLst>
              <a:gd name="connsiteX0" fmla="*/ 0 w 5943600"/>
              <a:gd name="connsiteY0" fmla="*/ 130629 h 377905"/>
              <a:gd name="connsiteX1" fmla="*/ 3951514 w 5943600"/>
              <a:gd name="connsiteY1" fmla="*/ 375557 h 377905"/>
              <a:gd name="connsiteX2" fmla="*/ 5943600 w 5943600"/>
              <a:gd name="connsiteY2" fmla="*/ 0 h 37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43600" h="377905">
                <a:moveTo>
                  <a:pt x="0" y="130629"/>
                </a:moveTo>
                <a:cubicBezTo>
                  <a:pt x="1480457" y="263978"/>
                  <a:pt x="2960914" y="397328"/>
                  <a:pt x="3951514" y="375557"/>
                </a:cubicBezTo>
                <a:cubicBezTo>
                  <a:pt x="4942114" y="353786"/>
                  <a:pt x="5442857" y="176893"/>
                  <a:pt x="5943600" y="0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7" idx="7"/>
            <a:endCxn id="7" idx="3"/>
          </p:cNvCxnSpPr>
          <p:nvPr/>
        </p:nvCxnSpPr>
        <p:spPr>
          <a:xfrm flipH="1">
            <a:off x="6972761" y="5183711"/>
            <a:ext cx="2494950" cy="117109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95579" y="5711888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«спам»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124924" y="5329339"/>
            <a:ext cx="1291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«хорошие»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58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25018</TotalTime>
  <Words>481</Words>
  <Application>Microsoft Office PowerPoint</Application>
  <PresentationFormat>Широкоэкранный</PresentationFormat>
  <Paragraphs>241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Тема Office</vt:lpstr>
      <vt:lpstr>Дискретные структуры МФТИ, весна 2014</vt:lpstr>
      <vt:lpstr>Проекции множеств</vt:lpstr>
      <vt:lpstr>Примеры проекций множеств</vt:lpstr>
      <vt:lpstr>Свойства проекций множеств (упражнения)</vt:lpstr>
      <vt:lpstr>Дробление</vt:lpstr>
      <vt:lpstr>Связь с задачей классификации</vt:lpstr>
      <vt:lpstr>Связь с задачей классификации</vt:lpstr>
      <vt:lpstr>Связь с задачей классификации</vt:lpstr>
      <vt:lpstr>Связь с задачей классификации</vt:lpstr>
      <vt:lpstr>Связь с задачей классификации</vt:lpstr>
      <vt:lpstr>Связь с задачей классификации</vt:lpstr>
      <vt:lpstr>Размерность Вапника—Червоненкиса</vt:lpstr>
      <vt:lpstr>VC-размерность семейства полуплоскостей в R^2</vt:lpstr>
      <vt:lpstr>Простые свойства VC-размерности</vt:lpstr>
      <vt:lpstr>Домен</vt:lpstr>
      <vt:lpstr>Связь мощности семейств и VC-размерности</vt:lpstr>
      <vt:lpstr>‖F‖=n  и  vc⁡F=d    ⇒    |F|≤∑_(i=0)^d▒(n¦i) </vt:lpstr>
      <vt:lpstr>‖F‖=n  и  vc⁡F=d    ⇒    |F|≤∑_(i=0)^d▒(n¦i) </vt:lpstr>
      <vt:lpstr>Два вспомогательных семейства</vt:lpstr>
      <vt:lpstr>Параметры вспомогательных семейств</vt:lpstr>
      <vt:lpstr>‖F‖=n  и  vc⁡F=d    ⇒    |F|≤∑_(i=0)^d▒(n¦i) </vt:lpstr>
      <vt:lpstr>Следствие из доказанной теоремы</vt:lpstr>
      <vt:lpstr>Измельчения</vt:lpstr>
      <vt:lpstr>Примеры измельчений</vt:lpstr>
      <vt:lpstr>VC-размерность измельчений</vt:lpstr>
      <vt:lpstr>VC-размерность измельчений</vt:lpstr>
      <vt:lpstr>VC-размерность измельчений</vt:lpstr>
      <vt:lpstr>ε-сети</vt:lpstr>
      <vt:lpstr>Существование «экономных» ε-сетей</vt:lpstr>
      <vt:lpstr>Геометрическое следствие теоремы Хаусслера—Вельцля</vt:lpstr>
      <vt:lpstr>Техническая лемма</vt:lpstr>
      <vt:lpstr>Доказательство теоремы Х—В</vt:lpstr>
      <vt:lpstr>Доказательство теоремы Х—В</vt:lpstr>
      <vt:lpstr>Лирическое отступление</vt:lpstr>
      <vt:lpstr>Связь вероятностей Pr⁡B и Pr⁡〖B^′ 〗</vt:lpstr>
      <vt:lpstr>Связь вероятностей Pr⁡B и Pr⁡〖B^′ 〗</vt:lpstr>
      <vt:lpstr>Связь вероятностей Pr⁡B и Pr⁡〖B^′ 〗</vt:lpstr>
      <vt:lpstr>Смена вероятностной модели</vt:lpstr>
      <vt:lpstr>Смена вероятностной модели</vt:lpstr>
      <vt:lpstr>Оценка Pr⁡〖B^′ 〗 при фиксированном T</vt:lpstr>
      <vt:lpstr>Оценка Pr⁡〖B^′ 〗 при фиксированном T</vt:lpstr>
      <vt:lpstr>Оценка Pr⁡〖B^′ 〗 при фиксированном 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795</cp:revision>
  <dcterms:created xsi:type="dcterms:W3CDTF">2011-09-09T18:22:36Z</dcterms:created>
  <dcterms:modified xsi:type="dcterms:W3CDTF">2014-06-29T07:50:52Z</dcterms:modified>
</cp:coreProperties>
</file>