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9" r:id="rId2"/>
    <p:sldId id="341" r:id="rId3"/>
    <p:sldId id="343" r:id="rId4"/>
    <p:sldId id="342" r:id="rId5"/>
    <p:sldId id="344" r:id="rId6"/>
    <p:sldId id="359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6" r:id="rId16"/>
    <p:sldId id="353" r:id="rId17"/>
    <p:sldId id="355" r:id="rId18"/>
    <p:sldId id="358" r:id="rId19"/>
    <p:sldId id="363" r:id="rId20"/>
    <p:sldId id="364" r:id="rId21"/>
    <p:sldId id="362" r:id="rId22"/>
    <p:sldId id="365" r:id="rId23"/>
    <p:sldId id="366" r:id="rId24"/>
    <p:sldId id="367" r:id="rId25"/>
    <p:sldId id="368" r:id="rId26"/>
    <p:sldId id="369" r:id="rId27"/>
    <p:sldId id="370" r:id="rId28"/>
    <p:sldId id="371" r:id="rId29"/>
    <p:sldId id="372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39"/>
          </p14:sldIdLst>
        </p14:section>
        <p14:section name="Мотивация" id="{6CF652AD-CA4A-411F-A92F-9D1E333A749B}">
          <p14:sldIdLst>
            <p14:sldId id="341"/>
            <p14:sldId id="343"/>
            <p14:sldId id="342"/>
            <p14:sldId id="344"/>
          </p14:sldIdLst>
        </p14:section>
        <p14:section name="Орграф зависимостей" id="{16FF1205-DC4B-4DEA-9AF1-A55D21D6C0B1}">
          <p14:sldIdLst>
            <p14:sldId id="359"/>
            <p14:sldId id="345"/>
            <p14:sldId id="346"/>
            <p14:sldId id="347"/>
            <p14:sldId id="348"/>
            <p14:sldId id="349"/>
            <p14:sldId id="350"/>
          </p14:sldIdLst>
        </p14:section>
        <p14:section name="Лемма Ловаса" id="{D9D6F2B2-BF8C-4644-9250-33AAD2E74EE4}">
          <p14:sldIdLst>
            <p14:sldId id="351"/>
            <p14:sldId id="352"/>
            <p14:sldId id="356"/>
            <p14:sldId id="353"/>
            <p14:sldId id="355"/>
            <p14:sldId id="358"/>
            <p14:sldId id="363"/>
            <p14:sldId id="364"/>
          </p14:sldIdLst>
        </p14:section>
        <p14:section name="Применение Локальной леммы" id="{0665BA6B-B61A-489D-9B9A-9D35F80F9379}">
          <p14:sldIdLst>
            <p14:sldId id="362"/>
            <p14:sldId id="365"/>
            <p14:sldId id="366"/>
            <p14:sldId id="367"/>
          </p14:sldIdLst>
        </p14:section>
        <p14:section name="Внедиагональные числа Рамсея" id="{78A890A9-93D9-465C-BDD5-42840850A305}">
          <p14:sldIdLst>
            <p14:sldId id="368"/>
            <p14:sldId id="369"/>
            <p14:sldId id="370"/>
            <p14:sldId id="371"/>
            <p14:sldId id="3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6" autoAdjust="0"/>
    <p:restoredTop sz="93428" autoAdjust="0"/>
  </p:normalViewPr>
  <p:slideViewPr>
    <p:cSldViewPr>
      <p:cViewPr varScale="1">
        <p:scale>
          <a:sx n="74" d="100"/>
          <a:sy n="74" d="100"/>
        </p:scale>
        <p:origin x="39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3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3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49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5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22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0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55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9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41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89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23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0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 smtClean="0"/>
              <a:t>МФТИ, весна 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/>
              <a:t> </a:t>
            </a:r>
            <a:r>
              <a:rPr lang="ru-RU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45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Независимость события </a:t>
            </a:r>
            <a:br>
              <a:rPr lang="ru-RU" dirty="0" smtClean="0"/>
            </a:br>
            <a:r>
              <a:rPr lang="ru-RU" dirty="0" smtClean="0"/>
              <a:t>от группы других событий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Событие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 зависит от</a:t>
                </a:r>
                <a:r>
                  <a:rPr lang="en-US" i="1" dirty="0" smtClean="0"/>
                  <a:t> </a:t>
                </a:r>
                <a:r>
                  <a:rPr lang="ru-RU" i="1" dirty="0" smtClean="0"/>
                  <a:t>группы событий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𝑠</m:t>
                    </m:r>
                    <m:r>
                      <a:rPr lang="en-US" i="1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 smtClean="0"/>
                  <a:t> при условии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выполняется равенство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Утверждения-упражнения</a:t>
                </a:r>
                <a:r>
                  <a:rPr lang="ru-RU" b="1" dirty="0"/>
                  <a:t>:</a:t>
                </a:r>
                <a:endParaRPr lang="en-US" b="1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События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независимы в </a:t>
                </a:r>
                <a:r>
                  <a:rPr lang="ru-RU" dirty="0" smtClean="0"/>
                  <a:t>совокупности т. и </a:t>
                </a:r>
                <a:r>
                  <a:rPr lang="ru-RU" dirty="0" err="1" smtClean="0"/>
                  <a:t>т.т</a:t>
                </a:r>
                <a:r>
                  <a:rPr lang="ru-RU" dirty="0" smtClean="0"/>
                  <a:t>., когда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событие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зависит от группы событий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событие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 не зависит от группы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зависит и от группы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latin typeface="Cambria Math"/>
                      </a:rPr>
                      <m:t>,…,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(Доказательство можно провести индукцией по</a:t>
                </a:r>
                <a:r>
                  <a:rPr lang="en-US" dirty="0" smtClean="0"/>
                  <a:t> </a:t>
                </a:r>
                <a:r>
                  <a:rPr lang="ru-RU" dirty="0" smtClean="0"/>
                  <a:t>длине набора индексов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определении</a:t>
                </a:r>
                <a:r>
                  <a:rPr lang="en-US" dirty="0" smtClean="0"/>
                  <a:t>.</a:t>
                </a:r>
                <a:r>
                  <a:rPr lang="ru-RU" dirty="0" smtClean="0"/>
                  <a:t>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115" b="-27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9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Независимость события </a:t>
            </a:r>
            <a:br>
              <a:rPr lang="ru-RU" dirty="0"/>
            </a:br>
            <a:r>
              <a:rPr lang="ru-RU" dirty="0"/>
              <a:t>от группы других событий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65398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Событие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 зависит от</a:t>
                </a:r>
                <a:r>
                  <a:rPr lang="en-US" i="1" dirty="0" smtClean="0"/>
                  <a:t> </a:t>
                </a:r>
                <a:r>
                  <a:rPr lang="ru-RU" i="1" dirty="0" smtClean="0"/>
                  <a:t>группы событий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𝑠</m:t>
                    </m:r>
                    <m:r>
                      <a:rPr lang="en-US" i="1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 smtClean="0"/>
                  <a:t> при условии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выполняется равенство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Пример.</a:t>
                </a:r>
                <a:br>
                  <a:rPr lang="ru-RU" b="1" dirty="0" smtClean="0"/>
                </a:br>
                <a:r>
                  <a:rPr lang="ru-RU" dirty="0" smtClean="0"/>
                  <a:t>В нашей модели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 «случайно проводимыми рёбрами», если картина такая: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653989"/>
              </a:xfrm>
              <a:blipFill rotWithShape="0">
                <a:blip r:embed="rId2"/>
                <a:stretch>
                  <a:fillRect l="-1043" t="-3440" b="-2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342347" y="4304240"/>
            <a:ext cx="4392488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82307" y="465498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𝐺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07" y="4654988"/>
                <a:ext cx="50405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вал 5"/>
              <p:cNvSpPr/>
              <p:nvPr/>
            </p:nvSpPr>
            <p:spPr>
              <a:xfrm>
                <a:off x="2990419" y="4654988"/>
                <a:ext cx="648072" cy="51334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Овал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419" y="4654988"/>
                <a:ext cx="648072" cy="513348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Овал 6"/>
              <p:cNvSpPr/>
              <p:nvPr/>
            </p:nvSpPr>
            <p:spPr>
              <a:xfrm>
                <a:off x="4430444" y="4366956"/>
                <a:ext cx="648072" cy="513348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Овал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0444" y="4366956"/>
                <a:ext cx="648072" cy="513348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Овал 7"/>
              <p:cNvSpPr/>
              <p:nvPr/>
            </p:nvSpPr>
            <p:spPr>
              <a:xfrm>
                <a:off x="4862627" y="4428162"/>
                <a:ext cx="648072" cy="513348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" name="Овал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627" y="4428162"/>
                <a:ext cx="648072" cy="513348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Овал 8"/>
              <p:cNvSpPr/>
              <p:nvPr/>
            </p:nvSpPr>
            <p:spPr>
              <a:xfrm>
                <a:off x="4565493" y="4767646"/>
                <a:ext cx="648072" cy="513348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9" name="Овал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493" y="4767646"/>
                <a:ext cx="648072" cy="513348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Овал 9"/>
              <p:cNvSpPr/>
              <p:nvPr/>
            </p:nvSpPr>
            <p:spPr>
              <a:xfrm>
                <a:off x="5510699" y="4684836"/>
                <a:ext cx="648072" cy="513348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0" name="Овал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699" y="4684836"/>
                <a:ext cx="648072" cy="513348"/>
              </a:xfrm>
              <a:prstGeom prst="ellipse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бъект 2"/>
              <p:cNvSpPr txBox="1">
                <a:spLocks/>
              </p:cNvSpPr>
              <p:nvPr/>
            </p:nvSpPr>
            <p:spPr>
              <a:xfrm>
                <a:off x="838200" y="5589240"/>
                <a:ext cx="10515600" cy="12687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поскольку множества вершин, на которых «живёт» событие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остальные события</a:t>
                </a:r>
                <a:r>
                  <a:rPr lang="en-US" dirty="0"/>
                  <a:t>,</a:t>
                </a:r>
                <a:r>
                  <a:rPr lang="ru-RU" dirty="0"/>
                  <a:t> не </a:t>
                </a:r>
                <a:r>
                  <a:rPr lang="ru-RU" dirty="0" smtClean="0"/>
                  <a:t>пересекаются.  При </a:t>
                </a:r>
                <a:r>
                  <a:rPr lang="ru-RU" dirty="0"/>
                  <a:t>этом сами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необязательно независимы!</a:t>
                </a:r>
                <a:endParaRPr lang="en-US" dirty="0"/>
              </a:p>
            </p:txBody>
          </p:sp>
        </mc:Choice>
        <mc:Fallback xmlns="">
          <p:sp>
            <p:nvSpPr>
              <p:cNvPr id="11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589240"/>
                <a:ext cx="10515600" cy="1268760"/>
              </a:xfrm>
              <a:prstGeom prst="rect">
                <a:avLst/>
              </a:prstGeom>
              <a:blipFill rotWithShape="0">
                <a:blip r:embed="rId9"/>
                <a:stretch>
                  <a:fillRect l="-986" t="-3846" b="-91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7004520" y="4418639"/>
                <a:ext cx="4705006" cy="646331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События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</m:oMath>
                </a14:m>
                <a:r>
                  <a:rPr lang="ru-RU" dirty="0"/>
                  <a:t> появление клики/</a:t>
                </a:r>
                <a:r>
                  <a:rPr lang="ru-RU" dirty="0" err="1"/>
                  <a:t>н.м</a:t>
                </a:r>
                <a:r>
                  <a:rPr lang="ru-RU" dirty="0"/>
                  <a:t>. </a:t>
                </a:r>
                <a:br>
                  <a:rPr lang="ru-RU" dirty="0"/>
                </a:br>
                <a:r>
                  <a:rPr lang="ru-RU" dirty="0"/>
                  <a:t>на </a:t>
                </a:r>
                <a:r>
                  <a:rPr lang="ru-RU" dirty="0" smtClean="0"/>
                  <a:t>множестве вершин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520" y="4418639"/>
                <a:ext cx="4705006" cy="646331"/>
              </a:xfrm>
              <a:prstGeom prst="rect">
                <a:avLst/>
              </a:prstGeom>
              <a:blipFill rotWithShape="0">
                <a:blip r:embed="rId10"/>
                <a:stretch>
                  <a:fillRect l="-904" t="-4630" r="-129" b="-12963"/>
                </a:stretch>
              </a:blipFill>
              <a:ln>
                <a:solidFill>
                  <a:schemeClr val="accent1">
                    <a:shade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23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Орграф зависимостей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1162456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Орграф зависимостей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𝑉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набора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ru-RU" dirty="0" smtClean="0"/>
                  <a:t> определяется так: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таково,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b="0" i="1" smtClean="0">
                            <a:latin typeface="Cambria Math"/>
                          </a:rPr>
                          <m:t>,</m:t>
                        </m:r>
                        <m:r>
                          <a:rPr lang="en-US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,…,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en-US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зависит от группы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Содержательно, в орграфе</a:t>
                </a:r>
                <a:r>
                  <a:rPr lang="ru-RU" dirty="0"/>
                  <a:t> </a:t>
                </a:r>
                <a:r>
                  <a:rPr lang="ru-RU" i="1" dirty="0"/>
                  <a:t>нет</a:t>
                </a:r>
                <a:r>
                  <a:rPr lang="ru-RU" dirty="0" smtClean="0"/>
                  <a:t> </a:t>
                </a:r>
                <a:r>
                  <a:rPr lang="ru-RU" dirty="0"/>
                  <a:t>дуги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«</a:t>
                </a:r>
                <a:r>
                  <a:rPr lang="ru-RU" i="1" dirty="0" smtClean="0"/>
                  <a:t>никак не влияет</a:t>
                </a:r>
                <a:r>
                  <a:rPr lang="en-US" dirty="0" smtClean="0"/>
                  <a:t>»</a:t>
                </a:r>
                <a:r>
                  <a:rPr lang="ru-RU" dirty="0" smtClean="0"/>
                  <a:t> 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br>
                  <a:rPr lang="ru-RU" dirty="0" smtClean="0"/>
                </a:br>
                <a:r>
                  <a:rPr lang="ru-RU" dirty="0" smtClean="0"/>
                  <a:t>Замечание: 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дуга проведена, это не значит, что есть зависимость между событиями!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1162456" cy="4771727"/>
              </a:xfrm>
              <a:blipFill rotWithShape="0">
                <a:blip r:embed="rId2"/>
                <a:stretch>
                  <a:fillRect l="-1147" t="-1149" r="-9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99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</a:t>
            </a:r>
            <a:r>
              <a:rPr lang="ru-RU" dirty="0" err="1" smtClean="0"/>
              <a:t>Ловаса</a:t>
            </a:r>
            <a:r>
              <a:rPr lang="en-US" dirty="0" smtClean="0"/>
              <a:t> </a:t>
            </a:r>
            <a:r>
              <a:rPr lang="ru-RU" dirty="0" smtClean="0"/>
              <a:t>(общий случай)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(Локальная лемма </a:t>
                </a:r>
                <a:r>
                  <a:rPr lang="ru-RU" b="1" dirty="0" err="1" smtClean="0"/>
                  <a:t>Ловаса</a:t>
                </a:r>
                <a:r>
                  <a:rPr lang="ru-RU" b="1" dirty="0" smtClean="0"/>
                  <a:t>)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дуг некоторого орграфа зависимостей для набора событий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Допустим, что нашлись такие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: 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⋅…⋅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14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леммы </a:t>
            </a:r>
            <a:r>
              <a:rPr lang="ru-RU" dirty="0" err="1" smtClean="0"/>
              <a:t>Ловаса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: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И</a:t>
                </a:r>
                <a:r>
                  <a:rPr lang="ru-RU" dirty="0" smtClean="0"/>
                  <a:t>ндукцией по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</m:oMath>
                </a14:m>
                <a:r>
                  <a:rPr lang="ru-RU" dirty="0" smtClean="0"/>
                  <a:t> докажем</a:t>
                </a:r>
                <a:r>
                  <a:rPr lang="en-US" dirty="0" smtClean="0"/>
                  <a:t>, </a:t>
                </a:r>
                <a:r>
                  <a:rPr lang="ru-RU" dirty="0" smtClean="0"/>
                  <a:t>что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 и любого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База: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=∅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мы 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843735"/>
              </a:xfrm>
              <a:blipFill rotWithShape="0">
                <a:blip r:embed="rId2"/>
                <a:stretch>
                  <a:fillRect l="-11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52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764704"/>
                <a:ext cx="10515600" cy="590465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: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box>
                      <m:box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∣</m:t>
                            </m:r>
                            <m:nary>
                              <m:naryPr>
                                <m:chr m:val="⋂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∈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/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Положим </a:t>
                </a:r>
                <a:r>
                  <a:rPr lang="en-US" i="1" dirty="0">
                    <a:latin typeface="Cambria Math"/>
                  </a:rPr>
                  <a:t/>
                </a:r>
                <a:br>
                  <a:rPr lang="en-US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bad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  <m:r>
                            <a:rPr lang="en-US" i="1">
                              <a:latin typeface="Cambria Math"/>
                            </a:rPr>
                            <m:t> т. что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𝐷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good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</m:t>
                      </m:r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i="1">
                          <a:latin typeface="Cambria Math"/>
                        </a:rPr>
                        <m:t>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bad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bad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=∅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то всё сразу получается: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Поэтому дальше будем рассматривать только случай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bad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764704"/>
                <a:ext cx="10515600" cy="590465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0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48680"/>
                <a:ext cx="10515600" cy="6192687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box>
                      <m:box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⇒</m:t>
                    </m:r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∣</m:t>
                            </m:r>
                            <m:nary>
                              <m:naryPr>
                                <m:chr m:val="⋂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∈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/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bad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т. что 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ru-RU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≠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∅</m:t>
                    </m:r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,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good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∖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bad</m:t>
                        </m:r>
                      </m:sub>
                    </m:sSub>
                  </m:oMath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Имеем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∩</m:t>
                                  </m:r>
                                  <m:nary>
                                    <m:naryPr>
                                      <m:chr m:val="⋂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∈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bad</m:t>
                                          </m:r>
                                        </m:sub>
                                      </m:sSub>
                                    </m:sub>
                                    <m:sup/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nary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r>
                                    <a:rPr lang="en-US" i="1">
                                      <a:latin typeface="Cambria Math"/>
                                    </a:rPr>
                                    <m:t>∣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nary>
                                    <m:naryPr>
                                      <m:chr m:val="⋂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∈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good</m:t>
                                          </m:r>
                                        </m:sub>
                                      </m:sSub>
                                    </m:sub>
                                    <m:sup/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nary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nary>
                                    <m:naryPr>
                                      <m:chr m:val="⋂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∈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bad</m:t>
                                          </m:r>
                                        </m:sub>
                                      </m:sSub>
                                    </m:sub>
                                    <m:sup/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nary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r>
                                    <a:rPr lang="en-US" i="1">
                                      <a:latin typeface="Cambria Math"/>
                                    </a:rPr>
                                    <m:t>∣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  <m:nary>
                                    <m:naryPr>
                                      <m:chr m:val="⋂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∈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good</m:t>
                                          </m:r>
                                        </m:sub>
                                      </m:sSub>
                                    </m:sub>
                                    <m:sup/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nary>
                                  <m:box>
                                    <m:box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</m:e>
                                  </m:box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В этой дроби</a:t>
                </a:r>
                <a:endParaRPr lang="ru-RU" i="1" dirty="0">
                  <a:latin typeface="Cambria Math"/>
                </a:endParaRPr>
              </a:p>
              <a:p>
                <a:pPr marL="0" indent="0" algn="ctr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числитель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∣</m:t>
                            </m:r>
                            <m:nary>
                              <m:naryPr>
                                <m:chr m:val="⋂"/>
                                <m:sup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∈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good</m:t>
                                    </m:r>
                                  </m:sub>
                                </m:sSub>
                              </m:sub>
                              <m:sup/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Достаточно теперь доказать, что</a:t>
                </a:r>
                <a:r>
                  <a:rPr lang="en-US" i="1" dirty="0">
                    <a:latin typeface="Cambria Math"/>
                  </a:rPr>
                  <a:t/>
                </a:r>
                <a:br>
                  <a:rPr lang="en-US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dirty="0">
                          <a:latin typeface="Cambria Math"/>
                        </a:rPr>
                        <m:t>знаменатель</m:t>
                      </m:r>
                      <m:r>
                        <a:rPr lang="en-US" i="1" dirty="0">
                          <a:latin typeface="Cambria Math"/>
                        </a:rPr>
                        <m:t>≥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: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𝐷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48680"/>
                <a:ext cx="10515600" cy="6192687"/>
              </a:xfrm>
              <a:blipFill rotWithShape="0">
                <a:blip r:embed="rId2"/>
                <a:stretch>
                  <a:fillRect l="-928" t="-86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17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0"/>
                <a:ext cx="10515600" cy="685800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40000"/>
                  </a:lnSpc>
                </a:pPr>
                <a14:m>
                  <m:oMath xmlns:m="http://schemas.openxmlformats.org/officeDocument/2006/math">
                    <m:r>
                      <a:rPr lang="en-US" sz="21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sz="21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box>
                      <m:box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nary>
                      <m:naryPr>
                        <m:chr m:val="∏"/>
                        <m:supHide m:val="on"/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ru-RU" sz="21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40000"/>
                  </a:lnSpc>
                </a:pPr>
                <a14:m>
                  <m:oMath xmlns:m="http://schemas.openxmlformats.org/officeDocument/2006/math"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box>
                      <m:box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begChr m:val="|"/>
                        <m:endChr m:val="|"/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⇒</m:t>
                    </m:r>
                    <m:func>
                      <m:func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∣</m:t>
                            </m:r>
                            <m:nary>
                              <m:naryPr>
                                <m:chr m:val="⋂"/>
                                <m:supHide m:val="on"/>
                                <m:ctrlP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1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∈</m:t>
                                </m:r>
                                <m:sSup>
                                  <m:sSupPr>
                                    <m:ctrlPr>
                                      <a:rPr lang="en-US" sz="21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1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21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/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21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sz="2100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100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sz="2100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</m:e>
                        </m:d>
                      </m:e>
                    </m:func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ru-RU" sz="21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4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bad</m:t>
                        </m:r>
                      </m:sub>
                    </m:sSub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т. что 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1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ru-RU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≠</m:t>
                    </m:r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∅</m:t>
                    </m:r>
                  </m:oMath>
                </a14:m>
                <a:r>
                  <a:rPr lang="ru-RU" sz="2100" dirty="0">
                    <a:solidFill>
                      <a:schemeClr val="bg1">
                        <a:lumMod val="50000"/>
                      </a:schemeClr>
                    </a:solidFill>
                  </a:rPr>
                  <a:t>,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good</m:t>
                        </m:r>
                      </m:sub>
                    </m:sSub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lang="en-US" sz="21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∖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bad</m:t>
                        </m:r>
                      </m:sub>
                    </m:sSub>
                  </m:oMath>
                </a14:m>
                <a:endParaRPr lang="ru-RU" sz="21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40000"/>
                  </a:lnSpc>
                  <a:buNone/>
                </a:pPr>
                <a:r>
                  <a:rPr lang="ru-RU" sz="2100" dirty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latin typeface="Cambria Math"/>
                          </a:rPr>
                          <m:t>bad</m:t>
                        </m:r>
                      </m:sub>
                    </m:sSub>
                    <m:r>
                      <a:rPr lang="en-US" sz="21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1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100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100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100" dirty="0" smtClean="0"/>
                  <a:t>. </a:t>
                </a:r>
                <a:r>
                  <a:rPr lang="ru-RU" sz="2100" dirty="0" smtClean="0"/>
                  <a:t>Имеем </a:t>
                </a:r>
                <a:r>
                  <a:rPr lang="ru-RU" sz="2100" dirty="0"/>
                  <a:t/>
                </a:r>
                <a:br>
                  <a:rPr lang="ru-RU" sz="21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bad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good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1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good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ru-RU" sz="2100" i="1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good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ru-RU" sz="2100" i="1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good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ru-RU" sz="2100" i="1">
                          <a:latin typeface="Cambria Math" panose="02040503050406030204" pitchFamily="18" charset="0"/>
                        </a:rPr>
                        <m:t>×…×</m:t>
                      </m:r>
                      <m:func>
                        <m:func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  <m: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acc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100">
                                          <a:latin typeface="Cambria Math" panose="02040503050406030204" pitchFamily="18" charset="0"/>
                                        </a:rPr>
                                        <m:t>good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ru-RU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ru-RU" sz="2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1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ru-RU" sz="2100" i="1"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ru-RU" sz="21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ru-RU" sz="2100" i="1">
                          <a:latin typeface="Cambria Math" panose="02040503050406030204" pitchFamily="18" charset="0"/>
                        </a:rPr>
                        <m:t>⋅…⋅</m:t>
                      </m:r>
                      <m:d>
                        <m:dPr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ru-RU" sz="2100" i="1">
                          <a:latin typeface="Cambria Math" panose="02040503050406030204" pitchFamily="18" charset="0"/>
                        </a:rPr>
                        <m:t>≥</m:t>
                      </m:r>
                      <m:nary>
                        <m:naryPr>
                          <m:chr m:val="∏"/>
                          <m:supHide m:val="on"/>
                          <m:ctrlPr>
                            <a:rPr lang="ru-RU" sz="21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:</m:t>
                          </m:r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ru-RU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1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ru-RU" sz="2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ru-RU" sz="2100" dirty="0"/>
              </a:p>
              <a:p>
                <a:pPr marL="0" indent="0">
                  <a:lnSpc>
                    <a:spcPct val="140000"/>
                  </a:lnSpc>
                  <a:buNone/>
                </a:pPr>
                <a:r>
                  <a:rPr lang="ru-RU" sz="2100" dirty="0"/>
                  <a:t>что и требовалось.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0"/>
                <a:ext cx="10515600" cy="6858000"/>
              </a:xfrm>
              <a:blipFill rotWithShape="0">
                <a:blip r:embed="rId2"/>
                <a:stretch>
                  <a:fillRect l="-696" t="-59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2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𝐷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∀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𝑆</m:t>
                    </m:r>
                    <m:box>
                      <m:box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∣</m:t>
                            </m:r>
                            <m:nary>
                              <m:naryPr>
                                <m:chr m:val="⋂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∈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/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 —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доказали!</a:t>
                </a:r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Теперь легко вывести утверждение теоремы:</a:t>
                </a: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>
                                <a:latin typeface="Cambria Math"/>
                              </a:rPr>
                              <m:t>∩…∩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>
                                <a:latin typeface="Cambria Math"/>
                              </a:rPr>
                              <m:t>∣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⋅…⋅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>
                                <a:latin typeface="Cambria Math"/>
                              </a:rPr>
                              <m:t>∣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>
                                <a:latin typeface="Cambria Math"/>
                              </a:rPr>
                              <m:t>∩…∩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i="1" dirty="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Лемма </a:t>
                </a:r>
                <a:r>
                  <a:rPr lang="ru-RU" dirty="0" err="1"/>
                  <a:t>Ловаса</a:t>
                </a:r>
                <a:r>
                  <a:rPr lang="ru-RU" dirty="0"/>
                  <a:t> доказана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</a:t>
            </a:r>
            <a:r>
              <a:rPr lang="ru-RU" dirty="0" err="1" smtClean="0"/>
              <a:t>Ловаса</a:t>
            </a:r>
            <a:r>
              <a:rPr lang="ru-RU" dirty="0" smtClean="0"/>
              <a:t> (симметричный случай)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(Локальная лемма </a:t>
                </a:r>
                <a:r>
                  <a:rPr lang="ru-RU" b="1" dirty="0" err="1" smtClean="0"/>
                  <a:t>Ловаса</a:t>
                </a:r>
                <a:r>
                  <a:rPr lang="ru-RU" b="1" dirty="0" smtClean="0"/>
                  <a:t> — </a:t>
                </a:r>
                <a:r>
                  <a:rPr lang="ru-RU" b="1" dirty="0" err="1" smtClean="0"/>
                  <a:t>с.с</a:t>
                </a:r>
                <a:r>
                  <a:rPr lang="ru-RU" b="1" dirty="0" smtClean="0"/>
                  <a:t>.)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события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таковы, что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b="0" dirty="0" smtClean="0"/>
                  <a:t> </a:t>
                </a:r>
                <a:r>
                  <a:rPr lang="ru-RU" b="0" dirty="0" smtClean="0"/>
                  <a:t>событие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зависит от группы всех остальных, кроме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более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событий (т.е. в орграфе зависимостей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ru-RU" dirty="0" smtClean="0"/>
                  <a:t>)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=2.718…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166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мы получали нижнюю оценку чисел Рамсея (общая идея)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Чтобы доказать оценку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/>
                  <a:t>  достаточно доказать, что существует </a:t>
                </a:r>
                <a:r>
                  <a:rPr lang="ru-RU" dirty="0" smtClean="0"/>
                  <a:t>граф </a:t>
                </a:r>
                <a:r>
                  <a:rPr lang="ru-RU" dirty="0"/>
                  <a:t>на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 </a:t>
                </a:r>
                <a:r>
                  <a:rPr lang="ru-RU" dirty="0"/>
                  <a:t>вершинах, в котором </a:t>
                </a:r>
                <a:r>
                  <a:rPr lang="ru-RU" i="1" dirty="0"/>
                  <a:t>нет</a:t>
                </a:r>
                <a:r>
                  <a:rPr lang="ru-RU" dirty="0"/>
                  <a:t> ни клик, ни</a:t>
                </a:r>
                <a:r>
                  <a:rPr lang="en-US" dirty="0"/>
                  <a:t> </a:t>
                </a:r>
                <a:r>
                  <a:rPr lang="ru-RU" dirty="0"/>
                  <a:t>независимых множеств 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Мы фиксировали </a:t>
                </a:r>
                <a:r>
                  <a:rPr lang="ru-RU" dirty="0"/>
                  <a:t>множество </a:t>
                </a:r>
                <a:r>
                  <a:rPr lang="ru-RU" dirty="0" smtClean="0"/>
                  <a:t>вершин и строили на них </a:t>
                </a:r>
                <a:r>
                  <a:rPr lang="ru-RU" i="1" dirty="0"/>
                  <a:t>случайный граф</a:t>
                </a:r>
                <a:r>
                  <a:rPr lang="ru-RU" dirty="0"/>
                  <a:t>, проводя каждое</a:t>
                </a:r>
                <a:r>
                  <a:rPr lang="en-US" dirty="0"/>
                  <a:t> </a:t>
                </a:r>
                <a:r>
                  <a:rPr lang="ru-RU" dirty="0" smtClean="0"/>
                  <a:t>ребро </a:t>
                </a:r>
                <a:r>
                  <a:rPr lang="ru-RU" dirty="0"/>
                  <a:t>независимо от</a:t>
                </a:r>
                <a:r>
                  <a:rPr lang="en-US" dirty="0"/>
                  <a:t> </a:t>
                </a:r>
                <a:r>
                  <a:rPr lang="ru-RU" dirty="0"/>
                  <a:t>других с вероятностью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 r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3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симметричного случая: сведение к общему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все события независимы в совокупности, </a:t>
                </a:r>
                <a:br>
                  <a:rPr lang="ru-RU" dirty="0" smtClean="0"/>
                </a:b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&gt;0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≥1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 </a:t>
                </a:r>
                <a:br>
                  <a:rPr lang="en-US" dirty="0" smtClean="0"/>
                </a:br>
                <a:r>
                  <a:rPr lang="ru-RU" dirty="0" smtClean="0"/>
                  <a:t>Замечаем, что выполнены требования общего случая Локальной Леммы: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+1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: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𝐷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Остаётся лишь применить Локальную лемму.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547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к оценке чисел Рамсея:</a:t>
            </a:r>
            <a:br>
              <a:rPr lang="ru-RU" dirty="0" smtClean="0"/>
            </a:br>
            <a:r>
              <a:rPr lang="ru-RU" dirty="0" smtClean="0"/>
              <a:t>напоминание модели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Пусть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0.5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и 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фиксированное множество вершин.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Построим на этих вершинах </a:t>
                </a:r>
                <a:r>
                  <a:rPr lang="ru-RU" i="1" dirty="0"/>
                  <a:t>случайный граф</a:t>
                </a:r>
                <a:r>
                  <a:rPr lang="ru-RU" dirty="0"/>
                  <a:t>, проводя каждое</a:t>
                </a:r>
                <a:r>
                  <a:rPr lang="en-US" dirty="0"/>
                  <a:t> </a:t>
                </a:r>
                <a:r>
                  <a:rPr lang="ru-RU" dirty="0"/>
                  <a:t>из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/>
                  <a:t> рёбер независимо от</a:t>
                </a:r>
                <a:r>
                  <a:rPr lang="en-US" dirty="0"/>
                  <a:t> </a:t>
                </a:r>
                <a:r>
                  <a:rPr lang="ru-RU" dirty="0"/>
                  <a:t>других с вероятностью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Вероятность получить при этом любой конкретный граф на вершинах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равна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877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Оценка чисел Рамсея:</a:t>
            </a:r>
            <a:br>
              <a:rPr lang="ru-RU" dirty="0" smtClean="0"/>
            </a:br>
            <a:r>
              <a:rPr lang="ru-RU" dirty="0" smtClean="0"/>
              <a:t>применение Локальной Леммы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каждого множества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𝑈</m:t>
                    </m:r>
                    <m:r>
                      <a:rPr lang="en-US" i="1">
                        <a:latin typeface="Cambria Math"/>
                      </a:rPr>
                      <m:t>⊂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/>
                  <a:t> рассмотрим события</a:t>
                </a:r>
                <a:r>
                  <a:rPr lang="ru-RU" i="1" dirty="0">
                    <a:latin typeface="Cambria Math"/>
                  </a:rPr>
                  <a:t/>
                </a:r>
                <a:br>
                  <a:rPr lang="ru-RU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≔«</m:t>
                      </m:r>
                      <m:r>
                        <a:rPr lang="en-US" i="1">
                          <a:latin typeface="Cambria Math"/>
                        </a:rPr>
                        <m:t>𝑈</m:t>
                      </m:r>
                      <m:r>
                        <a:rPr lang="en-US" i="1">
                          <a:latin typeface="Cambria Math"/>
                        </a:rPr>
                        <m:t> —н.м. или клика»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Для каждого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𝑈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имеем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 каждое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могут влиять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только такие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Значит,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зависит от всех, кроме, как максимум,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других событий.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312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Оценка чисел Рамсея:</a:t>
            </a:r>
            <a:br>
              <a:rPr lang="ru-RU" dirty="0"/>
            </a:br>
            <a:r>
              <a:rPr lang="ru-RU" dirty="0"/>
              <a:t>применение Локальной Леммы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𝑈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≔«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𝑈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—н.м. или клика»</m:t>
                    </m:r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𝑈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не зависит от всех, кроме, как максимум,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𝑠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−2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𝑠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других событий.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  <m:r>
                      <a:rPr lang="en-US" b="0" i="1" smtClean="0">
                        <a:latin typeface="Cambria Math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noBar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noBar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Достаточно, чтобы выполнялось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𝑒𝑛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3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Оценка чисел Рамсея:</a:t>
            </a:r>
            <a:br>
              <a:rPr lang="ru-RU" dirty="0"/>
            </a:br>
            <a:r>
              <a:rPr lang="ru-RU" dirty="0"/>
              <a:t>применение Локальной Леммы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Для оценки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&gt;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𝑛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достаточно неравенства</a:t>
                </a:r>
                <a:b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𝑒𝑛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−2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Берём корень из обеих частей: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−4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r>
                            <a:rPr lang="en-US" i="1">
                              <a:latin typeface="Cambria Math"/>
                            </a:rPr>
                            <m:t>𝑜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𝑠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box>
                            <m:box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Окончательно,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nor/>
                            </m:rPr>
                            <a:rPr lang="ru-RU"/>
                            <m:t>≳</m:t>
                          </m: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Это в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 раза лучше, чем оценка без ЛЛЛ. </a:t>
                </a:r>
                <a:br>
                  <a:rPr lang="ru-RU" dirty="0" smtClean="0"/>
                </a:br>
                <a:r>
                  <a:rPr lang="ru-RU" dirty="0" smtClean="0"/>
                  <a:t>Лучшей оценки на сегодня не известно.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217" t="-1090" b="-18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9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Внедиагональные</a:t>
            </a:r>
            <a:r>
              <a:rPr lang="ru-RU" dirty="0" smtClean="0"/>
              <a:t> числа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Оценим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,3</m:t>
                        </m:r>
                      </m:e>
                    </m:d>
                  </m:oMath>
                </a14:m>
                <a:r>
                  <a:rPr lang="ru-RU" dirty="0" smtClean="0"/>
                  <a:t> — минимальное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такое, что любой граф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 содержит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клику на трёх вершинах</a:t>
                </a:r>
                <a:r>
                  <a:rPr lang="ru-RU" dirty="0"/>
                  <a:t> </a:t>
                </a:r>
                <a:r>
                  <a:rPr lang="ru-RU" dirty="0" smtClean="0"/>
                  <a:t>или </a:t>
                </a:r>
                <a:r>
                  <a:rPr lang="ru-RU" dirty="0" err="1" smtClean="0"/>
                  <a:t>н.м</a:t>
                </a:r>
                <a:r>
                  <a:rPr lang="ru-RU" dirty="0" smtClean="0"/>
                  <a:t>.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Построим случайный граф, </a:t>
                </a:r>
                <a:r>
                  <a:rPr lang="ru-RU" dirty="0"/>
                  <a:t>проводя </a:t>
                </a:r>
                <a:r>
                  <a:rPr lang="ru-RU" dirty="0" smtClean="0"/>
                  <a:t>каждое ребро с вероятностью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Для каждого множества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𝑈</m:t>
                    </m:r>
                    <m:r>
                      <a:rPr lang="en-US" i="1">
                        <a:latin typeface="Cambria Math"/>
                      </a:rPr>
                      <m:t>⊂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/>
                  <a:t> рассмотрим </a:t>
                </a:r>
                <a:r>
                  <a:rPr lang="ru-RU" dirty="0" smtClean="0"/>
                  <a:t>событие</a:t>
                </a:r>
                <a:r>
                  <a:rPr lang="ru-RU" i="1" dirty="0">
                    <a:latin typeface="Cambria Math"/>
                  </a:rPr>
                  <a:t/>
                </a:r>
                <a:br>
                  <a:rPr lang="ru-RU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≔«</m:t>
                      </m:r>
                      <m:r>
                        <a:rPr lang="ru-RU" i="1">
                          <a:latin typeface="Cambria Math"/>
                        </a:rPr>
                        <m:t>множество </m:t>
                      </m:r>
                      <m:r>
                        <a:rPr lang="en-US" i="1">
                          <a:latin typeface="Cambria Math"/>
                        </a:rPr>
                        <m:t>𝑈</m:t>
                      </m:r>
                      <m:r>
                        <a:rPr lang="en-US" i="1">
                          <a:latin typeface="Cambria Math"/>
                        </a:rPr>
                        <m:t> независимое»</m:t>
                      </m:r>
                    </m:oMath>
                  </m:oMathPara>
                </a14:m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Для каждого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i="1">
                        <a:latin typeface="Cambria Math"/>
                      </a:rPr>
                      <m:t>⊂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рассмотрим событие</a:t>
                </a:r>
                <a:r>
                  <a:rPr lang="ru-RU" i="1" dirty="0">
                    <a:latin typeface="Cambria Math"/>
                  </a:rPr>
                  <a:t/>
                </a:r>
                <a:br>
                  <a:rPr lang="ru-RU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≔«</m:t>
                      </m:r>
                      <m:r>
                        <a:rPr lang="ru-RU" i="1">
                          <a:latin typeface="Cambria Math"/>
                        </a:rPr>
                        <m:t>множество </m:t>
                      </m:r>
                      <m:r>
                        <a:rPr lang="en-US" b="0" i="1" smtClean="0">
                          <a:latin typeface="Cambria Math"/>
                        </a:rPr>
                        <m:t>𝑊</m:t>
                      </m:r>
                      <m:r>
                        <a:rPr lang="en-US" i="1">
                          <a:latin typeface="Cambria Math"/>
                        </a:rPr>
                        <m:t> образует клику»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 t="-1261" r="-4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3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Внедиагональные</a:t>
            </a:r>
            <a:r>
              <a:rPr lang="ru-RU" dirty="0" smtClean="0"/>
              <a:t> числа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915743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≔«</m:t>
                    </m:r>
                    <m:r>
                      <a:rPr lang="ru-RU" i="1">
                        <a:latin typeface="Cambria Math"/>
                      </a:rPr>
                      <m:t>множество </m:t>
                    </m:r>
                    <m:r>
                      <a:rPr lang="en-US" i="1">
                        <a:latin typeface="Cambria Math"/>
                      </a:rPr>
                      <m:t>𝑈</m:t>
                    </m:r>
                    <m:r>
                      <a:rPr lang="en-US" i="1">
                        <a:latin typeface="Cambria Math"/>
                      </a:rPr>
                      <m:t> независимое»</m:t>
                    </m:r>
                  </m:oMath>
                </a14:m>
                <a:endParaRPr lang="ru-RU" i="1" dirty="0" smtClean="0">
                  <a:latin typeface="Cambria Math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≔«</m:t>
                    </m:r>
                    <m:r>
                      <a:rPr lang="ru-RU" i="1">
                        <a:latin typeface="Cambria Math"/>
                      </a:rPr>
                      <m:t>множество </m:t>
                    </m:r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i="1">
                        <a:latin typeface="Cambria Math"/>
                      </a:rPr>
                      <m:t> образует клику»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𝑊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Число событий вида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могущих повлиять на фиксированное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не больше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/>
                  <a:t>Число событий вида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могущих повлиять на фиксированное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не больше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Число событий вида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могущих повлиять на фиксированное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не больше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.</a:t>
                </a:r>
                <a:br>
                  <a:rPr lang="en-US" dirty="0"/>
                </a:br>
                <a:r>
                  <a:rPr lang="ru-RU" dirty="0"/>
                  <a:t>Число событий вида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могущих повлиять на фиксированное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/>
                  <a:t>не больше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915743"/>
              </a:xfrm>
              <a:blipFill rotWithShape="0">
                <a:blip r:embed="rId2"/>
                <a:stretch>
                  <a:fillRect l="-7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Внедиагональные</a:t>
            </a:r>
            <a:r>
              <a:rPr lang="ru-RU" dirty="0" smtClean="0"/>
              <a:t> числа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3392" y="1825624"/>
                <a:ext cx="11305256" cy="4699719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𝑈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e>
                        </m:d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  <m:r>
                      <a:rPr lang="en-US" b="0" i="1" smtClean="0">
                        <a:latin typeface="Cambria Math"/>
                      </a:rPr>
                      <m:t>,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𝑊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ru-RU" dirty="0" smtClean="0"/>
                  <a:t> могут влиять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 больше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∗</m:t>
                        </m:r>
                      </m:sub>
                    </m:sSub>
                  </m:oMath>
                </a14:m>
                <a:r>
                  <a:rPr lang="ru-RU" dirty="0" smtClean="0"/>
                  <a:t> и не больше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На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могут влиять</a:t>
                </a:r>
                <a:r>
                  <a:rPr lang="en-US" dirty="0"/>
                  <a:t> </a:t>
                </a:r>
                <a:r>
                  <a:rPr lang="ru-RU" dirty="0"/>
                  <a:t>не больше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/>
                  <a:t>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∗</m:t>
                        </m:r>
                      </m:sub>
                    </m:sSub>
                  </m:oMath>
                </a14:m>
                <a:r>
                  <a:rPr lang="ru-RU" dirty="0"/>
                  <a:t> и не больше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  <m:t>⋯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мы сможем подобрать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так, чтобы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выполнялись условия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</m:d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noBar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noBar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den>
                                      </m:f>
                                    </m:e>
                                  </m:d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noBar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den>
                                      </m:f>
                                    </m:e>
                                  </m:d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(с помощью ЛЛЛ) мы докажем,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,3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3392" y="1825624"/>
                <a:ext cx="11305256" cy="4699719"/>
              </a:xfrm>
              <a:blipFill rotWithShape="0">
                <a:blip r:embed="rId2"/>
                <a:stretch>
                  <a:fillRect l="-9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17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Внедиагональные</a:t>
            </a:r>
            <a:r>
              <a:rPr lang="ru-RU" dirty="0" smtClean="0"/>
              <a:t> числа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</m:d>
                              </m:e>
                              <m: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noBar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≤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noBar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den>
                                    </m:f>
                                  </m:e>
                                </m:d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</m:d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noBar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den>
                                    </m:f>
                                  </m:e>
                                </m:d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,3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Вычисления показывают, что можно взять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/>
                                            </a:rPr>
                                            <m:t>log</m:t>
                                          </m:r>
                                        </m:fName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den>
                                  </m:f>
                                </m:e>
                              </m:d>
                            </m:e>
                          </m:box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/>
                                            </a:rPr>
                                            <m:t>log</m:t>
                                          </m:r>
                                        </m:fName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box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для некоторых констант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Отсюда 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</a:rPr>
                                                <m:t>log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33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Внедиагональные</a:t>
            </a:r>
            <a:r>
              <a:rPr lang="ru-RU" dirty="0" smtClean="0"/>
              <a:t> числа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Исходя из предыдущего,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</a:rPr>
                                                <m:t>log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Замечание.</a:t>
                </a:r>
                <a:br>
                  <a:rPr lang="ru-RU" b="1" dirty="0" smtClean="0"/>
                </a:br>
                <a:r>
                  <a:rPr lang="ru-RU" dirty="0" smtClean="0"/>
                  <a:t>Как показал </a:t>
                </a:r>
                <a:r>
                  <a:rPr lang="en-US" dirty="0" smtClean="0"/>
                  <a:t>J.</a:t>
                </a:r>
                <a:r>
                  <a:rPr lang="en-US" dirty="0"/>
                  <a:t> </a:t>
                </a:r>
                <a:r>
                  <a:rPr lang="en-US" dirty="0" smtClean="0"/>
                  <a:t>H. Kim (1995), </a:t>
                </a:r>
                <a:r>
                  <a:rPr lang="ru-RU" dirty="0" smtClean="0"/>
                  <a:t>на самом деле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,3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box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4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Вероятностный метод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нам нужно доказать существование «хорошего» объекта.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Разбиваем определение «</a:t>
                </a:r>
                <a:r>
                  <a:rPr lang="ru-RU" dirty="0" err="1" smtClean="0"/>
                  <a:t>хорошести</a:t>
                </a:r>
                <a:r>
                  <a:rPr lang="ru-RU" dirty="0" smtClean="0"/>
                  <a:t>» на отдельные свойства: чтобы объект был хорошим, нужно, чтобы в нём не было плохих частей вида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</a:rPr>
                          <m:t>ba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</a:rPr>
                          <m:t>bad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Доказываем, что при случайном выборе объекта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в объекте оказалось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/>
                                  </a:rPr>
                                  <m:t>ba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мала для каждого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Делаем отсюда вывод, что 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в объекте есть плохие части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&lt;1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Значит,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случайный объект</m:t>
                            </m:r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хороший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043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06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Маловероятность </a:t>
            </a:r>
            <a:r>
              <a:rPr lang="en-US" dirty="0" smtClean="0"/>
              <a:t>vs. </a:t>
            </a:r>
            <a:r>
              <a:rPr lang="ru-RU" dirty="0" smtClean="0"/>
              <a:t>независимость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оценке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вероятности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того, что в графе есть клика или </a:t>
                </a:r>
                <a:r>
                  <a:rPr lang="ru-RU" dirty="0" err="1" smtClean="0"/>
                  <a:t>н.м</a:t>
                </a:r>
                <a:r>
                  <a:rPr lang="ru-RU" dirty="0" smtClean="0"/>
                  <a:t>.,</a:t>
                </a:r>
                <a:r>
                  <a:rPr lang="en-US" dirty="0" smtClean="0"/>
                  <a:t> </a:t>
                </a:r>
                <a:r>
                  <a:rPr lang="ru-RU" dirty="0" smtClean="0"/>
                  <a:t>были очень малыми, поэтому мы оценивали довольно грубо</a:t>
                </a:r>
                <a:r>
                  <a:rPr lang="en-US" dirty="0"/>
                  <a:t>: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⋃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≥1−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Зачастую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так малы. Если бы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были </a:t>
                </a:r>
                <a:r>
                  <a:rPr lang="ru-RU" i="1" dirty="0" smtClean="0"/>
                  <a:t>независимы</a:t>
                </a:r>
                <a:r>
                  <a:rPr lang="ru-RU" dirty="0" smtClean="0"/>
                  <a:t>, нам хватало бы оценки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 как тогда мы могли бы написать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Pr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59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Маловероятность </a:t>
            </a:r>
            <a:r>
              <a:rPr lang="en-US" dirty="0"/>
              <a:t>vs. </a:t>
            </a:r>
            <a:r>
              <a:rPr lang="ru-RU" dirty="0"/>
              <a:t>независимость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Зачастую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очень малы. Если бы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были </a:t>
                </a:r>
                <a:r>
                  <a:rPr lang="ru-RU" i="1" dirty="0" smtClean="0"/>
                  <a:t>независимы</a:t>
                </a:r>
                <a:r>
                  <a:rPr lang="ru-RU" dirty="0" smtClean="0"/>
                  <a:t>, нам хватало бы оценки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 как тогда </a:t>
                </a:r>
                <a:r>
                  <a:rPr lang="ru-RU" dirty="0"/>
                  <a:t>мы могли бы написать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⋂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Pr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Проблема возникает, если одновременно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вероятности плохих событий не слишком малы,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и плохие события не являются независимыми.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Но и в этом случае выход может найтись: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b="1" dirty="0" smtClean="0"/>
                  <a:t>Локальная лемма </a:t>
                </a:r>
                <a:r>
                  <a:rPr lang="ru-RU" b="1" dirty="0" err="1" smtClean="0"/>
                  <a:t>Ловаса</a:t>
                </a:r>
                <a:r>
                  <a:rPr lang="ru-RU" dirty="0" smtClean="0"/>
                  <a:t>: балансирует между независимостью и маловероятностью.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043" t="-1916" b="-28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20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Свойства условных вероятностей (упражнения)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35360" y="1825624"/>
                <a:ext cx="11521280" cy="469972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выполнено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/>
                              </a:rPr>
                              <m:t>∣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=1−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∣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ru-RU" dirty="0"/>
                  <a:t> выполнено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𝐵𝐶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𝐴𝐵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∣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∣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ru-RU" b="0" i="1" dirty="0" smtClean="0">
                    <a:latin typeface="Cambria Math"/>
                  </a:rPr>
                  <a:t> </a:t>
                </a:r>
                <a:r>
                  <a:rPr lang="ru-RU" dirty="0" smtClean="0"/>
                  <a:t>выполнено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𝐴𝐵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Для любых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выполнено</a:t>
                </a:r>
                <a:r>
                  <a:rPr lang="ru-RU" dirty="0" smtClean="0"/>
                  <a:t> </a:t>
                </a:r>
                <a:r>
                  <a:rPr lang="ru-RU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×…×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0" dirty="0" smtClean="0"/>
                  <a:t>Для любых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выполнено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𝐵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×…×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𝐵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360" y="1825624"/>
                <a:ext cx="11521280" cy="4699720"/>
              </a:xfrm>
              <a:blipFill rotWithShape="0">
                <a:blip r:embed="rId2"/>
                <a:stretch>
                  <a:fillRect l="-794" t="-6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95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события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События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независимы</a:t>
                </a:r>
                <a:r>
                  <a:rPr lang="ru-RU" dirty="0" smtClean="0"/>
                  <a:t>, если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Более симметричное определение, корректное и для событий с нулевой вероятностью: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независимы, если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𝐴𝐵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Важно понимать:</a:t>
                </a:r>
                <a:endParaRPr lang="ru-RU" b="1" dirty="0"/>
              </a:p>
              <a:p>
                <a:pPr marL="0" indent="0" algn="ctr">
                  <a:lnSpc>
                    <a:spcPct val="110000"/>
                  </a:lnSpc>
                  <a:buNone/>
                </a:pPr>
                <a:r>
                  <a:rPr lang="ru-RU" dirty="0" smtClean="0"/>
                  <a:t>независимость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≠</m:t>
                    </m:r>
                  </m:oMath>
                </a14:m>
                <a:r>
                  <a:rPr lang="ru-RU" dirty="0" smtClean="0"/>
                  <a:t> несовместность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Наоборот, если события никогда не происходят одновременно, то они «</a:t>
                </a:r>
                <a:r>
                  <a:rPr lang="ru-RU" i="1" dirty="0" smtClean="0"/>
                  <a:t>сильно</a:t>
                </a:r>
                <a:r>
                  <a:rPr lang="ru-RU" dirty="0" smtClean="0"/>
                  <a:t>» зависимы</a:t>
                </a:r>
                <a:r>
                  <a:rPr lang="en-US" dirty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043" t="-991" r="-1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131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события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Пример: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Рассмотрим случайный граф на фиксированном множестве вершин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≔«вершины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образуют клику</m:t>
                      </m:r>
                      <m:r>
                        <a:rPr lang="en-US" b="0" i="1" smtClean="0">
                          <a:latin typeface="Cambria Math"/>
                        </a:rPr>
                        <m:t>»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≔«вершины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ru-RU" i="1">
                          <a:latin typeface="Cambria Math"/>
                        </a:rPr>
                        <m:t>образуют клику</m:t>
                      </m:r>
                      <m:r>
                        <a:rPr lang="en-US" b="0" i="1" smtClean="0">
                          <a:latin typeface="Cambria Math"/>
                        </a:rPr>
                        <m:t>»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независимы, так как наличие/отсутствие клики на вершинах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ничего не говорит о том, что происходит на вершинах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в нашей модели</a:t>
                </a:r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68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02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Независимость групп событий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События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независимы в совокупности</a:t>
                </a:r>
                <a:r>
                  <a:rPr lang="ru-RU" dirty="0" smtClean="0"/>
                  <a:t>,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r>
                      <a:rPr lang="en-US" i="1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равенство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⋅…⋅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Событие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 зависит от</a:t>
                </a:r>
                <a:r>
                  <a:rPr lang="en-US" i="1" dirty="0" smtClean="0"/>
                  <a:t> </a:t>
                </a:r>
                <a:r>
                  <a:rPr lang="ru-RU" i="1" dirty="0" smtClean="0"/>
                  <a:t>группы событий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 smtClean="0"/>
                  <a:t> при условии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выполняется 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Иначе говоря,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,…,∀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выполнено</a:t>
                </a:r>
                <a:r>
                  <a:rPr lang="ru-RU" i="1" dirty="0" smtClean="0">
                    <a:latin typeface="Cambria Math"/>
                  </a:rPr>
                  <a:t/>
                </a:r>
                <a:br>
                  <a:rPr lang="ru-RU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914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17749</TotalTime>
  <Words>249</Words>
  <Application>Microsoft Office PowerPoint</Application>
  <PresentationFormat>Широкоэкранный</PresentationFormat>
  <Paragraphs>152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Как мы получали нижнюю оценку чисел Рамсея (общая идея)</vt:lpstr>
      <vt:lpstr>Вероятностный метод</vt:lpstr>
      <vt:lpstr>Маловероятность vs. независимость</vt:lpstr>
      <vt:lpstr>Маловероятность vs. независимость</vt:lpstr>
      <vt:lpstr>Свойства условных вероятностей (упражнения)</vt:lpstr>
      <vt:lpstr>Независимые события</vt:lpstr>
      <vt:lpstr>Независимые события</vt:lpstr>
      <vt:lpstr>Независимость групп событий</vt:lpstr>
      <vt:lpstr>Независимость события  от группы других событий</vt:lpstr>
      <vt:lpstr>Независимость события  от группы других событий</vt:lpstr>
      <vt:lpstr>Орграф зависимостей</vt:lpstr>
      <vt:lpstr>Лемма Ловаса (общий случай)</vt:lpstr>
      <vt:lpstr>Доказательство леммы Ловаса</vt:lpstr>
      <vt:lpstr>Презентация PowerPoint</vt:lpstr>
      <vt:lpstr>Презентация PowerPoint</vt:lpstr>
      <vt:lpstr>Презентация PowerPoint</vt:lpstr>
      <vt:lpstr>Презентация PowerPoint</vt:lpstr>
      <vt:lpstr>Лемма Ловаса (симметричный случай)</vt:lpstr>
      <vt:lpstr>Доказательство симметричного случая: сведение к общему</vt:lpstr>
      <vt:lpstr>Применение к оценке чисел Рамсея: напоминание модели</vt:lpstr>
      <vt:lpstr>Оценка чисел Рамсея: применение Локальной Леммы</vt:lpstr>
      <vt:lpstr>Оценка чисел Рамсея: применение Локальной Леммы</vt:lpstr>
      <vt:lpstr>Оценка чисел Рамсея: применение Локальной Леммы</vt:lpstr>
      <vt:lpstr>Внедиагональные числа Рамсея</vt:lpstr>
      <vt:lpstr>Внедиагональные числа Рамсея</vt:lpstr>
      <vt:lpstr>Внедиагональные числа Рамсея</vt:lpstr>
      <vt:lpstr>Внедиагональные числа Рамсея</vt:lpstr>
      <vt:lpstr>Внедиагональные числа Рамсея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491</cp:revision>
  <dcterms:created xsi:type="dcterms:W3CDTF">2011-09-09T18:22:36Z</dcterms:created>
  <dcterms:modified xsi:type="dcterms:W3CDTF">2014-04-24T08:42:10Z</dcterms:modified>
</cp:coreProperties>
</file>