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9" r:id="rId2"/>
    <p:sldId id="366" r:id="rId3"/>
    <p:sldId id="367" r:id="rId4"/>
    <p:sldId id="368" r:id="rId5"/>
    <p:sldId id="369" r:id="rId6"/>
    <p:sldId id="370" r:id="rId7"/>
    <p:sldId id="340" r:id="rId8"/>
    <p:sldId id="345" r:id="rId9"/>
    <p:sldId id="371" r:id="rId10"/>
    <p:sldId id="372" r:id="rId11"/>
    <p:sldId id="374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41" r:id="rId21"/>
    <p:sldId id="342" r:id="rId22"/>
    <p:sldId id="343" r:id="rId23"/>
    <p:sldId id="364" r:id="rId24"/>
    <p:sldId id="365" r:id="rId25"/>
    <p:sldId id="34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39"/>
          </p14:sldIdLst>
        </p14:section>
        <p14:section name="Теорема Рамсея" id="{4FC8AE30-80F7-4C30-BE62-10B250021CC4}">
          <p14:sldIdLst>
            <p14:sldId id="366"/>
            <p14:sldId id="367"/>
            <p14:sldId id="368"/>
            <p14:sldId id="369"/>
            <p14:sldId id="370"/>
          </p14:sldIdLst>
        </p14:section>
        <p14:section name="Верхняя оценка чисел Рамсея" id="{6CF652AD-CA4A-411F-A92F-9D1E333A749B}">
          <p14:sldIdLst>
            <p14:sldId id="340"/>
            <p14:sldId id="345"/>
          </p14:sldIdLst>
        </p14:section>
        <p14:section name="Теорема Франкла—Уилсона" id="{FBB60E37-9F6B-4CE4-B007-50A375AB5F5A}">
          <p14:sldIdLst>
            <p14:sldId id="371"/>
            <p14:sldId id="372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</p14:sldIdLst>
        </p14:section>
        <p14:section name="Нижняя оценка чисел Рамсея" id="{A524F5FF-307A-4C75-BA61-106D54AF3066}">
          <p14:sldIdLst>
            <p14:sldId id="341"/>
            <p14:sldId id="342"/>
            <p14:sldId id="343"/>
            <p14:sldId id="364"/>
            <p14:sldId id="365"/>
            <p14:sldId id="3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4186" autoAdjust="0"/>
  </p:normalViewPr>
  <p:slideViewPr>
    <p:cSldViewPr>
      <p:cViewPr varScale="1">
        <p:scale>
          <a:sx n="75" d="100"/>
          <a:sy n="75" d="100"/>
        </p:scale>
        <p:origin x="34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9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70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9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4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0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8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52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4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10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0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весна 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/>
              <a:t> </a:t>
            </a:r>
            <a:r>
              <a:rPr lang="ru-RU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45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графа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простое, 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граф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/>
                  <a:t>, в котором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0,1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m:rPr>
                              <m:nor/>
                            </m:rPr>
                            <a:rPr lang="ru-RU" dirty="0"/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m:rPr>
                              <m:nor/>
                            </m:rPr>
                            <a:rPr lang="ru-RU" dirty="0"/>
                            <m:t> </m:t>
                          </m:r>
                          <m:d>
                            <m:dPr>
                              <m:begChr m:val="‖"/>
                              <m:endChr m:val="‖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(</a:t>
                </a:r>
                <a:r>
                  <a:rPr lang="ru-RU" dirty="0" smtClean="0"/>
                  <a:t>т.е. в каждом векторе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ровно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</a:t>
                </a:r>
                <a:r>
                  <a:rPr lang="en-US" dirty="0" smtClean="0"/>
                  <a:t>)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m:rPr>
                              <m:nor/>
                            </m:rPr>
                            <a:rPr lang="ru-RU" dirty="0"/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m:rPr>
                              <m:nor/>
                            </m:rPr>
                            <a:rPr lang="ru-RU" dirty="0"/>
                            <m:t> 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𝒃</m:t>
                              </m:r>
                            </m:e>
                          </m:d>
                          <m:limUpp>
                            <m:limUp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lim>
                          </m:limUpp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Оказывается,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dirty="0" smtClean="0">
                            <a:latin typeface="Cambria Math"/>
                          </a:rPr>
                          <m:t>𝑙</m:t>
                        </m:r>
                        <m:r>
                          <a:rPr lang="en-US" b="0" i="1" dirty="0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b="0" i="1" dirty="0" smtClean="0">
                            <a:latin typeface="Cambria Math"/>
                          </a:rPr>
                          <m:t>𝑝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𝑙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dirty="0" smtClean="0">
                            <a:latin typeface="Cambria Math"/>
                          </a:rPr>
                          <m:t>𝑙</m:t>
                        </m:r>
                        <m:r>
                          <a:rPr lang="en-US" i="1" dirty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sup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𝑙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r>
                  <a:rPr lang="ru-RU" dirty="0" smtClean="0"/>
                  <a:t> многочлены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𝑉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0,1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где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𝑚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𝐸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limUpp>
                          <m:limUp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</m:e>
                          <m:lim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lim>
                        </m:limUp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Каждому вектору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𝒂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сопоставим многочлен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𝒂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1" i="1" smtClean="0">
                        <a:latin typeface="Cambria Math"/>
                      </a:rPr>
                      <m:t>𝒃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r>
                  <a:rPr lang="en-US" dirty="0" smtClean="0"/>
                  <a:t>  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𝒂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𝒃</m:t>
                          </m:r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𝒃</m:t>
                          </m:r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≠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970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:</a:t>
                </a:r>
                <a:r>
                  <a:rPr lang="ru-RU" dirty="0"/>
                  <a:t> </a:t>
                </a:r>
                <a:r>
                  <a:rPr lang="ru-RU" dirty="0" smtClean="0"/>
                  <a:t>переходим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ru-RU" dirty="0" smtClean="0"/>
                  <a:t> к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Раскроем скобки в определении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 каждый моном вида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заменим на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⋅…⋅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  (</a:t>
                </a:r>
                <a:r>
                  <a:rPr lang="ru-RU" dirty="0" smtClean="0"/>
                  <a:t>т.е. «забудем» про степени</a:t>
                </a:r>
                <a:r>
                  <a:rPr lang="en-US" dirty="0" smtClean="0"/>
                  <a:t>)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Получим новый многочлен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такой,</a:t>
                </a:r>
                <a:r>
                  <a:rPr lang="en-US" dirty="0" smtClean="0"/>
                  <a:t> </a:t>
                </a:r>
                <a:r>
                  <a:rPr lang="ru-RU" dirty="0" smtClean="0"/>
                  <a:t>что</a:t>
                </a:r>
                <a:r>
                  <a:rPr lang="en-US" dirty="0" smtClean="0"/>
                  <a:t> 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e>
                    </m:func>
                    <m:r>
                      <a:rPr lang="en-US" b="0" i="1" smtClean="0"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,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94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: </a:t>
                </a:r>
                <a:br>
                  <a:rPr lang="ru-RU" dirty="0" smtClean="0"/>
                </a:br>
                <a:r>
                  <a:rPr lang="ru-RU" dirty="0" smtClean="0"/>
                  <a:t>свойства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независимых множеств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825" b="-216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𝑉</m:t>
                    </m:r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0,1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где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𝑚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𝐸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limUpp>
                          <m:limUp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</m:e>
                          <m:lim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lim>
                        </m:limUp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Построили набор многочленов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таких,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что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 </a:t>
                </a: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𝑘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,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для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любых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𝒂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,</m:t>
                    </m:r>
                    <m:r>
                      <a:rPr lang="en-US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𝒃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∈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имеем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Cambria Math"/>
                  </a:rPr>
                  <a:t/>
                </a:r>
                <a:b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𝒃</m:t>
                        </m:r>
                      </m:e>
                    </m:d>
                    <m:limUpp>
                      <m:limUp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lim>
                    </m:limUp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0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⇔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𝒃</m:t>
                        </m:r>
                      </m:e>
                    </m:d>
                    <m:limUpp>
                      <m:limUp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≠</m:t>
                        </m:r>
                      </m:e>
                      <m:lim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lim>
                    </m:limUp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0</m:t>
                    </m:r>
                  </m:oMath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независимое множество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≠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i="1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3"/>
                <a:stretch>
                  <a:fillRect l="-1043" t="-1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6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: </a:t>
                </a:r>
                <a:br>
                  <a:rPr lang="ru-RU" dirty="0" smtClean="0"/>
                </a:br>
                <a:r>
                  <a:rPr lang="ru-RU" dirty="0" smtClean="0"/>
                  <a:t>размерность пространства, в котором лежат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 t="-8295" b="-15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По любому независимому множеству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можно построить многочлены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ru-RU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такие,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что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 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1,…,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≠</m:t>
                          </m:r>
                        </m:e>
                        <m:lim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Т.к.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e>
                    </m:func>
                    <m:r>
                      <a:rPr lang="en-US" i="1"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для каждого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1,…,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/>
                  <a:t>,</a:t>
                </a:r>
                <a:r>
                  <a:rPr lang="ru-RU" dirty="0" smtClean="0"/>
                  <a:t> то каждый из многочленов лежит в пространстве с базисом из произведений вида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⋅…⋅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0≤</m:t>
                    </m:r>
                    <m:r>
                      <a:rPr lang="en-US" i="1">
                        <a:latin typeface="Cambria Math"/>
                      </a:rPr>
                      <m:t>𝑙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ru-RU" dirty="0" smtClean="0"/>
                  <a:t>  </a:t>
                </a:r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1≤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&lt;…&lt;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.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мы покажем,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 smtClean="0"/>
                  <a:t> линейно независимы, сразу получим оценку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dirty="0" smtClean="0">
                            <a:latin typeface="Cambria Math"/>
                          </a:rPr>
                          <m:t>𝑙</m:t>
                        </m:r>
                        <m:r>
                          <a:rPr lang="en-US" i="1" dirty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  <m:r>
                          <a:rPr lang="en-US" i="1" dirty="0">
                            <a:latin typeface="Cambria Math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dirty="0"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𝑙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  <a:blipFill rotWithShape="0">
                <a:blip r:embed="rId3"/>
                <a:stretch>
                  <a:fillRect l="-1217" t="-1149" r="-1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49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ru-RU" sz="3700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sz="3700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sz="37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700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sz="3700" dirty="0" smtClean="0"/>
                  <a:t>: </a:t>
                </a:r>
                <a:br>
                  <a:rPr lang="ru-RU" sz="3700" dirty="0" smtClean="0"/>
                </a:br>
                <a:r>
                  <a:rPr lang="ru-RU" sz="3700" dirty="0" smtClean="0"/>
                  <a:t>доказываем </a:t>
                </a:r>
                <a:r>
                  <a:rPr lang="ru-RU" sz="3700" dirty="0" err="1" smtClean="0"/>
                  <a:t>л.н.з</a:t>
                </a:r>
                <a:r>
                  <a:rPr lang="ru-RU" sz="3700" dirty="0" smtClean="0"/>
                  <a:t>.</a:t>
                </a:r>
                <a:r>
                  <a:rPr lang="en-US" sz="37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37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700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3700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3700" dirty="0" smtClean="0"/>
                  <a:t> </a:t>
                </a:r>
                <a:r>
                  <a:rPr lang="ru-RU" sz="3700" dirty="0" smtClean="0"/>
                  <a:t>для независимого множества </a:t>
                </a:r>
                <a:endParaRPr lang="ru-RU" sz="37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855" t="-3226" r="-116" b="-105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∀</m:t>
                      </m:r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1,…,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≠</m:t>
                          </m:r>
                        </m:e>
                        <m:lim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Доказываем,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 smtClean="0"/>
                  <a:t>л.н.з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Допустим,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≡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Подставим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это тождество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ru-RU" dirty="0" smtClean="0"/>
                  <a:t>. Получим: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⋅0+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⋅0</m:t>
                      </m:r>
                      <m:r>
                        <a:rPr lang="en-US" b="0" i="1" smtClean="0">
                          <a:latin typeface="Cambria Math"/>
                        </a:rPr>
                        <m:t>+ …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произвольно, 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=…=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что и требовалось доказать.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3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3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: многочлены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77172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𝑉</m:t>
                    </m:r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0,1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где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𝑚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𝐸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d>
                        <m:limUpp>
                          <m:limUp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</m:e>
                          <m:lim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lim>
                        </m:limUp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оценки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введём многочлены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∈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ℝ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Опять же, из условий получаем,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любой </a:t>
                </a:r>
                <a:r>
                  <a:rPr lang="ru-RU" i="1" dirty="0" smtClean="0"/>
                  <a:t>клики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ru-RU" b="0" i="1" dirty="0" smtClean="0">
                    <a:latin typeface="Cambria Math"/>
                  </a:rPr>
                  <a:t> </a:t>
                </a:r>
                <a:r>
                  <a:rPr lang="ru-RU" dirty="0" smtClean="0"/>
                  <a:t>выполнено свойство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∀</m:t>
                      </m:r>
                      <m:r>
                        <a:rPr lang="en-US" i="1">
                          <a:latin typeface="Cambria Math"/>
                        </a:rPr>
                        <m:t>𝑖</m:t>
                      </m:r>
                      <m:r>
                        <a:rPr lang="en-US" i="1">
                          <a:latin typeface="Cambria Math"/>
                        </a:rPr>
                        <m:t>,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  <m:r>
                        <a:rPr lang="en-US" i="1"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1,…,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≠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𝑖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771727"/>
              </a:xfrm>
              <a:blipFill rotWithShape="0">
                <a:blip r:embed="rId3"/>
                <a:stretch>
                  <a:fillRect l="-1185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050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: </a:t>
                </a:r>
                <a:r>
                  <a:rPr lang="ru-RU" dirty="0" smtClean="0"/>
                  <a:t>переход 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</m:acc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b="-3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По клике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построили многочлены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endParaRPr lang="en-US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∀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1,…,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≠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𝑖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Как и раньше, «забываем» про степени переменных </a:t>
                </a:r>
                <a:r>
                  <a:rPr lang="ru-RU" dirty="0"/>
                  <a:t>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 smtClean="0"/>
                  <a:t> и тем самым получаем многочлены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∀</m:t>
                      </m:r>
                      <m:r>
                        <a:rPr lang="en-US" i="1">
                          <a:latin typeface="Cambria Math"/>
                        </a:rPr>
                        <m:t>𝑖</m:t>
                      </m:r>
                      <m:r>
                        <a:rPr lang="en-US" i="1">
                          <a:latin typeface="Cambria Math"/>
                        </a:rPr>
                        <m:t>,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  <m:r>
                        <a:rPr lang="en-US" i="1"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1,…,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≠0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𝑖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Многочлены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</m:acc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 smtClean="0"/>
                  <a:t> л.н.з. и лежат в пространстве, порождённом мономами </a:t>
                </a:r>
                <a:r>
                  <a:rPr lang="ru-RU" dirty="0"/>
                  <a:t>вида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⋅…⋅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 где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0≤</m:t>
                    </m:r>
                    <m:r>
                      <a:rPr lang="en-US" i="1">
                        <a:latin typeface="Cambria Math"/>
                      </a:rPr>
                      <m:t>𝑙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1≤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&lt;…&lt;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Теорема полностью доказана.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3"/>
                <a:stretch>
                  <a:fillRect l="-1217" t="-605" b="-10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85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доказательства теоремы: подбор параметров — арифметика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мы построили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простого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ru-RU" dirty="0" smtClean="0"/>
                  <a:t> граф, в котором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 dirty="0">
                            <a:latin typeface="Cambria Math"/>
                          </a:rPr>
                          <m:t>𝑙</m:t>
                        </m:r>
                        <m:r>
                          <a:rPr lang="en-US" i="1" dirty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  <m:r>
                          <a:rPr lang="en-US" i="1" dirty="0">
                            <a:latin typeface="Cambria Math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 dirty="0">
                                    <a:latin typeface="Cambria Math"/>
                                  </a:rPr>
                                  <m:t>𝑙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 dirty="0">
                            <a:latin typeface="Cambria Math"/>
                          </a:rPr>
                          <m:t>𝑙</m:t>
                        </m:r>
                        <m:r>
                          <a:rPr lang="en-US" i="1" dirty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sup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i="1" dirty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 dirty="0">
                                    <a:latin typeface="Cambria Math"/>
                                  </a:rPr>
                                  <m:t>𝑙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&gt;4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89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доказательства теоремы: подбор параметров — арифметика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простом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&gt;4</m:t>
                    </m:r>
                  </m:oMath>
                </a14:m>
                <a:r>
                  <a:rPr lang="ru-RU" dirty="0" smtClean="0"/>
                  <a:t> 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ru-RU" dirty="0" smtClean="0"/>
                  <a:t>, в котором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Зафиксируем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посмотрим</a:t>
                </a:r>
                <a:r>
                  <a:rPr lang="ru-RU" dirty="0"/>
                  <a:t>, </a:t>
                </a:r>
                <a:r>
                  <a:rPr lang="ru-RU" dirty="0" smtClean="0"/>
                  <a:t>насколько большим можно взять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ru-RU" dirty="0" smtClean="0"/>
                  <a:t>, чтобы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выполнялось </a:t>
                </a:r>
                <a:r>
                  <a:rPr lang="ru-RU" dirty="0" smtClean="0"/>
                  <a:t>неравенство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Возьмём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func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func>
                                  </m:e>
                                </m:func>
                              </m:den>
                            </m:f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func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func>
                                  </m:e>
                                </m:func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en-US" dirty="0" smtClean="0"/>
                  <a:t>. </a:t>
                </a:r>
                <a:br>
                  <a:rPr lang="en-US" dirty="0" smtClean="0"/>
                </a:br>
                <a:r>
                  <a:rPr lang="ru-RU" dirty="0" smtClean="0"/>
                  <a:t>Тогда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brk m:alnAt="6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func>
                                    </m:e>
                                  </m:func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func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func>
                                                <m:func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ln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</m:e>
                                              </m:func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6</m:t>
                                              </m:r>
                                              <m:func>
                                                <m:func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ln</m:t>
                                                  </m:r>
                                                </m:fName>
                                                <m:e>
                                                  <m:func>
                                                    <m:func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uncPr>
                                                    <m:fNam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US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ln</m:t>
                                                      </m:r>
                                                    </m:fName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𝑠</m:t>
                                                      </m:r>
                                                    </m:e>
                                                  </m:func>
                                                </m:e>
                                              </m:func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box>
                                    <m:box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func>
                                    </m:e>
                                  </m:func>
                                </m:e>
                              </m:box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unc>
                                                <m:func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>
                                                      <a:latin typeface="Cambria Math" panose="02040503050406030204" pitchFamily="18" charset="0"/>
                                                    </a:rPr>
                                                    <m:t>ln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</m:e>
                                              </m:func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72</m:t>
                                      </m:r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e>
                                          </m:func>
                                        </m:e>
                                      </m:func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1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Рамсея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Теорема Турана оценивает, сколько рёбер достаточно добавить в граф, чтобы в нём появилась клика — «область плотности»</a:t>
            </a:r>
            <a:r>
              <a:rPr lang="en-US" i="1" dirty="0" smtClean="0"/>
              <a:t>.</a:t>
            </a:r>
            <a:endParaRPr lang="ru-RU" i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Верно ли, что в любом </a:t>
            </a:r>
            <a:r>
              <a:rPr lang="ru-RU" dirty="0"/>
              <a:t>большом (очень) графе </a:t>
            </a:r>
            <a:r>
              <a:rPr lang="ru-RU" dirty="0" smtClean="0"/>
              <a:t>найдётся либо большая «область плотности» (клика), либо большая «область </a:t>
            </a:r>
            <a:r>
              <a:rPr lang="ru-RU" dirty="0" err="1" smtClean="0"/>
              <a:t>неплотности</a:t>
            </a:r>
            <a:r>
              <a:rPr lang="ru-RU" dirty="0" smtClean="0"/>
              <a:t>» (независимое множество)?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—Да, верно!</a:t>
            </a:r>
          </a:p>
        </p:txBody>
      </p:sp>
    </p:spTree>
    <p:extLst>
      <p:ext uri="{BB962C8B-B14F-4D97-AF65-F5344CB8AC3E}">
        <p14:creationId xmlns:p14="http://schemas.microsoft.com/office/powerpoint/2010/main" val="15566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Неконструктивная оценка чисел Рамсея с помощью вероятностного метода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endParaRPr lang="en-US" b="1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nor/>
                            </m:rPr>
                            <a:rPr lang="ru-RU"/>
                            <m:t>≳</m:t>
                          </m:r>
                        </m:e>
                      </m:box>
                      <m:box>
                        <m:box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Идея:</a:t>
                </a:r>
                <a:r>
                  <a:rPr lang="ru-RU" b="1" dirty="0"/>
                  <a:t/>
                </a:r>
                <a:br>
                  <a:rPr lang="ru-RU" b="1" dirty="0"/>
                </a:br>
                <a:r>
                  <a:rPr lang="ru-RU" dirty="0" smtClean="0"/>
                  <a:t>Чтобы доказать нижнюю оценку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достаточно </a:t>
                </a:r>
                <a:r>
                  <a:rPr lang="ru-RU" dirty="0"/>
                  <a:t>доказать, что существует </a:t>
                </a:r>
                <a:r>
                  <a:rPr lang="ru-RU" dirty="0" smtClean="0"/>
                  <a:t>граф </a:t>
                </a:r>
                <a:r>
                  <a:rPr lang="ru-RU" dirty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вершинах, </a:t>
                </a:r>
                <a:r>
                  <a:rPr lang="ru-RU" dirty="0" smtClean="0"/>
                  <a:t>в котором </a:t>
                </a:r>
                <a:r>
                  <a:rPr lang="ru-RU" i="1" dirty="0"/>
                  <a:t>нет</a:t>
                </a:r>
                <a:r>
                  <a:rPr lang="ru-RU" dirty="0"/>
                  <a:t> </a:t>
                </a:r>
                <a:r>
                  <a:rPr lang="ru-RU" dirty="0" smtClean="0"/>
                  <a:t>ни клик</a:t>
                </a:r>
                <a:r>
                  <a:rPr lang="ru-RU" dirty="0"/>
                  <a:t>, ни</a:t>
                </a:r>
                <a:r>
                  <a:rPr lang="en-US" dirty="0"/>
                  <a:t> </a:t>
                </a:r>
                <a:r>
                  <a:rPr lang="ru-RU" dirty="0"/>
                  <a:t>независимых множеств 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Возьмём случайный граф и покажем, что с ненулевой вероятностью он нам подойдёт.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371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Рамсея: </a:t>
            </a:r>
            <a:br>
              <a:rPr lang="ru-RU" dirty="0" smtClean="0"/>
            </a:br>
            <a:r>
              <a:rPr lang="ru-RU" dirty="0" smtClean="0"/>
              <a:t>вводим вероятностную модель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0.5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0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фиксированное множество вершин.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Построим на этих вершинах </a:t>
                </a:r>
                <a:r>
                  <a:rPr lang="ru-RU" i="1" dirty="0" smtClean="0"/>
                  <a:t>случайный граф</a:t>
                </a:r>
                <a:r>
                  <a:rPr lang="ru-RU" dirty="0" smtClean="0"/>
                  <a:t>, проводя каждое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рёбер независимо от</a:t>
                </a:r>
                <a:r>
                  <a:rPr lang="en-US" dirty="0" smtClean="0"/>
                  <a:t> </a:t>
                </a:r>
                <a:r>
                  <a:rPr lang="ru-RU" dirty="0" smtClean="0"/>
                  <a:t>других с вероятностью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Вероятность получить при этом любой конкретный граф на вершинах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114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Рамсея: </a:t>
            </a:r>
            <a:br>
              <a:rPr lang="ru-RU" dirty="0" smtClean="0"/>
            </a:br>
            <a:r>
              <a:rPr lang="ru-RU" dirty="0" smtClean="0"/>
              <a:t>«плохие» события и их вероятности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каждого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  <m:r>
                      <a:rPr lang="en-US" b="0" i="1" smtClean="0">
                        <a:latin typeface="Cambria Math"/>
                      </a:rPr>
                      <m:t>⊂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 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 smtClean="0"/>
                  <a:t> рассмотрим события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≔«</m:t>
                      </m:r>
                      <m:r>
                        <a:rPr lang="ru-RU" i="1">
                          <a:latin typeface="Cambria Math"/>
                        </a:rPr>
                        <m:t>множество </m:t>
                      </m:r>
                      <m:r>
                        <a:rPr lang="en-US" i="1">
                          <a:latin typeface="Cambria Math"/>
                        </a:rPr>
                        <m:t>𝑈</m:t>
                      </m:r>
                      <m:r>
                        <a:rPr lang="en-US" i="1">
                          <a:latin typeface="Cambria Math"/>
                        </a:rPr>
                        <m:t> независимое»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≔«</m:t>
                      </m:r>
                      <m:r>
                        <a:rPr lang="ru-RU" i="1">
                          <a:latin typeface="Cambria Math"/>
                        </a:rPr>
                        <m:t>множество </m:t>
                      </m:r>
                      <m:r>
                        <a:rPr lang="en-US" i="1">
                          <a:latin typeface="Cambria Math"/>
                        </a:rPr>
                        <m:t>𝑈</m:t>
                      </m:r>
                      <m:r>
                        <a:rPr lang="en-US" i="1">
                          <a:latin typeface="Cambria Math"/>
                        </a:rPr>
                        <m:t> образует клику»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1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⋃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⊂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𝑈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i="1">
                                  <a:latin typeface="Cambria Math"/>
                                </a:rPr>
                                <m:t>∪</m:t>
                              </m:r>
                              <m:nary>
                                <m:naryPr>
                                  <m:chr m:val="⋃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⊂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𝑈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  <m:r>
                            <a:rPr lang="en-US" i="1">
                              <a:latin typeface="Cambria Math"/>
                            </a:rPr>
                            <m:t>⊂</m:t>
                          </m:r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1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𝑈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  <m:r>
                            <a:rPr lang="en-US" i="1">
                              <a:latin typeface="Cambria Math"/>
                            </a:rPr>
                            <m:t>⊂</m:t>
                          </m:r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1">
                                  <a:latin typeface="Cambria Math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𝑈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=2⋅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213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Неравенство, при котором вероятность возникновения плохих событий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⋃"/>
                                <m:supHide m:val="on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𝑈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⊂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sub>
                              <m:sup/>
                              <m:e>
                                <m:d>
                                  <m:dPr>
                                    <m:ctrlPr>
                                      <a:rPr lang="ru-RU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𝑈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∪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𝑈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nary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≤</m:t>
                    </m:r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1−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мы подберём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так, чтобы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выполнялось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&lt;1</m:t>
                      </m:r>
                      <m:r>
                        <a:rPr lang="ru-RU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тем самым докажем,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этом хотим, чтобы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было побольше.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Нам хватит и такого неравенства: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𝑒𝑛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6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Всё хорошо, если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𝑒𝑛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Берём корень из обеих частей: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𝑒𝑛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Видно, что можно взять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f>
                                      <m:fPr>
                                        <m:type m:val="li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ru-RU" i="1">
                                    <a:latin typeface="Cambria Math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f>
                                      <m:fPr>
                                        <m:type m:val="li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den>
                                    </m:f>
                                  </m:sup>
                                </m:sSup>
                              </m:den>
                            </m:f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откуда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nor/>
                            </m:rPr>
                            <a:rPr lang="ru-RU"/>
                            <m:t>≳</m:t>
                          </m: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39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Нижняя оценка чисел Рамсея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/>
              <a:t>ещё раз основная идея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Случайный граф содержит клику или независимое множество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вероятностью не более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r>
                  <a:rPr lang="ru-RU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⋅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e>
                    </m:box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ru-RU" dirty="0" smtClean="0"/>
                  <a:t> выполнено неравенство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  <m:r>
                      <a:rPr lang="en-US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ru-RU" dirty="0" smtClean="0"/>
                  <a:t>, и тогда с</a:t>
                </a:r>
                <a:r>
                  <a:rPr lang="en-US" dirty="0" smtClean="0"/>
                  <a:t> </a:t>
                </a:r>
                <a:r>
                  <a:rPr lang="ru-RU" i="1" dirty="0" smtClean="0"/>
                  <a:t>положительной</a:t>
                </a:r>
                <a:r>
                  <a:rPr lang="ru-RU" dirty="0" smtClean="0"/>
                  <a:t> вероятностью случайный граф </a:t>
                </a:r>
                <a:r>
                  <a:rPr lang="ru-RU" i="1" dirty="0" smtClean="0"/>
                  <a:t>не</a:t>
                </a:r>
                <a:r>
                  <a:rPr lang="en-US" i="1" dirty="0" smtClean="0"/>
                  <a:t> </a:t>
                </a:r>
                <a:r>
                  <a:rPr lang="ru-RU" dirty="0" smtClean="0"/>
                  <a:t>содержит ни клик ни независимых множеств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i="1" dirty="0" smtClean="0"/>
                  <a:t>.</a:t>
                </a:r>
                <a:endParaRPr lang="ru-RU" i="1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Это и означает </a:t>
                </a:r>
                <a:r>
                  <a:rPr lang="ru-RU" i="1" dirty="0" smtClean="0"/>
                  <a:t>существование</a:t>
                </a:r>
                <a:r>
                  <a:rPr lang="ru-RU" dirty="0" smtClean="0"/>
                  <a:t> искомого графа.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Отсюда делаем вывод,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⋅2</m:t>
                                </m:r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 r="-5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3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en-US" b="1" dirty="0" smtClean="0"/>
                  <a:t>F.P. Ramsey</a:t>
                </a:r>
                <a:r>
                  <a:rPr lang="ru-RU" b="1" dirty="0" smtClean="0"/>
                  <a:t>).  </a:t>
                </a: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dirty="0" smtClean="0"/>
                  <a:t>найдётся </a:t>
                </a:r>
                <a:r>
                  <a:rPr lang="ru-RU" dirty="0"/>
                  <a:t>такое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 smtClean="0"/>
                  <a:t>, что для любого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имеющего не 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 smtClean="0"/>
                  <a:t> вершин</a:t>
                </a:r>
                <a:r>
                  <a:rPr lang="en-US" dirty="0" smtClean="0"/>
                  <a:t>, </a:t>
                </a:r>
                <a:r>
                  <a:rPr lang="ru-RU" dirty="0" smtClean="0"/>
                  <a:t>выполнено хотя бы одно из неравенств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 smtClean="0"/>
                  <a:t>,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err="1" smtClean="0"/>
                  <a:t>Переформулировка</a:t>
                </a:r>
                <a:r>
                  <a:rPr lang="ru-RU" b="1" dirty="0" smtClean="0"/>
                  <a:t> в терминах раскрасок: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найдётся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такое, что в любой раскраске рёбер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красный и синий цвета найдётся полностью красный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 smtClean="0"/>
                  <a:t> или полностью синий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br>
                  <a:rPr lang="ru-RU" dirty="0" smtClean="0"/>
                </a:br>
                <a:r>
                  <a:rPr lang="ru-RU" dirty="0" smtClean="0"/>
                  <a:t>(возможно, и оба одновременно)</a:t>
                </a:r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4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en-US" b="1" dirty="0"/>
                  <a:t>F.P. Ramsey</a:t>
                </a:r>
                <a:r>
                  <a:rPr lang="ru-RU" b="1" dirty="0" smtClean="0"/>
                  <a:t>).  </a:t>
                </a: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dirty="0" smtClean="0"/>
                  <a:t>найдётся </a:t>
                </a:r>
                <a:r>
                  <a:rPr lang="ru-RU" dirty="0"/>
                  <a:t>такое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 smtClean="0"/>
                  <a:t>, что для любого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имеющего не 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 smtClean="0"/>
                  <a:t> вершин</a:t>
                </a:r>
                <a:r>
                  <a:rPr lang="en-US" dirty="0" smtClean="0"/>
                  <a:t>, </a:t>
                </a:r>
                <a:r>
                  <a:rPr lang="ru-RU" dirty="0" smtClean="0"/>
                  <a:t>выполнено хотя бы одно из неравенств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 smtClean="0"/>
                  <a:t>,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Минимальное такое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числом Рамсея </a:t>
                </a:r>
                <a:r>
                  <a:rPr lang="ru-RU" dirty="0" smtClean="0"/>
                  <a:t>и обозначается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Тривиальные равенства:</a:t>
                </a:r>
                <a:endParaRPr lang="en-US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𝑠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𝑠</m:t>
                        </m:r>
                        <m:r>
                          <a:rPr lang="en-US" i="1" dirty="0">
                            <a:latin typeface="Cambria Math"/>
                          </a:rPr>
                          <m:t>,2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𝑡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389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Индукцией по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ru-RU" dirty="0" smtClean="0"/>
                  <a:t> докажем </a:t>
                </a:r>
                <a:r>
                  <a:rPr lang="ru-RU" dirty="0"/>
                  <a:t>неравенство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−1,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−1,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существуют.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— </a:t>
                </a:r>
                <a:r>
                  <a:rPr lang="ru-RU" dirty="0"/>
                  <a:t>произвольный </a:t>
                </a:r>
                <a:r>
                  <a:rPr lang="ru-RU" dirty="0" smtClean="0"/>
                  <a:t>граф, такой, что</a:t>
                </a:r>
                <a:r>
                  <a:rPr lang="ru-RU" b="0" i="0" dirty="0" smtClean="0">
                    <a:latin typeface="Cambria Math"/>
                  </a:rPr>
                  <a:t/>
                </a:r>
                <a:br>
                  <a:rPr lang="ru-RU" b="0" i="0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ru-RU" b="0" i="0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−1,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r>
                      <a:rPr lang="en-US" b="0" i="1" dirty="0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произвольная вершина,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соседей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вершин, не смежных с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06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Рамсея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35360" y="1825625"/>
                <a:ext cx="11856640" cy="441168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−1,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dirty="0" smtClean="0"/>
                  <a:t>, 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ru-RU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dirty="0" smtClean="0"/>
                  <a:t>  или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ru-RU" b="0" i="1" smtClean="0">
                            <a:latin typeface="Cambria Math"/>
                          </a:rPr>
                          <m:t>−1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dirty="0"/>
                  <a:t>. 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Тогда</a:t>
                </a:r>
                <a:r>
                  <a:rPr lang="ru-RU" dirty="0"/>
                  <a:t>, по </a:t>
                </a:r>
                <a:r>
                  <a:rPr lang="ru-RU" dirty="0" smtClean="0"/>
                  <a:t>предположению,</a:t>
                </a:r>
                <a:r>
                  <a:rPr lang="en-US" dirty="0" smtClean="0"/>
                  <a:t> </a:t>
                </a:r>
                <a:r>
                  <a:rPr lang="ru-RU" dirty="0" smtClean="0"/>
                  <a:t>либо </a:t>
                </a:r>
                <a:r>
                  <a:rPr lang="ru-RU" dirty="0"/>
                  <a:t>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есть </a:t>
                </a:r>
                <a:r>
                  <a:rPr lang="ru-RU" dirty="0" err="1"/>
                  <a:t>н.м</a:t>
                </a:r>
                <a:r>
                  <a:rPr lang="ru-RU" dirty="0"/>
                  <a:t>.</a:t>
                </a:r>
                <a:r>
                  <a:rPr lang="en-US" dirty="0"/>
                  <a:t> </a:t>
                </a:r>
                <a:r>
                  <a:rPr lang="ru-RU" dirty="0"/>
                  <a:t>размера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/>
                  <a:t>, </a:t>
                </a:r>
                <a:r>
                  <a:rPr lang="ru-RU" dirty="0" smtClean="0"/>
                  <a:t>и </a:t>
                </a:r>
                <a:r>
                  <a:rPr lang="ru-RU" dirty="0"/>
                  <a:t>тогда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либо </a:t>
                </a:r>
                <a:r>
                  <a:rPr lang="ru-RU" dirty="0"/>
                  <a:t>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есть клика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размера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𝐾</m:t>
                    </m:r>
                    <m:r>
                      <a:rPr lang="en-US" i="1">
                        <a:latin typeface="Cambria Math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dirty="0"/>
                  <a:t>  — </a:t>
                </a:r>
                <a:r>
                  <a:rPr lang="ru-RU" dirty="0"/>
                  <a:t>клика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/>
                  <a:t>, то есть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/>
                  <a:t>.</a:t>
                </a:r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/>
                  <a:t>Случай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e>
                        </m:acc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ru-RU" dirty="0"/>
                  <a:t> разбирается аналогично.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360" y="1825625"/>
                <a:ext cx="11856640" cy="4411687"/>
              </a:xfrm>
              <a:blipFill rotWithShape="0">
                <a:blip r:embed="rId2"/>
                <a:stretch>
                  <a:fillRect l="-771" t="-1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4609497" y="33482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54049" y="3177743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0049" y="3177743"/>
                <a:ext cx="36933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вал 6"/>
              <p:cNvSpPr/>
              <p:nvPr/>
            </p:nvSpPr>
            <p:spPr>
              <a:xfrm>
                <a:off x="5627948" y="2766829"/>
                <a:ext cx="1368152" cy="653420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Овал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948" y="2766829"/>
                <a:ext cx="1368152" cy="653420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вал 7"/>
              <p:cNvSpPr/>
              <p:nvPr/>
            </p:nvSpPr>
            <p:spPr>
              <a:xfrm>
                <a:off x="5627948" y="3774941"/>
                <a:ext cx="1368152" cy="653420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</m:ac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Овал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948" y="3774941"/>
                <a:ext cx="1368152" cy="653420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единительная линия 9"/>
          <p:cNvCxnSpPr>
            <a:stCxn id="5" idx="7"/>
            <a:endCxn id="7" idx="1"/>
          </p:cNvCxnSpPr>
          <p:nvPr/>
        </p:nvCxnSpPr>
        <p:spPr>
          <a:xfrm flipV="1">
            <a:off x="4732423" y="2862520"/>
            <a:ext cx="1095887" cy="50681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7" idx="2"/>
            <a:endCxn id="5" idx="6"/>
          </p:cNvCxnSpPr>
          <p:nvPr/>
        </p:nvCxnSpPr>
        <p:spPr>
          <a:xfrm flipH="1">
            <a:off x="4753514" y="3093539"/>
            <a:ext cx="874435" cy="32671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5" idx="4"/>
            <a:endCxn id="7" idx="4"/>
          </p:cNvCxnSpPr>
          <p:nvPr/>
        </p:nvCxnSpPr>
        <p:spPr>
          <a:xfrm flipV="1">
            <a:off x="4681506" y="3420249"/>
            <a:ext cx="1630519" cy="720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6"/>
            <a:endCxn id="7" idx="3"/>
          </p:cNvCxnSpPr>
          <p:nvPr/>
        </p:nvCxnSpPr>
        <p:spPr>
          <a:xfrm flipV="1">
            <a:off x="4753513" y="3324559"/>
            <a:ext cx="1074796" cy="9569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5"/>
            <a:endCxn id="8" idx="0"/>
          </p:cNvCxnSpPr>
          <p:nvPr/>
        </p:nvCxnSpPr>
        <p:spPr>
          <a:xfrm flipH="1">
            <a:off x="6312025" y="3324559"/>
            <a:ext cx="483715" cy="45038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3"/>
          </p:cNvCxnSpPr>
          <p:nvPr/>
        </p:nvCxnSpPr>
        <p:spPr>
          <a:xfrm>
            <a:off x="5828310" y="3324559"/>
            <a:ext cx="159679" cy="45038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7" idx="4"/>
            <a:endCxn id="8" idx="7"/>
          </p:cNvCxnSpPr>
          <p:nvPr/>
        </p:nvCxnSpPr>
        <p:spPr>
          <a:xfrm>
            <a:off x="6312025" y="3420250"/>
            <a:ext cx="483715" cy="45038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3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Верхняя оценка чисел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ru-RU" dirty="0" smtClean="0"/>
                  <a:t>: </a:t>
                </a:r>
                <a:br>
                  <a:rPr lang="ru-RU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неравенство выполнено.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ru-RU" dirty="0" smtClean="0"/>
                  <a:t> по индукции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получаем: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−1,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0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Верхняя оценка чисел Рамсея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</a:t>
                </a:r>
                <a:r>
                  <a:rPr lang="en-US" b="1" dirty="0" smtClean="0"/>
                  <a:t> (</a:t>
                </a:r>
                <a:r>
                  <a:rPr lang="ru-RU" b="1" dirty="0" smtClean="0"/>
                  <a:t>Рамсей </a:t>
                </a:r>
                <a:r>
                  <a:rPr lang="en-US" b="1" dirty="0" smtClean="0"/>
                  <a:t>’1930,  </a:t>
                </a:r>
                <a:r>
                  <a:rPr lang="ru-RU" b="1" dirty="0" err="1" smtClean="0"/>
                  <a:t>Эрдёш</a:t>
                </a:r>
                <a:r>
                  <a:rPr lang="ru-RU" b="1" dirty="0" smtClean="0"/>
                  <a:t>, </a:t>
                </a:r>
                <a:r>
                  <a:rPr lang="ru-RU" b="1" dirty="0" err="1" smtClean="0"/>
                  <a:t>Секереш</a:t>
                </a:r>
                <a:r>
                  <a:rPr lang="ru-RU" b="1" dirty="0" smtClean="0"/>
                  <a:t> </a:t>
                </a:r>
                <a:r>
                  <a:rPr lang="en-US" b="1" dirty="0" smtClean="0"/>
                  <a:t>’1935)</a:t>
                </a:r>
                <a:r>
                  <a:rPr lang="ru-RU" b="1" dirty="0" smtClean="0"/>
                  <a:t>.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func>
                            </m:e>
                          </m:d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Лучшая известная оценка (</a:t>
                </a:r>
                <a:r>
                  <a:rPr lang="ru-RU" b="1" dirty="0" err="1" smtClean="0"/>
                  <a:t>Конлон</a:t>
                </a:r>
                <a:r>
                  <a:rPr lang="ru-RU" b="1" dirty="0" smtClean="0"/>
                  <a:t> </a:t>
                </a:r>
                <a:r>
                  <a:rPr lang="en-US" b="1" dirty="0" smtClean="0"/>
                  <a:t>’2009</a:t>
                </a:r>
                <a:r>
                  <a:rPr lang="ru-RU" b="1" dirty="0" smtClean="0"/>
                  <a:t>)</a:t>
                </a:r>
                <a:r>
                  <a:rPr lang="en-US" b="1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Ω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log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func>
                                        <m:func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/>
                                            </a:rPr>
                                            <m:t>log</m:t>
                                          </m:r>
                                        </m:fName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func>
                                    </m:e>
                                  </m:func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59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Нижняя конструктивная оценка чисел Рамсея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</a:t>
                </a:r>
                <a:r>
                  <a:rPr lang="ru-RU" b="1" dirty="0" err="1" smtClean="0"/>
                  <a:t>Франкл</a:t>
                </a:r>
                <a:r>
                  <a:rPr lang="ru-RU" b="1" dirty="0" smtClean="0"/>
                  <a:t>, Уилсон)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 smtClean="0"/>
                  <a:t>Для любого достаточно большого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существует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такой,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 при этом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unc>
                                                <m:func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>
                                                      <a:latin typeface="Cambria Math"/>
                                                    </a:rPr>
                                                    <m:t>ln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𝑠</m:t>
                                                  </m:r>
                                                </m:e>
                                              </m:func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72</m:t>
                                      </m:r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e>
                                          </m:func>
                                        </m:e>
                                      </m:func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сразу следует,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ln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𝑠</m:t>
                                            </m:r>
                                          </m:e>
                                        </m:func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72</m:t>
                                    </m:r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func>
                                          <m:func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ln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𝑠</m:t>
                                            </m:r>
                                          </m:e>
                                        </m:func>
                                      </m:e>
                                    </m:func>
                                  </m:e>
                                </m:d>
                              </m:den>
                            </m:f>
                          </m:e>
                        </m:box>
                      </m:sup>
                    </m:sSup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то есть числа Рамсея растут </a:t>
                </a:r>
                <a:r>
                  <a:rPr lang="ru-RU" dirty="0" err="1" smtClean="0"/>
                  <a:t>сверхполиномиально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04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16712</TotalTime>
  <Words>310</Words>
  <Application>Microsoft Office PowerPoint</Application>
  <PresentationFormat>Широкоэкранный</PresentationFormat>
  <Paragraphs>139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Теорема Рамсея</vt:lpstr>
      <vt:lpstr>Теорема Рамсея</vt:lpstr>
      <vt:lpstr>Теорема Рамсея</vt:lpstr>
      <vt:lpstr>Доказательство теоремы Рамсея</vt:lpstr>
      <vt:lpstr>Доказательство теоремы Рамсея</vt:lpstr>
      <vt:lpstr>Верхняя оценка чисел Рамсея</vt:lpstr>
      <vt:lpstr>Верхняя оценка чисел Рамсея</vt:lpstr>
      <vt:lpstr>Нижняя конструктивная оценка чисел Рамсея</vt:lpstr>
      <vt:lpstr>Задание графа</vt:lpstr>
      <vt:lpstr>Оценка α(G): многочлены P_a</vt:lpstr>
      <vt:lpstr>Оценка α(G): переходим от P_a к P ̃_a</vt:lpstr>
      <vt:lpstr>Оценка α(G):  свойства P ̃_a для независимых множеств</vt:lpstr>
      <vt:lpstr>Оценка α(G):  размерность пространства, в котором лежат P ̃_a</vt:lpstr>
      <vt:lpstr>Оценка α(G):  доказываем л.н.з. P ̃_a для независимого множества </vt:lpstr>
      <vt:lpstr>Оценка ω(G): многочлены P ̂_a</vt:lpstr>
      <vt:lpstr>Оценка ω(G): переход к P ̂  ̃_a и оценка ω</vt:lpstr>
      <vt:lpstr>Завершение доказательства теоремы: подбор параметров — арифметика</vt:lpstr>
      <vt:lpstr>Завершение доказательства теоремы: подбор параметров — арифметика</vt:lpstr>
      <vt:lpstr>Неконструктивная оценка чисел Рамсея с помощью вероятностного метода</vt:lpstr>
      <vt:lpstr>Нижняя оценка чисел Рамсея:  вводим вероятностную модель</vt:lpstr>
      <vt:lpstr>Нижняя оценка чисел Рамсея:  «плохие» события и их вероятности</vt:lpstr>
      <vt:lpstr>Неравенство, при котором вероятность возникновения плохих событий   &lt;1</vt:lpstr>
      <vt:lpstr>Нижняя оценка чисел Рамсея</vt:lpstr>
      <vt:lpstr>Нижняя оценка чисел Рамсея: ещё раз основная идея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445</cp:revision>
  <dcterms:created xsi:type="dcterms:W3CDTF">2011-09-09T18:22:36Z</dcterms:created>
  <dcterms:modified xsi:type="dcterms:W3CDTF">2014-03-10T17:29:12Z</dcterms:modified>
</cp:coreProperties>
</file>