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380" r:id="rId2"/>
    <p:sldId id="378" r:id="rId3"/>
    <p:sldId id="357" r:id="rId4"/>
    <p:sldId id="358" r:id="rId5"/>
    <p:sldId id="359" r:id="rId6"/>
    <p:sldId id="360" r:id="rId7"/>
    <p:sldId id="336" r:id="rId8"/>
    <p:sldId id="337" r:id="rId9"/>
    <p:sldId id="342" r:id="rId10"/>
    <p:sldId id="338" r:id="rId11"/>
    <p:sldId id="339" r:id="rId12"/>
    <p:sldId id="340" r:id="rId13"/>
    <p:sldId id="341" r:id="rId14"/>
    <p:sldId id="343" r:id="rId15"/>
    <p:sldId id="344" r:id="rId16"/>
    <p:sldId id="354" r:id="rId17"/>
    <p:sldId id="355" r:id="rId18"/>
    <p:sldId id="356" r:id="rId19"/>
    <p:sldId id="345" r:id="rId20"/>
    <p:sldId id="346" r:id="rId21"/>
    <p:sldId id="347" r:id="rId22"/>
    <p:sldId id="348" r:id="rId23"/>
    <p:sldId id="361" r:id="rId24"/>
    <p:sldId id="362" r:id="rId25"/>
    <p:sldId id="363" r:id="rId26"/>
    <p:sldId id="364" r:id="rId27"/>
    <p:sldId id="365" r:id="rId28"/>
    <p:sldId id="366" r:id="rId29"/>
    <p:sldId id="367" r:id="rId30"/>
    <p:sldId id="368" r:id="rId31"/>
    <p:sldId id="369" r:id="rId32"/>
    <p:sldId id="377" r:id="rId33"/>
    <p:sldId id="370" r:id="rId34"/>
    <p:sldId id="371" r:id="rId35"/>
    <p:sldId id="372" r:id="rId36"/>
    <p:sldId id="373" r:id="rId37"/>
    <p:sldId id="374" r:id="rId38"/>
    <p:sldId id="376" r:id="rId39"/>
    <p:sldId id="381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9106A75-74C5-46DE-BCEF-5DEA213161A6}">
          <p14:sldIdLst>
            <p14:sldId id="380"/>
          </p14:sldIdLst>
        </p14:section>
        <p14:section name="Раздел без заголовка" id="{FDA9DCC4-B2A8-4AAE-BFBE-645607B6185F}">
          <p14:sldIdLst>
            <p14:sldId id="378"/>
          </p14:sldIdLst>
        </p14:section>
        <p14:section name="Линейные рекуррентные соотношения" id="{0486769E-306E-4803-B54F-027168748D61}">
          <p14:sldIdLst>
            <p14:sldId id="357"/>
            <p14:sldId id="358"/>
            <p14:sldId id="359"/>
            <p14:sldId id="360"/>
            <p14:sldId id="336"/>
            <p14:sldId id="337"/>
            <p14:sldId id="342"/>
            <p14:sldId id="338"/>
            <p14:sldId id="339"/>
            <p14:sldId id="340"/>
            <p14:sldId id="341"/>
            <p14:sldId id="343"/>
            <p14:sldId id="344"/>
            <p14:sldId id="354"/>
            <p14:sldId id="355"/>
            <p14:sldId id="356"/>
            <p14:sldId id="345"/>
            <p14:sldId id="346"/>
            <p14:sldId id="347"/>
            <p14:sldId id="348"/>
          </p14:sldIdLst>
        </p14:section>
        <p14:section name="Последовательности с запретами" id="{4C38BCDF-703A-419E-8EEA-798E1DDC1844}">
          <p14:sldIdLst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</p14:sldIdLst>
        </p14:section>
        <p14:section name="Мастер-теорема" id="{6B0121F0-280D-495D-9D10-E7C9CDFC2A70}">
          <p14:sldIdLst>
            <p14:sldId id="369"/>
            <p14:sldId id="377"/>
            <p14:sldId id="370"/>
            <p14:sldId id="371"/>
            <p14:sldId id="372"/>
            <p14:sldId id="373"/>
            <p14:sldId id="374"/>
            <p14:sldId id="376"/>
          </p14:sldIdLst>
        </p14:section>
        <p14:section name="Нерешённые проблемы" id="{A025E8C9-BE74-44CA-8D4B-47EFAB389B8F}">
          <p14:sldIdLst>
            <p14:sldId id="3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2" autoAdjust="0"/>
    <p:restoredTop sz="87375" autoAdjust="0"/>
  </p:normalViewPr>
  <p:slideViewPr>
    <p:cSldViewPr>
      <p:cViewPr varScale="1">
        <p:scale>
          <a:sx n="70" d="100"/>
          <a:sy n="70" d="100"/>
        </p:scale>
        <p:origin x="558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A8482-F5B2-4FEC-994C-36E46188EDB0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EEC6E-BB08-456C-A70A-2D2FCD4E3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013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852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8ACD5-E132-4570-BC56-6842CD3C19A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780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baseline="0" dirty="0" smtClean="0"/>
              <a:t> первом переходе вычитаем первый столбец из всех остальных. Во втором — раскладываем определитель по первой строке. В третьем — вычитаем из каждой строки предыдущую, </a:t>
            </a:r>
            <a:r>
              <a:rPr lang="ru-RU" baseline="0" dirty="0" err="1" smtClean="0"/>
              <a:t>домноженную</a:t>
            </a:r>
            <a:r>
              <a:rPr lang="ru-RU" baseline="0" dirty="0" smtClean="0"/>
              <a:t> на </a:t>
            </a:r>
            <a:r>
              <a:rPr lang="en-US" baseline="0" dirty="0" smtClean="0"/>
              <a:t>\lambda_1. </a:t>
            </a:r>
            <a:r>
              <a:rPr lang="ru-RU" baseline="0" dirty="0" smtClean="0"/>
              <a:t>Далее из каждого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-</a:t>
            </a:r>
            <a:r>
              <a:rPr lang="ru-RU" baseline="0" dirty="0" err="1" smtClean="0"/>
              <a:t>го</a:t>
            </a:r>
            <a:r>
              <a:rPr lang="ru-RU" baseline="0" dirty="0" smtClean="0"/>
              <a:t> столбца выносим множитель </a:t>
            </a:r>
            <a:r>
              <a:rPr lang="en-US" baseline="0" dirty="0" smtClean="0"/>
              <a:t>(\lambda_{i+1}-\lambda_1).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EEC6E-BB08-456C-A70A-2D2FCD4E3A9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619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9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93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07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01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63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21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073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07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687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739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28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51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81.png"/><Relationship Id="rId7" Type="http://schemas.openxmlformats.org/officeDocument/2006/relationships/image" Target="../media/image120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весна 2014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8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Решение рекуррентных соотношений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Наши задачи на ближайшее время: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Научиться находить явный вид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 рекуррентному соотношению</a:t>
                </a:r>
                <a:endParaRPr lang="ru-RU" dirty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Определять порядок роста последовательностей, заданных рекуррентными соотношениями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194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Решение рекуррентных соотношений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По соотношению</a:t>
                </a:r>
                <a:endParaRPr lang="en-US" dirty="0" smtClean="0"/>
              </a:p>
              <a:p>
                <a:pPr marL="0" indent="0">
                  <a:buNone/>
                </a:pPr>
                <a:endParaRPr lang="ru-RU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строится его </a:t>
                </a:r>
                <a:r>
                  <a:rPr lang="ru-RU" u="sng" dirty="0" smtClean="0"/>
                  <a:t>характеристический многочлен</a:t>
                </a:r>
                <a:endParaRPr lang="en-US" u="sng" dirty="0" smtClean="0"/>
              </a:p>
              <a:p>
                <a:pPr marL="0" indent="0">
                  <a:buNone/>
                </a:pPr>
                <a:endParaRPr lang="ru-RU" sz="1000" u="sng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ru-RU" u="sng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600200"/>
                <a:ext cx="8352928" cy="4781128"/>
              </a:xfrm>
              <a:blipFill rotWithShape="1">
                <a:blip r:embed="rId2"/>
                <a:stretch>
                  <a:fillRect l="-1898" t="-16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809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Решение рекуррентных соотношений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𝜆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любой корень характеристического многочлена, то есть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выполнено равенство</a:t>
                </a:r>
                <a:endParaRPr lang="en-US" dirty="0" smtClean="0"/>
              </a:p>
              <a:p>
                <a:pPr marL="0" indent="0">
                  <a:buNone/>
                </a:pPr>
                <a:endParaRPr lang="ru-RU" sz="1000" u="sng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𝜆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u="sng" dirty="0" smtClean="0"/>
              </a:p>
              <a:p>
                <a:pPr marL="0" indent="0">
                  <a:buNone/>
                </a:pPr>
                <a:r>
                  <a:rPr lang="ru-RU" dirty="0" smtClean="0"/>
                  <a:t>Рассмотрим последовательность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dirty="0" smtClean="0"/>
                  <a:t>.</a:t>
                </a:r>
                <a:br>
                  <a:rPr lang="ru-RU" dirty="0" smtClean="0"/>
                </a:br>
                <a:r>
                  <a:rPr lang="ru-RU" dirty="0" smtClean="0"/>
                  <a:t>Имеем 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𝜆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dirty="0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 t="-20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021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Решение рекуррентных соотношений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корни характеристического многочлена, то любая последовательность вида 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⋅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будет удовлетворять </a:t>
                </a:r>
                <a:r>
                  <a:rPr lang="ru-RU" dirty="0" err="1" smtClean="0"/>
                  <a:t>р.с</a:t>
                </a:r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600200"/>
                <a:ext cx="8352928" cy="4781128"/>
              </a:xfrm>
              <a:blipFill rotWithShape="1">
                <a:blip r:embed="rId2"/>
                <a:stretch>
                  <a:fillRect l="-1898" t="-15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65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Решение рекуррентных соотношений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</a:t>
                </a:r>
                <a:r>
                  <a:rPr lang="ru-RU" i="1" dirty="0" smtClean="0"/>
                  <a:t>различные</a:t>
                </a:r>
                <a:r>
                  <a:rPr lang="ru-RU" dirty="0" smtClean="0"/>
                  <a:t> корни характеристического многочлена, то последовательность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⋅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является </a:t>
                </a:r>
                <a:r>
                  <a:rPr lang="ru-RU" i="1" dirty="0" smtClean="0"/>
                  <a:t>общим решением </a:t>
                </a:r>
                <a:r>
                  <a:rPr lang="ru-RU" i="1" dirty="0" err="1" smtClean="0"/>
                  <a:t>р.с</a:t>
                </a:r>
                <a:r>
                  <a:rPr lang="ru-RU" i="1" dirty="0" smtClean="0"/>
                  <a:t>.</a:t>
                </a:r>
                <a:r>
                  <a:rPr lang="ru-RU" dirty="0" smtClean="0"/>
                  <a:t>, то есть </a:t>
                </a:r>
                <a:r>
                  <a:rPr lang="ru-RU" i="1" dirty="0" smtClean="0"/>
                  <a:t>любое конкретное решение </a:t>
                </a:r>
                <a:r>
                  <a:rPr lang="ru-RU" i="1" dirty="0" err="1" smtClean="0"/>
                  <a:t>р.с</a:t>
                </a:r>
                <a:r>
                  <a:rPr lang="ru-RU" i="1" dirty="0" smtClean="0"/>
                  <a:t>. будет иметь такой вид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442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Решение рекуррентных соотношений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Как находить конкретное решение </a:t>
                </a:r>
                <a:r>
                  <a:rPr lang="ru-RU" dirty="0" err="1" smtClean="0"/>
                  <a:t>р.с</a:t>
                </a:r>
                <a:r>
                  <a:rPr lang="ru-RU" dirty="0" smtClean="0"/>
                  <a:t>.:</a:t>
                </a:r>
              </a:p>
              <a:p>
                <a:r>
                  <a:rPr lang="ru-RU" dirty="0" smtClean="0"/>
                  <a:t>Ищем корни характеристического многочлена</a:t>
                </a:r>
              </a:p>
              <a:p>
                <a:r>
                  <a:rPr lang="ru-RU" dirty="0" smtClean="0"/>
                  <a:t>Если все корни различны, мы знаем общее решение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:endParaRPr lang="en-US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⋅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sz="1700" dirty="0"/>
              </a:p>
              <a:p>
                <a:r>
                  <a:rPr lang="ru-RU" dirty="0" smtClean="0"/>
                  <a:t>Осталось определить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из начальных условий:</a:t>
                </a:r>
                <a:endParaRPr lang="en-US" dirty="0" smtClean="0"/>
              </a:p>
              <a:p>
                <a:pPr marL="0" indent="0">
                  <a:buNone/>
                </a:pPr>
                <a:endParaRPr lang="ru-RU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/>
                                </a:rPr>
                                <m:t>⋅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35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Лемма </a:t>
            </a:r>
            <a:r>
              <a:rPr lang="ru-RU" dirty="0" err="1" smtClean="0"/>
              <a:t>Вандермонда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:r>
                  <a:rPr lang="ru-RU" dirty="0" smtClean="0"/>
                  <a:t>Система</a:t>
                </a:r>
                <a:r>
                  <a:rPr lang="ru-RU" i="1" dirty="0" smtClean="0">
                    <a:latin typeface="Cambria Math"/>
                  </a:rPr>
                  <a:t/>
                </a:r>
                <a:br>
                  <a:rPr lang="ru-RU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/>
                                </a:rPr>
                                <m:t>⋅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имеет решение при любых различных ненулевых числах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ru-RU" dirty="0" smtClean="0"/>
                  <a:t> и любых числах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 </a:t>
                </a:r>
                <a:r>
                  <a:rPr lang="ru-RU" dirty="0" smtClean="0"/>
                  <a:t>достаточно показать, что матрица этой системы </a:t>
                </a:r>
                <a:r>
                  <a:rPr lang="ru-RU" dirty="0" err="1" smtClean="0"/>
                  <a:t>невырождена</a:t>
                </a:r>
                <a:r>
                  <a:rPr lang="ru-RU" dirty="0" smtClean="0"/>
                  <a:t>.</a:t>
                </a:r>
                <a:endParaRPr lang="ru-RU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 t="-2075" r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31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Лемма </a:t>
            </a:r>
            <a:r>
              <a:rPr lang="ru-RU" dirty="0" err="1"/>
              <a:t>Вандермонда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Имеет место </a:t>
                </a:r>
                <a:r>
                  <a:rPr lang="ru-RU" i="1" dirty="0" smtClean="0"/>
                  <a:t>формула</a:t>
                </a:r>
                <a:r>
                  <a:rPr lang="en-US" i="1" dirty="0" smtClean="0"/>
                  <a:t> </a:t>
                </a:r>
                <a:r>
                  <a:rPr lang="ru-RU" i="1" dirty="0" err="1" smtClean="0"/>
                  <a:t>Вандермонда</a:t>
                </a:r>
                <a:r>
                  <a:rPr lang="ru-RU" dirty="0" smtClean="0"/>
                  <a:t>: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&lt;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Из неё следует, что матрица </a:t>
                </a:r>
                <a:r>
                  <a:rPr lang="ru-RU" dirty="0" err="1" smtClean="0"/>
                  <a:t>невырождена</a:t>
                </a:r>
                <a:r>
                  <a:rPr lang="ru-RU" dirty="0" smtClean="0"/>
                  <a:t> при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Доказательство индукцией по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. </a:t>
                </a:r>
                <a:br>
                  <a:rPr lang="en-US" dirty="0" smtClean="0"/>
                </a:br>
                <a:r>
                  <a:rPr lang="ru-RU" dirty="0" smtClean="0"/>
                  <a:t>База: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ru-RU" dirty="0" smtClean="0"/>
                  <a:t>.  Очевидно: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. </a:t>
                </a:r>
                <a:endParaRPr lang="en-US" b="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217" t="-1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013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Лемма </a:t>
            </a:r>
            <a:r>
              <a:rPr lang="ru-RU" dirty="0" err="1"/>
              <a:t>Вандермонда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dirty="0" smtClean="0"/>
                  <a:t>   </a:t>
                </a:r>
                <a:r>
                  <a:rPr lang="ru-RU" dirty="0" smtClean="0"/>
                  <a:t>Индуктивный переход</a:t>
                </a:r>
                <a:r>
                  <a:rPr lang="en-US" dirty="0" smtClean="0"/>
                  <a:t>: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−3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−3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=2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4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⋯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⋯</m:t>
                                    </m:r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⋯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−2</m:t>
                                        </m:r>
                                      </m:sup>
                                    </m:sSubSup>
                                  </m:e>
                                  <m:e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−2</m:t>
                                        </m:r>
                                      </m:sup>
                                    </m:sSubSup>
                                  </m: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⋯</m:t>
                                    </m:r>
                                  </m:e>
                                  <m:e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−2</m:t>
                                        </m:r>
                                      </m:sup>
                                    </m:sSubSup>
                                  </m:e>
                                </m:mr>
                              </m:m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≤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&lt;</m:t>
                          </m:r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  <m:r>
                            <a:rPr lang="en-US" i="1">
                              <a:latin typeface="Cambria Math"/>
                            </a:rPr>
                            <m:t>≤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3"/>
                <a:stretch>
                  <a:fillRect t="-6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611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Решение рекуррентных соотношений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Допустим теперь, что у х</a:t>
                </a:r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  <a:r>
                  <a:rPr lang="ru-RU" dirty="0"/>
                  <a:t>м</a:t>
                </a:r>
                <a:r>
                  <a:rPr lang="en-US" dirty="0" smtClean="0"/>
                  <a:t>.</a:t>
                </a:r>
                <a:r>
                  <a:rPr lang="ru-RU" dirty="0" smtClean="0"/>
                  <a:t> есть кратные корни: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ru-RU" dirty="0" smtClean="0"/>
                  <a:t>корень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кратности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endParaRPr lang="ru-RU" dirty="0" smtClean="0"/>
              </a:p>
              <a:p>
                <a:pPr lvl="1">
                  <a:buFont typeface="Arial" pitchFamily="34" charset="0"/>
                  <a:buChar char="•"/>
                </a:pPr>
                <a:r>
                  <a:rPr lang="ru-RU" dirty="0" smtClean="0"/>
                  <a:t>…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ru-RU" dirty="0"/>
                  <a:t>корень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кратности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Тогда общее решение </a:t>
                </a:r>
                <a:r>
                  <a:rPr lang="ru-RU" dirty="0" err="1" smtClean="0"/>
                  <a:t>р.с</a:t>
                </a:r>
                <a:r>
                  <a:rPr lang="ru-RU" dirty="0" smtClean="0"/>
                  <a:t>. имеет вид: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b="0" i="1" dirty="0" smtClean="0">
                          <a:latin typeface="Cambria Math"/>
                        </a:rPr>
                        <m:t>⋅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— многочлен степени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есть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,1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,2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i="1" dirty="0" smtClean="0"/>
                  <a:t>(доказывать не будем)</a:t>
                </a:r>
                <a:endParaRPr lang="en-US" i="1" dirty="0" smtClean="0"/>
              </a:p>
              <a:p>
                <a:pPr marL="0" indent="0">
                  <a:buNone/>
                </a:pPr>
                <a:endParaRPr lang="ru-RU" sz="17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200"/>
                <a:ext cx="8784976" cy="5141168"/>
              </a:xfrm>
              <a:blipFill rotWithShape="1">
                <a:blip r:embed="rId2"/>
                <a:stretch>
                  <a:fillRect l="-1734" t="-15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55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Рекуррентные соотношения: напоминание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164644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Основное рекуррентное соотношение:</a:t>
                </a: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1646445"/>
              </a:xfrm>
              <a:blipFill rotWithShape="0">
                <a:blip r:embed="rId4"/>
                <a:stretch>
                  <a:fillRect l="-1043" t="-33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Группа 17"/>
          <p:cNvGrpSpPr/>
          <p:nvPr/>
        </p:nvGrpSpPr>
        <p:grpSpPr>
          <a:xfrm>
            <a:off x="2021430" y="3432290"/>
            <a:ext cx="8776675" cy="3293689"/>
            <a:chOff x="2021430" y="1828777"/>
            <a:chExt cx="8776675" cy="3293689"/>
          </a:xfrm>
        </p:grpSpPr>
        <p:sp>
          <p:nvSpPr>
            <p:cNvPr id="4" name="Овал 3"/>
            <p:cNvSpPr/>
            <p:nvPr/>
          </p:nvSpPr>
          <p:spPr>
            <a:xfrm>
              <a:off x="2021430" y="2489528"/>
              <a:ext cx="7416824" cy="1008112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cxnSp>
          <p:nvCxnSpPr>
            <p:cNvPr id="5" name="Прямая соединительная линия 4"/>
            <p:cNvCxnSpPr>
              <a:stCxn id="4" idx="4"/>
              <a:endCxn id="4" idx="0"/>
            </p:cNvCxnSpPr>
            <p:nvPr/>
          </p:nvCxnSpPr>
          <p:spPr>
            <a:xfrm flipV="1">
              <a:off x="5729842" y="2489528"/>
              <a:ext cx="0" cy="1008112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>
              <a:stCxn id="7" idx="1"/>
            </p:cNvCxnSpPr>
            <p:nvPr/>
          </p:nvCxnSpPr>
          <p:spPr>
            <a:xfrm flipH="1">
              <a:off x="8466147" y="2186119"/>
              <a:ext cx="566538" cy="371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10"/>
                <p:cNvSpPr txBox="1"/>
                <p:nvPr/>
              </p:nvSpPr>
              <p:spPr>
                <a:xfrm>
                  <a:off x="9032685" y="1828777"/>
                  <a:ext cx="1765420" cy="7146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</a:rPr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  <m:r>
                                          <a:rPr lang="ru-RU" i="1">
                                            <a:latin typeface="Cambria Math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2685" y="1828777"/>
                  <a:ext cx="1765420" cy="71468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11"/>
                <p:cNvSpPr txBox="1"/>
                <p:nvPr/>
              </p:nvSpPr>
              <p:spPr>
                <a:xfrm>
                  <a:off x="3155557" y="2630288"/>
                  <a:ext cx="207022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</m:oMath>
                  </a14:m>
                  <a:r>
                    <a:rPr lang="en-US" dirty="0" smtClean="0"/>
                    <a:t>-</a:t>
                  </a:r>
                  <a:r>
                    <a:rPr lang="ru-RU" dirty="0" smtClean="0"/>
                    <a:t>сочетания, </a:t>
                  </a:r>
                  <a:r>
                    <a:rPr lang="ru-RU" b="1" dirty="0" smtClean="0"/>
                    <a:t>содержащие</a:t>
                  </a:r>
                  <a:r>
                    <a:rPr lang="ru-RU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</m:oMath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8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5557" y="2630288"/>
                  <a:ext cx="2070229" cy="64633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655" t="-5660" r="-2655" b="-1415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12"/>
                <p:cNvSpPr txBox="1"/>
                <p:nvPr/>
              </p:nvSpPr>
              <p:spPr>
                <a:xfrm>
                  <a:off x="6053878" y="2630288"/>
                  <a:ext cx="273630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</m:oMath>
                  </a14:m>
                  <a:r>
                    <a:rPr lang="en-US" dirty="0" smtClean="0"/>
                    <a:t>-</a:t>
                  </a:r>
                  <a:r>
                    <a:rPr lang="ru-RU" dirty="0" smtClean="0"/>
                    <a:t>сочетания, </a:t>
                  </a:r>
                  <a:br>
                    <a:rPr lang="ru-RU" dirty="0" smtClean="0"/>
                  </a:br>
                  <a:r>
                    <a:rPr lang="ru-RU" b="1" dirty="0" smtClean="0"/>
                    <a:t>не содержащие</a:t>
                  </a:r>
                  <a:r>
                    <a:rPr lang="ru-RU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</m:oMath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9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3878" y="2630288"/>
                  <a:ext cx="2736304" cy="646331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782" t="-5660" b="-1415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Овал 9"/>
                <p:cNvSpPr/>
                <p:nvPr/>
              </p:nvSpPr>
              <p:spPr>
                <a:xfrm>
                  <a:off x="2237454" y="4186362"/>
                  <a:ext cx="3384376" cy="936104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0" name="Овал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7454" y="4186362"/>
                  <a:ext cx="3384376" cy="936104"/>
                </a:xfrm>
                <a:prstGeom prst="ellipse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Прямая соединительная линия 10"/>
            <p:cNvCxnSpPr>
              <a:stCxn id="4" idx="4"/>
              <a:endCxn id="10" idx="6"/>
            </p:cNvCxnSpPr>
            <p:nvPr/>
          </p:nvCxnSpPr>
          <p:spPr>
            <a:xfrm flipH="1">
              <a:off x="5621830" y="3497640"/>
              <a:ext cx="108012" cy="11567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4" idx="2"/>
              <a:endCxn id="10" idx="2"/>
            </p:cNvCxnSpPr>
            <p:nvPr/>
          </p:nvCxnSpPr>
          <p:spPr>
            <a:xfrm>
              <a:off x="2021430" y="2993584"/>
              <a:ext cx="216024" cy="16608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Овал 12"/>
                <p:cNvSpPr/>
                <p:nvPr/>
              </p:nvSpPr>
              <p:spPr>
                <a:xfrm>
                  <a:off x="5909862" y="4186362"/>
                  <a:ext cx="3384376" cy="936104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ru-RU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3" name="Овал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9862" y="4186362"/>
                  <a:ext cx="3384376" cy="936104"/>
                </a:xfrm>
                <a:prstGeom prst="ellipse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Прямая соединительная линия 15"/>
            <p:cNvCxnSpPr>
              <a:stCxn id="4" idx="4"/>
              <a:endCxn id="13" idx="2"/>
            </p:cNvCxnSpPr>
            <p:nvPr/>
          </p:nvCxnSpPr>
          <p:spPr>
            <a:xfrm>
              <a:off x="5729842" y="3497640"/>
              <a:ext cx="180020" cy="11567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4" idx="6"/>
              <a:endCxn id="13" idx="6"/>
            </p:cNvCxnSpPr>
            <p:nvPr/>
          </p:nvCxnSpPr>
          <p:spPr>
            <a:xfrm flipH="1">
              <a:off x="9294238" y="2993584"/>
              <a:ext cx="144016" cy="16608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Багетная рамка 13"/>
          <p:cNvSpPr/>
          <p:nvPr/>
        </p:nvSpPr>
        <p:spPr>
          <a:xfrm rot="19059740">
            <a:off x="-425452" y="4122051"/>
            <a:ext cx="3669632" cy="43819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Метод в</a:t>
            </a:r>
            <a:r>
              <a:rPr lang="ru-RU" b="1" dirty="0">
                <a:solidFill>
                  <a:schemeClr val="tx1"/>
                </a:solidFill>
              </a:rPr>
              <a:t>ыделенн</a:t>
            </a:r>
            <a:r>
              <a:rPr lang="ru-RU" b="1" dirty="0" smtClean="0">
                <a:solidFill>
                  <a:schemeClr val="tx1"/>
                </a:solidFill>
              </a:rPr>
              <a:t>ого элемента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67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Последовательность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задаётся соотношением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−8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−12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и начальными условиями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=9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=11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Записываем </a:t>
                </a:r>
                <a:r>
                  <a:rPr lang="ru-RU" dirty="0" err="1" smtClean="0"/>
                  <a:t>р.с</a:t>
                </a:r>
                <a:r>
                  <a:rPr lang="ru-RU" dirty="0" smtClean="0"/>
                  <a:t>. в стандартном виде: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+2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8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12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характеристический многочлен: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8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ru-RU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12</m:t>
                      </m:r>
                      <m:r>
                        <a:rPr lang="ru-RU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8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12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+3</m:t>
                        </m:r>
                      </m:e>
                    </m:d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то есть</a:t>
                </a:r>
              </a:p>
              <a:p>
                <a:pPr marL="857250" lvl="1" indent="-457200">
                  <a:buFont typeface="Arial" pitchFamily="34" charset="0"/>
                  <a:buChar char="•"/>
                </a:pPr>
                <a:r>
                  <a:rPr lang="ru-RU" dirty="0" smtClean="0"/>
                  <a:t>корень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кратности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2</m:t>
                    </m:r>
                  </m:oMath>
                </a14:m>
                <a:endParaRPr lang="ru-RU" dirty="0" smtClean="0"/>
              </a:p>
              <a:p>
                <a:pPr marL="857250" lvl="1" indent="-457200">
                  <a:buFont typeface="Arial" pitchFamily="34" charset="0"/>
                  <a:buChar char="•"/>
                </a:pPr>
                <a:r>
                  <a:rPr lang="ru-RU" dirty="0" smtClean="0"/>
                  <a:t>корень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ru-RU" dirty="0" smtClean="0"/>
                  <a:t> кратности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1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 общий вид решения </a:t>
                </a:r>
                <a:r>
                  <a:rPr lang="ru-RU" dirty="0" err="1" smtClean="0"/>
                  <a:t>р.с</a:t>
                </a:r>
                <a:r>
                  <a:rPr lang="ru-RU" dirty="0" smtClean="0"/>
                  <a:t>.: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Находим неизвестные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из условий: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⋅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ru-RU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=9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9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00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Решаем систему линейных уравнений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=0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−3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=9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8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9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=11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endParaRPr lang="en-US" sz="1300" dirty="0"/>
              </a:p>
              <a:p>
                <a:pPr marL="0" indent="0">
                  <a:buNone/>
                </a:pPr>
                <a:r>
                  <a:rPr lang="ru-RU" dirty="0" smtClean="0"/>
                  <a:t>и находим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В итоге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r>
                  <a:rPr lang="ru-RU" dirty="0" smtClean="0"/>
                  <a:t>Асимптотика определяется наибольшим по модулю корнем характеристического многочлена: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∼−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581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Последовательности с запретами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Запрещение фиксированных </a:t>
                </a:r>
                <a:r>
                  <a:rPr lang="ru-RU" dirty="0" err="1" smtClean="0"/>
                  <a:t>подслов</a:t>
                </a:r>
                <a:r>
                  <a:rPr lang="ru-RU" dirty="0" smtClean="0"/>
                  <a:t>.</a:t>
                </a:r>
                <a:br>
                  <a:rPr lang="ru-RU" dirty="0" smtClean="0"/>
                </a:br>
                <a:r>
                  <a:rPr lang="ru-RU" dirty="0" smtClean="0"/>
                  <a:t>Например, последовательности без пары идущих подряд нулей: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dirty="0" smtClean="0">
                          <a:latin typeface="Cambria Math"/>
                        </a:rPr>
                        <m:t>11011010101010111010110</m:t>
                      </m:r>
                    </m:oMath>
                  </m:oMathPara>
                </a14:m>
                <a:endParaRPr lang="ru-RU" dirty="0" smtClean="0"/>
              </a:p>
              <a:p>
                <a:r>
                  <a:rPr lang="ru-RU" dirty="0" smtClean="0"/>
                  <a:t>Запрещение </a:t>
                </a:r>
                <a:r>
                  <a:rPr lang="ru-RU" dirty="0" err="1" smtClean="0"/>
                  <a:t>подслов</a:t>
                </a:r>
                <a:r>
                  <a:rPr lang="ru-RU" dirty="0" smtClean="0"/>
                  <a:t> специального вида.</a:t>
                </a:r>
                <a:br>
                  <a:rPr lang="ru-RU" dirty="0" smtClean="0"/>
                </a:br>
                <a:r>
                  <a:rPr lang="ru-RU" dirty="0" smtClean="0"/>
                  <a:t>Например, последовательности без </a:t>
                </a:r>
                <a:r>
                  <a:rPr lang="ru-RU" dirty="0" err="1" smtClean="0"/>
                  <a:t>подслов</a:t>
                </a:r>
                <a:r>
                  <a:rPr lang="ru-RU" dirty="0" smtClean="0"/>
                  <a:t> вида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𝑤𝑤𝑤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01101001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011010</m:t>
                      </m:r>
                      <m:r>
                        <a:rPr lang="en-US" b="0" i="1" dirty="0" smtClean="0">
                          <a:latin typeface="Cambria Math"/>
                        </a:rPr>
                        <m:t>10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5663952" y="4221088"/>
            <a:ext cx="1368152" cy="432048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92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Последовательности с запретами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Найдём количество двоичных последовательностей длины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 запретом на </a:t>
                </a:r>
                <a:r>
                  <a:rPr lang="ru-RU" dirty="0" err="1" smtClean="0"/>
                  <a:t>подслово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b="0" i="0" dirty="0" smtClean="0">
                        <a:latin typeface="Cambria Math"/>
                      </a:rPr>
                      <m:t>"</m:t>
                    </m:r>
                    <m:r>
                      <a:rPr lang="ru-RU" i="1" dirty="0" smtClean="0">
                        <a:latin typeface="Cambria Math"/>
                      </a:rPr>
                      <m:t>00</m:t>
                    </m:r>
                    <m:r>
                      <a:rPr lang="ru-RU" b="0" i="1" dirty="0" smtClean="0">
                        <a:latin typeface="Cambria Math"/>
                      </a:rPr>
                      <m:t>"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искомое количество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2927648" y="3429000"/>
            <a:ext cx="6696744" cy="12961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20432" y="3429000"/>
            <a:ext cx="579624" cy="12961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49151" y="3753906"/>
                <a:ext cx="25922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последовательности, оканчивающиеся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"1"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151" y="3753906"/>
                <a:ext cx="2592287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706" t="-5660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456040" y="3753907"/>
                <a:ext cx="27363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последовательности, оканчивающиеся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"1</m:t>
                    </m:r>
                    <m:r>
                      <a:rPr lang="ru-RU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"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040" y="3753907"/>
                <a:ext cx="2736304" cy="646331"/>
              </a:xfrm>
              <a:prstGeom prst="rect">
                <a:avLst/>
              </a:prstGeom>
              <a:blipFill rotWithShape="0">
                <a:blip r:embed="rId4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вал 9"/>
              <p:cNvSpPr/>
              <p:nvPr/>
            </p:nvSpPr>
            <p:spPr>
              <a:xfrm>
                <a:off x="2820488" y="5373216"/>
                <a:ext cx="3626158" cy="79208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Овал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0488" y="5373216"/>
                <a:ext cx="3626158" cy="792088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Овал 10"/>
              <p:cNvSpPr/>
              <p:nvPr/>
            </p:nvSpPr>
            <p:spPr>
              <a:xfrm>
                <a:off x="6805056" y="5373216"/>
                <a:ext cx="2808312" cy="79208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Овал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5056" y="5373216"/>
                <a:ext cx="2808312" cy="792088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>
            <a:stCxn id="5" idx="2"/>
            <a:endCxn id="10" idx="2"/>
          </p:cNvCxnSpPr>
          <p:nvPr/>
        </p:nvCxnSpPr>
        <p:spPr>
          <a:xfrm flipH="1">
            <a:off x="2820488" y="4077072"/>
            <a:ext cx="107160" cy="1692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10" idx="6"/>
          </p:cNvCxnSpPr>
          <p:nvPr/>
        </p:nvCxnSpPr>
        <p:spPr>
          <a:xfrm flipH="1">
            <a:off x="6446646" y="4725144"/>
            <a:ext cx="153410" cy="1044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11" idx="2"/>
          </p:cNvCxnSpPr>
          <p:nvPr/>
        </p:nvCxnSpPr>
        <p:spPr>
          <a:xfrm>
            <a:off x="6600056" y="4725144"/>
            <a:ext cx="205000" cy="1044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5" idx="6"/>
            <a:endCxn id="11" idx="6"/>
          </p:cNvCxnSpPr>
          <p:nvPr/>
        </p:nvCxnSpPr>
        <p:spPr>
          <a:xfrm flipH="1">
            <a:off x="9613368" y="4077072"/>
            <a:ext cx="11024" cy="1692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53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Последовательности с запретами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Найдём количество </a:t>
                </a:r>
                <a:r>
                  <a:rPr lang="ru-RU" dirty="0"/>
                  <a:t>двоичных последовательностей </a:t>
                </a:r>
                <a:r>
                  <a:rPr lang="ru-RU" dirty="0" smtClean="0"/>
                  <a:t>длины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 запретом на </a:t>
                </a:r>
                <a:r>
                  <a:rPr lang="ru-RU" dirty="0" err="1" smtClean="0"/>
                  <a:t>подслово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b="0" i="0" dirty="0" smtClean="0">
                        <a:latin typeface="Cambria Math"/>
                      </a:rPr>
                      <m:t>"</m:t>
                    </m:r>
                    <m:r>
                      <a:rPr lang="ru-RU" i="1" dirty="0" smtClean="0">
                        <a:latin typeface="Cambria Math"/>
                      </a:rPr>
                      <m:t>0</m:t>
                    </m:r>
                    <m:r>
                      <a:rPr lang="ru-RU" b="0" i="1" dirty="0" smtClean="0">
                        <a:latin typeface="Cambria Math"/>
                      </a:rPr>
                      <m:t>0</m:t>
                    </m:r>
                    <m:r>
                      <a:rPr lang="ru-RU" i="1" dirty="0" smtClean="0">
                        <a:latin typeface="Cambria Math"/>
                      </a:rPr>
                      <m:t>0</m:t>
                    </m:r>
                    <m:r>
                      <a:rPr lang="ru-RU" b="0" i="1" dirty="0" smtClean="0">
                        <a:latin typeface="Cambria Math"/>
                      </a:rPr>
                      <m:t>"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искомое количество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1847528" y="3429000"/>
            <a:ext cx="8640960" cy="12961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135561" y="3753905"/>
                <a:ext cx="25922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последовательности, оканчивающиеся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"1"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561" y="3753905"/>
                <a:ext cx="2592287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469" t="-5660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715611" y="3717903"/>
                <a:ext cx="27363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последовательности, оканчивающиеся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"1</m:t>
                    </m:r>
                    <m:r>
                      <a:rPr lang="ru-RU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"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5611" y="3717903"/>
                <a:ext cx="2736304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223" t="-5660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вал 9"/>
              <p:cNvSpPr/>
              <p:nvPr/>
            </p:nvSpPr>
            <p:spPr>
              <a:xfrm>
                <a:off x="1869282" y="5373216"/>
                <a:ext cx="2778919" cy="79208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Овал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9282" y="5373216"/>
                <a:ext cx="2778919" cy="792088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Овал 10"/>
              <p:cNvSpPr/>
              <p:nvPr/>
            </p:nvSpPr>
            <p:spPr>
              <a:xfrm>
                <a:off x="7680176" y="5348758"/>
                <a:ext cx="2808312" cy="79208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Овал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76" y="5348758"/>
                <a:ext cx="2808312" cy="792088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>
            <a:stCxn id="5" idx="2"/>
            <a:endCxn id="10" idx="2"/>
          </p:cNvCxnSpPr>
          <p:nvPr/>
        </p:nvCxnSpPr>
        <p:spPr>
          <a:xfrm>
            <a:off x="1847529" y="4077072"/>
            <a:ext cx="21753" cy="1692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10" idx="6"/>
          </p:cNvCxnSpPr>
          <p:nvPr/>
        </p:nvCxnSpPr>
        <p:spPr>
          <a:xfrm flipH="1">
            <a:off x="4648201" y="4653136"/>
            <a:ext cx="79647" cy="1116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11" idx="2"/>
          </p:cNvCxnSpPr>
          <p:nvPr/>
        </p:nvCxnSpPr>
        <p:spPr>
          <a:xfrm>
            <a:off x="7362826" y="4705350"/>
            <a:ext cx="317351" cy="1039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5" idx="6"/>
            <a:endCxn id="11" idx="6"/>
          </p:cNvCxnSpPr>
          <p:nvPr/>
        </p:nvCxnSpPr>
        <p:spPr>
          <a:xfrm>
            <a:off x="10488488" y="4077072"/>
            <a:ext cx="0" cy="1667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648200" y="3486150"/>
            <a:ext cx="80896" cy="12192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451916" y="3736934"/>
                <a:ext cx="28205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последовательности, оканчивающиеся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"1</m:t>
                    </m:r>
                    <m:r>
                      <a:rPr lang="ru-RU" i="1">
                        <a:latin typeface="Cambria Math"/>
                      </a:rPr>
                      <m:t>00</m:t>
                    </m:r>
                    <m:r>
                      <a:rPr lang="en-US" i="1">
                        <a:latin typeface="Cambria Math"/>
                      </a:rPr>
                      <m:t>"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1916" y="3736934"/>
                <a:ext cx="2820549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864" t="-4717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Прямая соединительная линия 21"/>
          <p:cNvCxnSpPr/>
          <p:nvPr/>
        </p:nvCxnSpPr>
        <p:spPr>
          <a:xfrm flipH="1">
            <a:off x="7362826" y="3448050"/>
            <a:ext cx="123825" cy="1257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Овал 32"/>
              <p:cNvSpPr/>
              <p:nvPr/>
            </p:nvSpPr>
            <p:spPr>
              <a:xfrm>
                <a:off x="4742582" y="5373216"/>
                <a:ext cx="2778919" cy="79208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Овал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582" y="5373216"/>
                <a:ext cx="2778919" cy="792088"/>
              </a:xfrm>
              <a:prstGeom prst="ellipse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Прямая соединительная линия 34"/>
          <p:cNvCxnSpPr>
            <a:endCxn id="33" idx="2"/>
          </p:cNvCxnSpPr>
          <p:nvPr/>
        </p:nvCxnSpPr>
        <p:spPr>
          <a:xfrm>
            <a:off x="4729097" y="4705350"/>
            <a:ext cx="13485" cy="1063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33" idx="6"/>
          </p:cNvCxnSpPr>
          <p:nvPr/>
        </p:nvCxnSpPr>
        <p:spPr>
          <a:xfrm>
            <a:off x="7362826" y="4705350"/>
            <a:ext cx="158675" cy="1063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53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Последовательности с запретами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А если запретить </a:t>
                </a:r>
                <a:r>
                  <a:rPr lang="ru-RU" dirty="0" err="1" smtClean="0"/>
                  <a:t>подслово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"</m:t>
                    </m:r>
                    <m:r>
                      <a:rPr lang="ru-RU" b="0" i="1" dirty="0" smtClean="0">
                        <a:latin typeface="Cambria Math"/>
                      </a:rPr>
                      <m:t>01</m:t>
                    </m:r>
                    <m:r>
                      <a:rPr lang="en-US" b="0" i="1" dirty="0" smtClean="0">
                        <a:latin typeface="Cambria Math"/>
                      </a:rPr>
                      <m:t>0"</m:t>
                    </m:r>
                  </m:oMath>
                </a14:m>
                <a:r>
                  <a:rPr lang="ru-RU" dirty="0" smtClean="0"/>
                  <a:t>?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1847528" y="3429000"/>
            <a:ext cx="8640960" cy="12961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855641" y="3753905"/>
                <a:ext cx="25922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последовательности, оканчивающиеся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"1"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1" y="3753905"/>
                <a:ext cx="2592287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469" t="-5660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816080" y="3753904"/>
                <a:ext cx="27363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последовательности, оканчивающиеся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"</m:t>
                    </m:r>
                    <m:r>
                      <a:rPr lang="ru-RU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"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80" y="3753904"/>
                <a:ext cx="2736304" cy="646331"/>
              </a:xfrm>
              <a:prstGeom prst="rect">
                <a:avLst/>
              </a:prstGeom>
              <a:blipFill rotWithShape="0">
                <a:blip r:embed="rId4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вал 9"/>
              <p:cNvSpPr/>
              <p:nvPr/>
            </p:nvSpPr>
            <p:spPr>
              <a:xfrm>
                <a:off x="1948928" y="5393642"/>
                <a:ext cx="4039060" cy="79208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Овал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8928" y="5393642"/>
                <a:ext cx="4039060" cy="792088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>
            <a:stCxn id="5" idx="2"/>
            <a:endCxn id="10" idx="2"/>
          </p:cNvCxnSpPr>
          <p:nvPr/>
        </p:nvCxnSpPr>
        <p:spPr>
          <a:xfrm>
            <a:off x="1847528" y="4077072"/>
            <a:ext cx="101400" cy="1712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5" idx="4"/>
            <a:endCxn id="10" idx="6"/>
          </p:cNvCxnSpPr>
          <p:nvPr/>
        </p:nvCxnSpPr>
        <p:spPr>
          <a:xfrm flipH="1">
            <a:off x="5987988" y="4725144"/>
            <a:ext cx="180020" cy="1064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" idx="0"/>
            <a:endCxn id="5" idx="4"/>
          </p:cNvCxnSpPr>
          <p:nvPr/>
        </p:nvCxnSpPr>
        <p:spPr>
          <a:xfrm>
            <a:off x="6168008" y="3429000"/>
            <a:ext cx="0" cy="12961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6457248" y="5393642"/>
            <a:ext cx="3671201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???</a:t>
            </a:r>
            <a:endParaRPr lang="ru-RU" dirty="0"/>
          </a:p>
        </p:txBody>
      </p:sp>
      <p:cxnSp>
        <p:nvCxnSpPr>
          <p:cNvPr id="35" name="Прямая соединительная линия 34"/>
          <p:cNvCxnSpPr>
            <a:stCxn id="5" idx="4"/>
            <a:endCxn id="33" idx="2"/>
          </p:cNvCxnSpPr>
          <p:nvPr/>
        </p:nvCxnSpPr>
        <p:spPr>
          <a:xfrm>
            <a:off x="6168009" y="4725144"/>
            <a:ext cx="289239" cy="1064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5" idx="6"/>
            <a:endCxn id="33" idx="6"/>
          </p:cNvCxnSpPr>
          <p:nvPr/>
        </p:nvCxnSpPr>
        <p:spPr>
          <a:xfrm flipH="1">
            <a:off x="10128448" y="4077072"/>
            <a:ext cx="360040" cy="1712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10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Последовательности с запретами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последовательности длины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без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/>
                      </a:rPr>
                      <m:t>"</m:t>
                    </m:r>
                    <m:r>
                      <a:rPr lang="en-US" i="1" dirty="0">
                        <a:latin typeface="Cambria Math"/>
                      </a:rPr>
                      <m:t>010</m:t>
                    </m:r>
                    <m:r>
                      <a:rPr lang="en-US" b="0" i="1" dirty="0" smtClean="0">
                        <a:latin typeface="Cambria Math"/>
                      </a:rPr>
                      <m:t>"</m:t>
                    </m:r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п</a:t>
                </a:r>
                <a:r>
                  <a:rPr lang="ru-RU" dirty="0" smtClean="0"/>
                  <a:t>оследовательности </a:t>
                </a:r>
                <a:r>
                  <a:rPr lang="ru-RU" dirty="0"/>
                  <a:t>длины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без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"</m:t>
                    </m:r>
                    <m:r>
                      <a:rPr lang="ru-RU" i="1" dirty="0">
                        <a:latin typeface="Cambria Math"/>
                      </a:rPr>
                      <m:t>01</m:t>
                    </m:r>
                    <m:r>
                      <a:rPr lang="en-US" i="1" dirty="0">
                        <a:latin typeface="Cambria Math"/>
                      </a:rPr>
                      <m:t>0</m:t>
                    </m:r>
                    <m:r>
                      <a:rPr lang="en-US" b="0" i="1" dirty="0" smtClean="0">
                        <a:latin typeface="Cambria Math"/>
                      </a:rPr>
                      <m:t>"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 smtClean="0"/>
                  <a:t>не оканчивающиеся </a:t>
                </a:r>
                <a:r>
                  <a:rPr lang="ru-RU" dirty="0"/>
                  <a:t>на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"</m:t>
                    </m:r>
                    <m:r>
                      <a:rPr lang="ru-RU" i="1" dirty="0">
                        <a:latin typeface="Cambria Math"/>
                      </a:rPr>
                      <m:t>01</m:t>
                    </m:r>
                    <m:r>
                      <a:rPr lang="en-US" i="1" dirty="0">
                        <a:latin typeface="Cambria Math"/>
                      </a:rPr>
                      <m:t>"</m:t>
                    </m:r>
                  </m:oMath>
                </a14:m>
                <a:r>
                  <a:rPr lang="ru-RU" dirty="0"/>
                  <a:t> </a:t>
                </a:r>
              </a:p>
              <a:p>
                <a:endParaRPr lang="ru-RU" dirty="0"/>
              </a:p>
              <a:p>
                <a:r>
                  <a:rPr lang="ru-RU" dirty="0" smtClean="0"/>
                  <a:t>Мы выяснили,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Последовательности с запретами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Последовательности </a:t>
                </a:r>
                <a:r>
                  <a:rPr lang="ru-RU" dirty="0"/>
                  <a:t>длины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без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"</m:t>
                    </m:r>
                    <m:r>
                      <a:rPr lang="ru-RU" i="1" dirty="0">
                        <a:latin typeface="Cambria Math"/>
                      </a:rPr>
                      <m:t>01</m:t>
                    </m:r>
                    <m:r>
                      <a:rPr lang="en-US" i="1" dirty="0">
                        <a:latin typeface="Cambria Math"/>
                      </a:rPr>
                      <m:t>0"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не </a:t>
                </a:r>
                <a:r>
                  <a:rPr lang="ru-RU" dirty="0"/>
                  <a:t>оканчивающиеся на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"</m:t>
                    </m:r>
                    <m:r>
                      <a:rPr lang="ru-RU" i="1" dirty="0">
                        <a:latin typeface="Cambria Math"/>
                      </a:rPr>
                      <m:t>01</m:t>
                    </m:r>
                    <m:r>
                      <a:rPr lang="en-US" i="1" dirty="0">
                        <a:latin typeface="Cambria Math"/>
                      </a:rPr>
                      <m:t>"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могут быть…</a:t>
                </a:r>
              </a:p>
              <a:p>
                <a:r>
                  <a:rPr lang="ru-RU" dirty="0" smtClean="0"/>
                  <a:t>вида</a:t>
                </a:r>
                <a:r>
                  <a:rPr lang="en-US" dirty="0" smtClean="0"/>
                  <a:t>  </a:t>
                </a:r>
                <a:r>
                  <a:rPr lang="ru-RU" dirty="0" smtClean="0"/>
                  <a:t>  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…0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таких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штук</a:t>
                </a:r>
              </a:p>
              <a:p>
                <a:r>
                  <a:rPr lang="ru-RU" dirty="0" smtClean="0"/>
                  <a:t>вида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…11</m:t>
                    </m:r>
                  </m:oMath>
                </a14:m>
                <a:r>
                  <a:rPr lang="en-US" dirty="0" smtClean="0"/>
                  <a:t>  —</a:t>
                </a:r>
                <a:r>
                  <a:rPr lang="ru-RU" dirty="0" smtClean="0"/>
                  <a:t> таких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штук</a:t>
                </a:r>
              </a:p>
              <a:p>
                <a:endParaRPr lang="ru-RU" dirty="0" smtClean="0"/>
              </a:p>
              <a:p>
                <a:r>
                  <a:rPr lang="ru-RU" dirty="0" smtClean="0"/>
                  <a:t>Получаем: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6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Последовательности с запретами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Итого:</a:t>
                </a:r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ru-RU" dirty="0" smtClean="0"/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sub>
                    </m:sSub>
                  </m:oMath>
                </a14:m>
                <a:endParaRPr lang="ru-RU" dirty="0" smtClean="0"/>
              </a:p>
              <a:p>
                <a:endParaRPr lang="ru-RU" dirty="0" smtClean="0"/>
              </a:p>
              <a:p>
                <a:r>
                  <a:rPr lang="ru-RU" dirty="0" smtClean="0"/>
                  <a:t>Замкнутый круг? Нет!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Из второго соотношения: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Из первого соотношения: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Следовательно, 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054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Линейные рекуррентные соотношения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Задача Леонардо Фибоначчи: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Зрелая пара кроликов даёт потомство каждый месяц — по новой паре кроликов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Пара новорождённых кроликов через месяц созревает и может давать потомство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Вопрос: если человек купил одну пару зрелых кроликов, </a:t>
            </a:r>
            <a:br>
              <a:rPr lang="ru-RU" dirty="0" smtClean="0"/>
            </a:br>
            <a:r>
              <a:rPr lang="ru-RU" dirty="0" smtClean="0"/>
              <a:t>то сколько их у него будет через год?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58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Последовательности с запретами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Получили соотношение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Из </a:t>
                </a:r>
                <a:r>
                  <a:rPr lang="ru-RU" dirty="0"/>
                  <a:t>него можно найти асимптотику</a:t>
                </a:r>
                <a:r>
                  <a:rPr lang="ru-RU" dirty="0" smtClean="0"/>
                  <a:t>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∼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const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3</m:t>
                                  </m:r>
                                  <m:rad>
                                    <m:radPr>
                                      <m:ctrlPr>
                                        <a:rPr lang="ru-RU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>
                                      <m:r>
                                        <a:rPr lang="ru-RU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g>
                                    <m:e>
                                      <m:r>
                                        <a:rPr lang="ru-RU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  <m:d>
                                <m:d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</m:t>
                                  </m:r>
                                  <m:rad>
                                    <m:radPr>
                                      <m:ctrlPr>
                                        <a:rPr lang="ru-RU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>
                                      <m:r>
                                        <a:rPr lang="ru-RU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g>
                                    <m:e>
                                      <m:r>
                                        <a:rPr lang="ru-RU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</m:rad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+</m:t>
                                  </m:r>
                                  <m:rad>
                                    <m:radPr>
                                      <m:ctrlPr>
                                        <a:rPr lang="ru-RU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>
                                      <m:r>
                                        <a:rPr lang="ru-RU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g>
                                    <m:e>
                                      <m:r>
                                        <a:rPr lang="ru-RU" b="0" i="1" smtClean="0">
                                          <a:latin typeface="Cambria Math"/>
                                        </a:rPr>
                                        <m:t>25−3</m:t>
                                      </m:r>
                                      <m:rad>
                                        <m:radPr>
                                          <m:degHide m:val="on"/>
                                          <m:ctrlPr>
                                            <a:rPr lang="ru-RU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ru-RU" b="0" i="1" smtClean="0">
                                              <a:latin typeface="Cambria Math"/>
                                            </a:rPr>
                                            <m:t>69</m:t>
                                          </m:r>
                                        </m:e>
                                      </m:rad>
                                    </m:e>
                                  </m:rad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+</m:t>
                                  </m:r>
                                  <m:rad>
                                    <m:rad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3</m:t>
                                      </m:r>
                                    </m:deg>
                                    <m:e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25</m:t>
                                      </m:r>
                                      <m:r>
                                        <a:rPr lang="ru-RU" b="0" i="1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3</m:t>
                                      </m:r>
                                      <m:rad>
                                        <m:radPr>
                                          <m:degHide m:val="on"/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ru-RU" i="1">
                                              <a:latin typeface="Cambria Math"/>
                                            </a:rPr>
                                            <m:t>69</m:t>
                                          </m:r>
                                        </m:e>
                                      </m:rad>
                                    </m:e>
                                  </m:rad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≈</m:t>
                      </m:r>
                      <m:r>
                        <a:rPr lang="en-US" i="1">
                          <a:latin typeface="Cambria Math"/>
                        </a:rPr>
                        <m:t>≈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const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1.76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330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Рекуррентные оценки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время работы алгоритма на входных данных размера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endParaRPr lang="ru-RU" dirty="0" smtClean="0"/>
              </a:p>
              <a:p>
                <a:r>
                  <a:rPr lang="ru-RU" dirty="0" smtClean="0"/>
                  <a:t>Часто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 время работы алгоритма можно получить рекуррентную оценку вида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r>
                  <a:rPr lang="ru-RU" dirty="0" smtClean="0"/>
                  <a:t>Как отсюда получить явную оценку без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правой части?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 r="-8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198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 сортировка</a:t>
            </a:r>
            <a:r>
              <a:rPr lang="en-US" dirty="0" smtClean="0"/>
              <a:t> </a:t>
            </a:r>
            <a:r>
              <a:rPr lang="ru-RU" dirty="0" smtClean="0"/>
              <a:t>слиянием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Сколько операций сравнения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требуется,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чтобы отсортировать массив</a:t>
                </a:r>
                <a:r>
                  <a:rPr lang="en-US" dirty="0" smtClean="0"/>
                  <a:t> </a:t>
                </a:r>
                <a:r>
                  <a:rPr lang="ru-RU" dirty="0" smtClean="0"/>
                  <a:t>чисел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ru-RU" dirty="0" smtClean="0"/>
                  <a:t>?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Построим рекурсивную процедуру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𝑠𝑜𝑟𝑡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:</a:t>
                </a:r>
              </a:p>
              <a:p>
                <a:pPr marL="857250" lvl="1" indent="-457200">
                  <a:lnSpc>
                    <a:spcPct val="10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𝑠𝑜𝑟𝑡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d>
                              <m:dPr>
                                <m:begChr m:val="⌊"/>
                                <m:endChr m:val="⌋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marL="857250" lvl="1" indent="-457200">
                  <a:lnSpc>
                    <a:spcPct val="10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𝑠𝑜𝑟𝑡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d>
                              <m:dPr>
                                <m:begChr m:val="⌊"/>
                                <m:endChr m:val="⌋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marL="857250" lvl="1" indent="-457200">
                  <a:lnSpc>
                    <a:spcPct val="100000"/>
                  </a:lnSpc>
                  <a:buFont typeface="Arial" pitchFamily="34" charset="0"/>
                  <a:buChar char="•"/>
                </a:pPr>
                <a:r>
                  <a:rPr lang="ru-RU" b="0" dirty="0" smtClean="0"/>
                  <a:t>и ещё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операций сравнения для слияния половинок</a:t>
                </a:r>
                <a:endParaRPr lang="ru-RU" dirty="0"/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ru-RU" dirty="0"/>
                  <a:t>В итоге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2⋅</m:t>
                      </m:r>
                      <m:r>
                        <a:rPr lang="en-US" i="1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1132" b="-124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839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Рекуррентные оценки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/>
                  <a:t>Основная теорема.</a:t>
                </a:r>
                <a:r>
                  <a:rPr lang="ru-RU" dirty="0" smtClean="0"/>
                  <a:t> </a:t>
                </a:r>
                <a:br>
                  <a:rPr lang="ru-RU" dirty="0" smtClean="0"/>
                </a:b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</a:t>
                </a:r>
                <a:r>
                  <a:rPr lang="en-US" dirty="0" smtClean="0"/>
                  <a:t> </a:t>
                </a:r>
                <a:r>
                  <a:rPr lang="ru-RU" dirty="0" smtClean="0"/>
                  <a:t>убывает на каждом отрезке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[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+1, 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 выполнено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sup>
                      </m:sSup>
                    </m:oMath>
                  </m:oMathPara>
                </a14:m>
                <a:endParaRPr lang="ru-RU" b="0" dirty="0" smtClean="0"/>
              </a:p>
              <a:p>
                <a:pPr marL="0" indent="0">
                  <a:buNone/>
                </a:pPr>
                <a:r>
                  <a:rPr lang="ru-RU" dirty="0" smtClean="0"/>
                  <a:t>то</a:t>
                </a:r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𝛾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</a:t>
                </a:r>
                <a:r>
                  <a:rPr lang="en-US" dirty="0" smtClean="0"/>
                  <a:t>         </a:t>
                </a: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</m:func>
                          </m:sup>
                        </m:sSup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> </a:t>
                </a:r>
                <a:r>
                  <a:rPr lang="en-US" dirty="0" smtClean="0"/>
                  <a:t>  </a:t>
                </a:r>
                <a:r>
                  <a:rPr lang="ru-RU" dirty="0" smtClean="0"/>
                  <a:t>если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endParaRPr lang="ru-RU" dirty="0"/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𝛾</m:t>
                            </m:r>
                          </m:sup>
                        </m:sSup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> если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5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Рекуррентные оценки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/>
                  <a:t>Предположим, что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раз применим</a:t>
                </a:r>
              </a:p>
              <a:p>
                <a:pPr marL="0" indent="0">
                  <a:buNone/>
                </a:pPr>
                <a:r>
                  <a:rPr lang="ru-RU" dirty="0" smtClean="0"/>
                  <a:t>неравенство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b="0" dirty="0" smtClean="0"/>
              </a:p>
              <a:p>
                <a:pPr marL="0" indent="0">
                  <a:buNone/>
                </a:pPr>
                <a:r>
                  <a:rPr lang="ru-RU" dirty="0" smtClean="0"/>
                  <a:t>Получаем:</a:t>
                </a:r>
                <a:endParaRPr lang="en-US" b="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den>
                        </m:f>
                      </m:e>
                    </m:d>
                    <m:r>
                      <a:rPr lang="ru-RU" b="0" i="1" smtClean="0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</m:oMath>
                </a14:m>
                <a:r>
                  <a:rPr lang="en-US" b="0" dirty="0" smtClean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𝑎𝑏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i="1">
                        <a:latin typeface="Cambria Math"/>
                      </a:rPr>
                      <m:t>≤</m:t>
                    </m:r>
                  </m:oMath>
                </a14:m>
                <a:r>
                  <a:rPr lang="en-US" i="1" dirty="0" smtClean="0">
                    <a:latin typeface="Cambria Math"/>
                  </a:rPr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≤…≤</m:t>
                    </m:r>
                  </m:oMath>
                </a14:m>
                <a:r>
                  <a:rPr lang="en-US" dirty="0" smtClean="0"/>
                  <a:t>  </a:t>
                </a: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𝛾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𝛾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𝛾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+…+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𝛾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 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295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 доказательства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0" dirty="0" smtClean="0"/>
                  <a:t>Итак, </a:t>
                </a:r>
                <a:br>
                  <a:rPr lang="ru-RU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𝑏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𝛾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+…+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𝛾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Положив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ru-RU" b="0" i="1" smtClean="0">
                                <a:latin typeface="Cambria Math"/>
                              </a:rPr>
                              <m:t> 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получаем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𝛾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𝛾</m:t>
                                </m:r>
                              </m:sup>
                            </m:sSup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𝛾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+…+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𝛾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15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 доказательства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658400" cy="4843735"/>
              </a:xfrm>
            </p:spPr>
            <p:txBody>
              <a:bodyPr>
                <a:normAutofit fontScale="92500"/>
              </a:bodyPr>
              <a:lstStyle/>
              <a:p>
                <a:pPr marL="0" indent="0" algn="ctr">
                  <a:lnSpc>
                    <a:spcPct val="11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𝛾</m:t>
                                </m:r>
                              </m:sup>
                            </m:sSup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𝛾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+…+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𝛾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</a:t>
                </a:r>
                <a:endParaRPr lang="ru-RU" dirty="0"/>
              </a:p>
              <a:p>
                <a:pPr lvl="1">
                  <a:lnSpc>
                    <a:spcPct val="110000"/>
                  </a:lnSpc>
                  <a:buFont typeface="Arial" pitchFamily="34" charset="0"/>
                  <a:buChar char="•"/>
                </a:pPr>
                <a:endParaRPr lang="ru-RU" dirty="0" smtClean="0"/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то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𝛾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то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𝛾</m:t>
                            </m:r>
                          </m:sup>
                        </m:sSup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ru-RU" i="1" dirty="0" smtClean="0">
                  <a:latin typeface="Cambria Math"/>
                </a:endParaRPr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</a:t>
                </a:r>
                <a:r>
                  <a:rPr lang="ru-RU" dirty="0" smtClean="0"/>
                  <a:t>то</a:t>
                </a:r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𝑑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𝛾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𝛾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+…+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𝛾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𝑑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𝛾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const</m:t>
                      </m:r>
                      <m:r>
                        <a:rPr lang="en-US" b="0" i="1" smtClean="0">
                          <a:latin typeface="Cambria Math"/>
                        </a:rPr>
                        <m:t>==</m:t>
                      </m:r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const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</m:fNam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func>
                            </m:sup>
                          </m:sSup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</m:fName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func>
                            </m:sup>
                          </m:sSup>
                        </m:e>
                      </m:d>
                    </m:oMath>
                  </m:oMathPara>
                </a14:m>
                <a:endParaRPr lang="ru-RU" i="1" dirty="0" smtClean="0">
                  <a:latin typeface="Cambria Math"/>
                </a:endParaRPr>
              </a:p>
              <a:p>
                <a:pPr>
                  <a:lnSpc>
                    <a:spcPct val="110000"/>
                  </a:lnSpc>
                </a:pPr>
                <a:endParaRPr lang="ru-RU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658400" cy="4843735"/>
              </a:xfrm>
              <a:blipFill rotWithShape="0">
                <a:blip r:embed="rId2"/>
                <a:stretch>
                  <a:fillRect l="-9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091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доказательства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теперь 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  <m:r>
                              <a:rPr lang="en-US" i="1">
                                <a:latin typeface="Cambria Math"/>
                              </a:rPr>
                              <m:t>+1</m:t>
                            </m:r>
                          </m:sup>
                        </m:sSup>
                      </m:e>
                    </m:d>
                  </m:oMath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примера разберём случай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. 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sup>
                      </m:sSup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fName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sup>
                      </m:sSup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ru-RU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≤2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</a:rPr>
                        <m:t>≤2</m:t>
                      </m:r>
                      <m:r>
                        <a:rPr lang="en-US" i="1">
                          <a:latin typeface="Cambria Math"/>
                        </a:rPr>
                        <m:t>𝑝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sup>
                      </m:sSup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Остальные случаи рассматриваются аналогично.</a:t>
                </a:r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217" t="-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585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 сортировка слиянием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Для времени работы алгоритма </a:t>
                </a:r>
                <a:r>
                  <a:rPr lang="ru-RU" smtClean="0"/>
                  <a:t>сортировки слиянием</a:t>
                </a:r>
                <a:endParaRPr lang="ru-RU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2⋅</m:t>
                      </m:r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71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2207568" y="3717032"/>
                <a:ext cx="7776864" cy="273630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/>
                  <a:t>Если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≤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𝑏</m:t>
                      </m:r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то</a:t>
                </a:r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𝛾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> </a:t>
                </a:r>
                <a:r>
                  <a:rPr lang="en-US" dirty="0"/>
                  <a:t>         </a:t>
                </a:r>
                <a:r>
                  <a:rPr lang="ru-RU" dirty="0"/>
                  <a:t>если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endParaRPr lang="en-US" dirty="0"/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</m:func>
                          </m:sup>
                        </m:sSup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> </a:t>
                </a:r>
                <a:r>
                  <a:rPr lang="en-US" dirty="0"/>
                  <a:t>  </a:t>
                </a:r>
                <a:r>
                  <a:rPr lang="ru-RU" dirty="0"/>
                  <a:t>если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&lt;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endParaRPr lang="ru-RU" dirty="0"/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𝛾</m:t>
                            </m:r>
                          </m:sup>
                        </m:sSup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> если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568" y="3717032"/>
                <a:ext cx="7776864" cy="2736304"/>
              </a:xfrm>
              <a:prstGeom prst="rect">
                <a:avLst/>
              </a:prstGeom>
              <a:blipFill rotWithShape="0">
                <a:blip r:embed="rId3"/>
                <a:stretch>
                  <a:fillRect l="-1803" t="-5791" b="-13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613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Нерешённые проблемы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Неизвестно, существует </a:t>
                </a:r>
                <a:r>
                  <a:rPr lang="ru-RU" dirty="0" smtClean="0"/>
                  <a:t>ли алгоритм, который по заданным коэффициентам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начальным условиям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определяет, существует ли равный нулю член последовательности, </a:t>
                </a:r>
                <a:r>
                  <a:rPr lang="ru-RU" dirty="0" smtClean="0"/>
                  <a:t>заданной</a:t>
                </a:r>
                <a:r>
                  <a:rPr lang="en-US" dirty="0" smtClean="0"/>
                  <a:t> </a:t>
                </a:r>
                <a:r>
                  <a:rPr lang="ru-RU" dirty="0" smtClean="0"/>
                  <a:t>рекуррентным соотношением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endParaRPr lang="ru-RU" dirty="0" smtClean="0"/>
              </a:p>
              <a:p>
                <a:pPr>
                  <a:lnSpc>
                    <a:spcPct val="110000"/>
                  </a:lnSpc>
                </a:pPr>
                <a:r>
                  <a:rPr lang="ru-RU" smtClean="0"/>
                  <a:t>Неизвестно</a:t>
                </a:r>
                <a:r>
                  <a:rPr lang="ru-RU" dirty="0" smtClean="0"/>
                  <a:t>, при любом ли начальном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найдётся член последовательности 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 чётно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не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чётно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равный единице.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1043" t="-726" b="-26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78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Линейные рекуррентные соотношения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Формализация задачи: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количество пар через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месяцев</a:t>
                </a:r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Пусть 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количество «зрелых» пар кроликов,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нов</m:t>
                        </m:r>
                      </m:sup>
                    </m:sSubSup>
                  </m:oMath>
                </a14:m>
                <a:r>
                  <a:rPr lang="en-US" dirty="0"/>
                  <a:t> —</a:t>
                </a:r>
                <a:r>
                  <a:rPr lang="ru-RU" dirty="0"/>
                  <a:t> количество </a:t>
                </a:r>
                <a:r>
                  <a:rPr lang="ru-RU" dirty="0" smtClean="0"/>
                  <a:t>новорожд</a:t>
                </a:r>
                <a:r>
                  <a:rPr lang="ru-RU" dirty="0"/>
                  <a:t>ё</a:t>
                </a:r>
                <a:r>
                  <a:rPr lang="ru-RU" dirty="0" smtClean="0"/>
                  <a:t>нных пар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Все зрелые пары каждый месяц дают потомство, значит в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й месяц родятся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</m:oMath>
                </a14:m>
                <a:r>
                  <a:rPr lang="ru-RU" dirty="0" smtClean="0"/>
                  <a:t>  новых пар. То есть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нов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Кролики, бывшие новорождёнными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й месяц, в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+1)</m:t>
                    </m:r>
                  </m:oMath>
                </a14:m>
                <a:r>
                  <a:rPr lang="ru-RU" dirty="0" smtClean="0"/>
                  <a:t>-й месяц уже созреют. То есть</a:t>
                </a:r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нов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Аналогично,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+2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нов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ru-RU" b="0" i="1" smtClean="0">
                            <a:latin typeface="Cambria Math"/>
                          </a:rPr>
                          <m:t>+1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+2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043" t="-10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88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Линейные рекуррентные соотношения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Мы обосновали соотношения: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нов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</m:oMath>
                </a14:m>
                <a:r>
                  <a:rPr lang="ru-RU" dirty="0" smtClean="0"/>
                  <a:t>  и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+2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нов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ru-RU" b="0" i="1" smtClean="0">
                            <a:latin typeface="Cambria Math"/>
                          </a:rPr>
                          <m:t>+1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+2</m:t>
                        </m:r>
                      </m:sub>
                      <m:sup>
                        <m:r>
                          <a:rPr lang="ru-RU" b="0" i="1" smtClean="0">
                            <a:latin typeface="Cambria Math"/>
                          </a:rPr>
                          <m:t>зр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  <a:endParaRPr lang="ru-RU" dirty="0" smtClean="0"/>
              </a:p>
              <a:p>
                <a:endParaRPr lang="ru-RU" dirty="0"/>
              </a:p>
              <a:p>
                <a:r>
                  <a:rPr lang="ru-RU" dirty="0" smtClean="0"/>
                  <a:t>Получаем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  <m:sup>
                          <m:r>
                            <a:rPr lang="ru-RU" b="0" i="1" smtClean="0">
                              <a:latin typeface="Cambria Math"/>
                            </a:rPr>
                            <m:t>зр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  <m:sup>
                          <m:r>
                            <a:rPr lang="ru-RU" b="0" i="1" smtClean="0">
                              <a:latin typeface="Cambria Math"/>
                            </a:rPr>
                            <m:t>нов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637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Линейные рекуррентные соотношения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Теперь всё просто:</a:t>
                </a:r>
              </a:p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ru-RU" dirty="0" smtClean="0"/>
                  <a:t>1, 2, 3, 5, 8, 13, 21, 34, 55, 89, 144, </a:t>
                </a:r>
                <a:r>
                  <a:rPr lang="ru-RU" b="1" dirty="0" smtClean="0"/>
                  <a:t>233</a:t>
                </a:r>
                <a:endParaRPr lang="ru-RU" b="1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Последовательность Фибоначчи определяется </a:t>
                </a:r>
                <a:r>
                  <a:rPr lang="ru-RU" u="sng" dirty="0" smtClean="0"/>
                  <a:t>рекуррентным соотношением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:r>
                  <a:rPr lang="ru-RU" u="sng" dirty="0" smtClean="0"/>
                  <a:t>начальными условиями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523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Линейные рекуррентные соотношения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Последовательность чисел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 …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удовлетворяет линейному рекуррентному соотношению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err="1" smtClean="0"/>
                  <a:t>го</a:t>
                </a:r>
                <a:r>
                  <a:rPr lang="ru-RU" dirty="0" smtClean="0"/>
                  <a:t> порядка</a:t>
                </a:r>
                <a:r>
                  <a:rPr lang="en-US" dirty="0" smtClean="0"/>
                  <a:t> </a:t>
                </a:r>
                <a:r>
                  <a:rPr lang="ru-RU" dirty="0" smtClean="0"/>
                  <a:t>с постоянными коэффициентами, 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для всех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ru-RU" dirty="0" smtClean="0"/>
                  <a:t> выполнено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en-US" b="0" i="0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определения последовательности нужно задать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её первых членов.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756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Линейные рекуррентные соотношения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Соотношение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en-US" b="0" i="0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можно переписать в виде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en-US" b="0" i="0" smtClean="0">
                          <a:latin typeface="Cambria Math"/>
                        </a:rPr>
                        <m:t>−</m:t>
                      </m:r>
                      <m:r>
                        <a:rPr lang="en-US">
                          <a:latin typeface="Cambria Math"/>
                        </a:rPr>
                        <m:t>…</m:t>
                      </m:r>
                      <m:r>
                        <a:rPr lang="en-US" b="0" i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Общий вид рекуррентных соотношений:</a:t>
                </a:r>
                <a:endParaRPr lang="en-US" dirty="0" smtClean="0"/>
              </a:p>
              <a:p>
                <a:pPr marL="0" indent="0">
                  <a:buNone/>
                </a:pPr>
                <a:endParaRPr lang="ru-RU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600200"/>
                <a:ext cx="8352928" cy="4781128"/>
              </a:xfrm>
              <a:blipFill rotWithShape="1">
                <a:blip r:embed="rId2"/>
                <a:stretch>
                  <a:fillRect l="-1898" t="-16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635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Свойства рекуррентных соотношений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730408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Общий вид рекуррентных соотношений:</a:t>
                </a:r>
                <a:br>
                  <a:rPr lang="ru-RU" dirty="0" smtClean="0"/>
                </a:br>
                <a:endParaRPr lang="ru-RU" sz="1200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последовательности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удовлетворяют </a:t>
                </a:r>
                <a:r>
                  <a:rPr lang="ru-RU" dirty="0" err="1" smtClean="0"/>
                  <a:t>р.с</a:t>
                </a:r>
                <a:r>
                  <a:rPr lang="ru-RU" dirty="0" smtClean="0"/>
                  <a:t>., </a:t>
                </a:r>
                <a:br>
                  <a:rPr lang="ru-RU" dirty="0" smtClean="0"/>
                </a:br>
                <a:r>
                  <a:rPr lang="ru-RU" dirty="0" smtClean="0"/>
                  <a:t>то и последовательность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′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𝑑</m:t>
                    </m:r>
                    <m:r>
                      <a:rPr lang="en-US" i="1">
                        <a:latin typeface="Cambria Math"/>
                      </a:rPr>
                      <m:t>′′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bSup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тоже ему удовлетворя</a:t>
                </a:r>
                <a:r>
                  <a:rPr lang="ru-RU" dirty="0"/>
                  <a:t>е</a:t>
                </a:r>
                <a:r>
                  <a:rPr lang="ru-RU" dirty="0" smtClean="0"/>
                  <a:t>т: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′′</m:t>
                              </m:r>
                            </m:sup>
                          </m:sSubSup>
                        </m:e>
                      </m:d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′′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==</m:t>
                      </m:r>
                      <m:r>
                        <a:rPr lang="en-US" i="1">
                          <a:latin typeface="Cambria Math"/>
                        </a:rPr>
                        <m:t>𝑑</m:t>
                      </m:r>
                      <m:r>
                        <a:rPr lang="en-US" i="1">
                          <a:latin typeface="Cambria Math"/>
                        </a:rPr>
                        <m:t>′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𝑑</m:t>
                      </m:r>
                      <m:r>
                        <a:rPr lang="en-US" i="1">
                          <a:latin typeface="Cambria Math"/>
                        </a:rPr>
                        <m:t>′′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i="1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730408" cy="4771727"/>
              </a:xfrm>
              <a:blipFill rotWithShape="0">
                <a:blip r:embed="rId2"/>
                <a:stretch>
                  <a:fillRect l="-1193" t="-1149" r="-7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70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3821</TotalTime>
  <Words>481</Words>
  <Application>Microsoft Office PowerPoint</Application>
  <PresentationFormat>Широкоэкранный</PresentationFormat>
  <Paragraphs>259</Paragraphs>
  <Slides>39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Рекуррентные соотношения: напоминание</vt:lpstr>
      <vt:lpstr>Линейные рекуррентные соотношения</vt:lpstr>
      <vt:lpstr>Линейные рекуррентные соотношения</vt:lpstr>
      <vt:lpstr>Линейные рекуррентные соотношения</vt:lpstr>
      <vt:lpstr>Линейные рекуррентные соотношения</vt:lpstr>
      <vt:lpstr>Линейные рекуррентные соотношения</vt:lpstr>
      <vt:lpstr>Линейные рекуррентные соотношения</vt:lpstr>
      <vt:lpstr>Свойства рекуррентных соотношений</vt:lpstr>
      <vt:lpstr>Решение рекуррентных соотношений</vt:lpstr>
      <vt:lpstr>Решение рекуррентных соотношений</vt:lpstr>
      <vt:lpstr>Решение рекуррентных соотношений</vt:lpstr>
      <vt:lpstr>Решение рекуррентных соотношений</vt:lpstr>
      <vt:lpstr>Решение рекуррентных соотношений</vt:lpstr>
      <vt:lpstr>Решение рекуррентных соотношений</vt:lpstr>
      <vt:lpstr>Лемма Вандермонда</vt:lpstr>
      <vt:lpstr>Лемма Вандермонда</vt:lpstr>
      <vt:lpstr>Лемма Вандермонда</vt:lpstr>
      <vt:lpstr>Решение рекуррентных соотношений</vt:lpstr>
      <vt:lpstr>Пример</vt:lpstr>
      <vt:lpstr>Пример</vt:lpstr>
      <vt:lpstr>Пример</vt:lpstr>
      <vt:lpstr>Последовательности с запретами</vt:lpstr>
      <vt:lpstr>Последовательности с запретами</vt:lpstr>
      <vt:lpstr>Последовательности с запретами</vt:lpstr>
      <vt:lpstr>Последовательности с запретами</vt:lpstr>
      <vt:lpstr>Последовательности с запретами</vt:lpstr>
      <vt:lpstr>Последовательности с запретами</vt:lpstr>
      <vt:lpstr>Последовательности с запретами</vt:lpstr>
      <vt:lpstr>Последовательности с запретами</vt:lpstr>
      <vt:lpstr>Рекуррентные оценки</vt:lpstr>
      <vt:lpstr>Пример: сортировка слиянием</vt:lpstr>
      <vt:lpstr>Рекуррентные оценки</vt:lpstr>
      <vt:lpstr>Рекуррентные оценки</vt:lpstr>
      <vt:lpstr>Продолжение доказательства</vt:lpstr>
      <vt:lpstr>Продолжение доказательства</vt:lpstr>
      <vt:lpstr>Завершение доказательства</vt:lpstr>
      <vt:lpstr>Пример: сортировка слиянием</vt:lpstr>
      <vt:lpstr>Нерешённые проблемы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175</cp:revision>
  <dcterms:created xsi:type="dcterms:W3CDTF">2011-09-09T18:22:36Z</dcterms:created>
  <dcterms:modified xsi:type="dcterms:W3CDTF">2014-04-04T09:58:52Z</dcterms:modified>
</cp:coreProperties>
</file>