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398" r:id="rId2"/>
    <p:sldId id="358" r:id="rId3"/>
    <p:sldId id="359" r:id="rId4"/>
    <p:sldId id="360" r:id="rId5"/>
    <p:sldId id="399" r:id="rId6"/>
    <p:sldId id="373" r:id="rId7"/>
    <p:sldId id="374" r:id="rId8"/>
    <p:sldId id="375" r:id="rId9"/>
    <p:sldId id="377" r:id="rId10"/>
    <p:sldId id="378" r:id="rId11"/>
    <p:sldId id="379" r:id="rId12"/>
    <p:sldId id="380" r:id="rId13"/>
    <p:sldId id="381" r:id="rId14"/>
    <p:sldId id="382" r:id="rId15"/>
    <p:sldId id="383" r:id="rId16"/>
    <p:sldId id="384" r:id="rId17"/>
    <p:sldId id="385" r:id="rId18"/>
    <p:sldId id="386" r:id="rId19"/>
    <p:sldId id="387" r:id="rId20"/>
    <p:sldId id="400" r:id="rId21"/>
    <p:sldId id="388" r:id="rId22"/>
    <p:sldId id="401" r:id="rId23"/>
    <p:sldId id="402" r:id="rId24"/>
    <p:sldId id="403" r:id="rId25"/>
    <p:sldId id="404" r:id="rId26"/>
    <p:sldId id="405" r:id="rId27"/>
    <p:sldId id="406" r:id="rId28"/>
    <p:sldId id="407" r:id="rId29"/>
    <p:sldId id="408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ьный слайд" id="{72F638D2-0AB5-4826-8610-3DA03EEABABF}">
          <p14:sldIdLst>
            <p14:sldId id="398"/>
          </p14:sldIdLst>
        </p14:section>
        <p14:section name="Напоминания и определения" id="{46E46203-9140-433E-81B7-1540C8C03E15}">
          <p14:sldIdLst>
            <p14:sldId id="358"/>
            <p14:sldId id="359"/>
            <p14:sldId id="360"/>
            <p14:sldId id="399"/>
          </p14:sldIdLst>
        </p14:section>
        <p14:section name="Проблема Заранкевича" id="{1290AB0F-41CF-4446-8DA7-08345637E8E6}">
          <p14:sldIdLst>
            <p14:sldId id="373"/>
            <p14:sldId id="374"/>
            <p14:sldId id="375"/>
          </p14:sldIdLst>
        </p14:section>
        <p14:section name="Верхняя оценка чисел Заранкевича" id="{3D9AE6DA-EEC5-4A39-B8DB-E34C7AD1275C}">
          <p14:sldIdLst>
            <p14:sldId id="377"/>
            <p14:sldId id="378"/>
            <p14:sldId id="379"/>
            <p14:sldId id="380"/>
          </p14:sldIdLst>
        </p14:section>
        <p14:section name="Нижняя оценка чисел Заранкевича (алгебра)" id="{27543A2A-3D1D-469B-99F0-37BA528D27E3}">
          <p14:sldIdLst>
            <p14:sldId id="381"/>
            <p14:sldId id="382"/>
            <p14:sldId id="383"/>
            <p14:sldId id="384"/>
            <p14:sldId id="385"/>
            <p14:sldId id="386"/>
            <p14:sldId id="387"/>
            <p14:sldId id="400"/>
            <p14:sldId id="388"/>
          </p14:sldIdLst>
        </p14:section>
        <p14:section name="Верметод в Заранкевиче" id="{7266E3D5-B81C-415C-8664-4DFDADA3AF03}">
          <p14:sldIdLst>
            <p14:sldId id="401"/>
            <p14:sldId id="402"/>
            <p14:sldId id="403"/>
            <p14:sldId id="404"/>
            <p14:sldId id="405"/>
            <p14:sldId id="406"/>
            <p14:sldId id="407"/>
            <p14:sldId id="40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48" autoAdjust="0"/>
    <p:restoredTop sz="94799" autoAdjust="0"/>
  </p:normalViewPr>
  <p:slideViewPr>
    <p:cSldViewPr>
      <p:cViewPr varScale="1">
        <p:scale>
          <a:sx n="82" d="100"/>
          <a:sy n="82" d="100"/>
        </p:scale>
        <p:origin x="276" y="45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525179-39FE-49E6-883F-ADAC551B2D29}" type="datetimeFigureOut">
              <a:rPr lang="ru-RU" smtClean="0"/>
              <a:t>05.06.2014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F237B0-62B5-4D79-AFD4-63D65044CA4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8937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237B0-62B5-4D79-AFD4-63D65044CA47}" type="slidenum">
              <a:rPr lang="ru-RU" smtClean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032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106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1005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5489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474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9474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4529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2266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701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8261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8400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5188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7686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iniak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060848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/>
              <a:t>Дискретные структуры</a:t>
            </a:r>
            <a:r>
              <a:rPr lang="en-US" dirty="0"/>
              <a:t/>
            </a:r>
            <a:br>
              <a:rPr lang="en-US" dirty="0"/>
            </a:br>
            <a:r>
              <a:rPr lang="ru-RU" sz="3200" dirty="0"/>
              <a:t>МФТИ, весна 2014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3886200"/>
            <a:ext cx="8136904" cy="1752600"/>
          </a:xfrm>
        </p:spPr>
        <p:txBody>
          <a:bodyPr/>
          <a:lstStyle/>
          <a:p>
            <a:r>
              <a:rPr lang="ru-RU" dirty="0"/>
              <a:t>Александр</a:t>
            </a:r>
            <a:r>
              <a:rPr lang="en-US" dirty="0"/>
              <a:t> </a:t>
            </a:r>
            <a:r>
              <a:rPr lang="ru-RU" dirty="0" err="1" smtClean="0"/>
              <a:t>Дайняк</a:t>
            </a:r>
            <a:endParaRPr lang="ru-RU" dirty="0"/>
          </a:p>
          <a:p>
            <a:r>
              <a:rPr lang="en-US" dirty="0">
                <a:hlinkClick r:id="rId2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017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Верхняя оценка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0" dirty="0" smtClean="0"/>
                  <a:t>Оценим </a:t>
                </a:r>
                <a:r>
                  <a:rPr lang="ru-RU" dirty="0" smtClean="0"/>
                  <a:t>скалярный квадрат вектора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…+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ru-RU" b="0" dirty="0" smtClean="0"/>
                  <a:t>:</a:t>
                </a:r>
                <a:r>
                  <a:rPr lang="en-US" b="0" dirty="0" smtClean="0"/>
                  <a:t/>
                </a:r>
                <a:br>
                  <a:rPr lang="en-US" b="0" dirty="0" smtClean="0"/>
                </a:b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 одной стороны,</a:t>
                </a:r>
                <a:r>
                  <a:rPr lang="en-US" dirty="0" smtClean="0"/>
                  <a:t> </a:t>
                </a:r>
                <a:r>
                  <a:rPr lang="en-US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i="1" dirty="0" smtClean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ru-RU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…+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ru-RU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…+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b="0" i="0" smtClean="0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𝑗</m:t>
                          </m:r>
                        </m:sub>
                        <m:sup/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≠</m:t>
                          </m:r>
                          <m:r>
                            <a:rPr lang="en-US" i="1">
                              <a:latin typeface="Cambria Math"/>
                            </a:rPr>
                            <m:t>𝑗</m:t>
                          </m:r>
                        </m:sub>
                        <m:sup/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≠</m:t>
                          </m:r>
                          <m:r>
                            <a:rPr lang="en-US" i="1">
                              <a:latin typeface="Cambria Math"/>
                            </a:rPr>
                            <m:t>𝑗</m:t>
                          </m:r>
                        </m:sub>
                        <m:sup/>
                        <m:e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950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Верхняя оценка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 другой стороны, обозначив координаты вектора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ru-RU" i="1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…+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dirty="0" smtClean="0"/>
                  <a:t> через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имеем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ru-RU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…+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ru-RU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…+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Заметим, что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равно числу единиц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м столбце матрицы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𝑋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поэтому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Отсюда, по неравенству Коши—</a:t>
                </a:r>
                <a:r>
                  <a:rPr lang="ru-RU" dirty="0" err="1" smtClean="0"/>
                  <a:t>Буняковского</a:t>
                </a:r>
                <a:r>
                  <a:rPr lang="ru-RU" dirty="0" smtClean="0"/>
                  <a:t>,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≥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box>
                                    <m:box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𝑍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𝑚</m:t>
                                              </m:r>
                                            </m:e>
                                          </m:d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</m:den>
                                      </m:f>
                                    </m:e>
                                  </m:box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𝑍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  <a:blipFill rotWithShape="0">
                <a:blip r:embed="rId3"/>
                <a:stretch>
                  <a:fillRect l="-1217" t="-11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950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Верхняя оценка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8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В итоге получаем:</a:t>
                </a:r>
                <a:endParaRPr lang="en-US" i="1" dirty="0" smtClean="0">
                  <a:latin typeface="Cambria Math"/>
                </a:endParaRP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𝑚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Отсюда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≤0</m:t>
                      </m:r>
                      <m:r>
                        <a:rPr lang="en-US" b="0" i="0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Решив это неравенство относительно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ru-RU" dirty="0" smtClean="0"/>
                  <a:t>, получим требуемое: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r>
                        <a:rPr lang="en-US" i="1">
                          <a:latin typeface="Cambria Math"/>
                        </a:rPr>
                        <m:t>𝑚</m:t>
                      </m:r>
                      <m:r>
                        <a:rPr lang="en-US" i="1">
                          <a:latin typeface="Cambria Math"/>
                        </a:rPr>
                        <m:t>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ru-RU" i="1">
                              <a:latin typeface="Cambria Math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</m:e>
                          </m:rad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8"/>
              </a:xfrm>
              <a:blipFill rotWithShape="0">
                <a:blip r:embed="rId3"/>
                <a:stretch>
                  <a:fillRect l="-1217" t="-11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514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Нижняя оценка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874424" cy="477172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Нижнюю оценку для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обоснуем, предъявив конкретную матрицу.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—</a:t>
                </a:r>
                <a:r>
                  <a:rPr lang="ru-RU" dirty="0" smtClean="0"/>
                  <a:t> простое число, и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𝔽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поле вычетов по модулю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(т.е.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ru-RU" dirty="0" smtClean="0"/>
                  <a:t>)</a:t>
                </a:r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𝑧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∣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  <m:r>
                          <a:rPr lang="en-US" b="0" i="1" smtClean="0">
                            <a:latin typeface="Cambria Math"/>
                          </a:rPr>
                          <m:t>∈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𝔽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∖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0,0,0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Тройки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𝑧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i="1" dirty="0" smtClean="0"/>
                  <a:t>эквивалентны</a:t>
                </a:r>
                <a:r>
                  <a:rPr lang="ru-RU" dirty="0" smtClean="0"/>
                  <a:t>, если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∃</m:t>
                    </m:r>
                    <m:r>
                      <a:rPr lang="en-US" i="1">
                        <a:latin typeface="Cambria Math"/>
                      </a:rPr>
                      <m:t>𝜆</m:t>
                    </m:r>
                    <m:r>
                      <a:rPr lang="en-US" b="0" i="1" smtClean="0">
                        <a:latin typeface="Cambria Math"/>
                      </a:rPr>
                      <m:t>≠0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:r>
                  <a:rPr lang="ru-RU" dirty="0" smtClean="0"/>
                  <a:t>т.</a:t>
                </a:r>
                <a:r>
                  <a:rPr lang="en-US" dirty="0" smtClean="0"/>
                  <a:t> </a:t>
                </a:r>
                <a:r>
                  <a:rPr lang="ru-RU" dirty="0" smtClean="0"/>
                  <a:t>ч.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𝜆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𝜆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𝜆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все классы эквивалентности множества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874424" cy="4771727"/>
              </a:xfrm>
              <a:blipFill rotWithShape="0">
                <a:blip r:embed="rId3"/>
                <a:stretch>
                  <a:fillRect l="-1178" t="-1149" r="-16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231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Нижняя оценка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658400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Так как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 для каждой тройки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𝑥</m:t>
                        </m:r>
                        <m:r>
                          <a:rPr lang="en-US" b="0" i="1" dirty="0" smtClean="0">
                            <a:latin typeface="Cambria Math"/>
                          </a:rPr>
                          <m:t>,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𝑦</m:t>
                        </m:r>
                        <m:r>
                          <a:rPr lang="en-US" b="0" i="1" dirty="0" smtClean="0">
                            <a:latin typeface="Cambria Math"/>
                          </a:rPr>
                          <m:t>,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∈</m:t>
                    </m:r>
                    <m:r>
                      <a:rPr lang="en-US" b="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есть ровно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ru-RU" dirty="0" smtClean="0"/>
                  <a:t> эквивалентных ей троек, то</a:t>
                </a:r>
                <a:r>
                  <a:rPr lang="en-US" dirty="0"/>
                  <a:t/>
                </a: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den>
                          </m:f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r>
                        <a:rPr lang="en-US" b="0" i="1" smtClean="0">
                          <a:latin typeface="Cambria Math"/>
                        </a:rPr>
                        <m:t>+1.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Заметим, что если </a:t>
                </a:r>
                <a:r>
                  <a:rPr lang="ru-RU" i="1" dirty="0" smtClean="0"/>
                  <a:t>найдутся</a:t>
                </a:r>
                <a:r>
                  <a:rPr lang="ru-RU" dirty="0" smtClean="0"/>
                  <a:t> тройки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𝑤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ru-RU" dirty="0" smtClean="0"/>
                  <a:t>, такие, что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𝑢𝑥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𝑣𝑦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𝑤𝑧</m:t>
                    </m:r>
                    <m:limUpp>
                      <m:limUp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i="1">
                            <a:latin typeface="Cambria Math"/>
                          </a:rPr>
                          <m:t>=</m:t>
                        </m:r>
                      </m:e>
                      <m:li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lim>
                    </m:limUpp>
                    <m:r>
                      <a:rPr lang="en-US" b="0" i="1" smtClean="0">
                        <a:latin typeface="Cambria Math"/>
                      </a:rPr>
                      <m:t>0</m:t>
                    </m:r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то</a:t>
                </a:r>
                <a:r>
                  <a:rPr lang="en-US" dirty="0" smtClean="0"/>
                  <a:t> </a:t>
                </a:r>
                <a:r>
                  <a:rPr lang="ru-RU" dirty="0" smtClean="0"/>
                  <a:t>и</a:t>
                </a:r>
                <a:r>
                  <a:rPr lang="en-US" dirty="0" smtClean="0"/>
                  <a:t> </a:t>
                </a:r>
                <a:r>
                  <a:rPr lang="ru-RU" i="1" dirty="0" smtClean="0"/>
                  <a:t>любая</a:t>
                </a:r>
                <a:r>
                  <a:rPr lang="ru-RU" dirty="0" smtClean="0"/>
                  <a:t> пара троек из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будет «ортогональна». 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600"/>
                  </a:spcBef>
                  <a:buNone/>
                </a:pPr>
                <a:r>
                  <a:rPr lang="ru-RU" dirty="0" smtClean="0"/>
                  <a:t>В этом случае скажем, что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i="1" dirty="0" smtClean="0"/>
                  <a:t>ортогональны</a:t>
                </a:r>
                <a:r>
                  <a:rPr lang="ru-RU" dirty="0" smtClean="0"/>
                  <a:t>, и напишем: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r>
                          <m:rPr>
                            <m:nor/>
                          </m:rPr>
                          <a:rPr lang="ru-RU"/>
                          <m:t>⊥</m:t>
                        </m:r>
                      </m:e>
                    </m:box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658400" cy="4351338"/>
              </a:xfrm>
              <a:blipFill rotWithShape="0">
                <a:blip r:embed="rId3"/>
                <a:stretch>
                  <a:fillRect l="-1201" t="-1261" r="-10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748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Нижняя оценка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1018440" cy="4351338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Пусть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𝑖</m:t>
                    </m:r>
                    <m:r>
                      <a:rPr lang="en-US" b="0" i="1" smtClean="0">
                        <a:latin typeface="Cambria Math"/>
                      </a:rPr>
                      <m:t>≠</m:t>
                    </m:r>
                    <m:r>
                      <a:rPr lang="en-US" b="0" i="1" smtClean="0">
                        <a:latin typeface="Cambria Math"/>
                      </a:rPr>
                      <m:t>𝑗</m:t>
                    </m:r>
                  </m:oMath>
                </a14:m>
                <a:r>
                  <a:rPr lang="ru-RU" dirty="0" smtClean="0"/>
                  <a:t>  и пусть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произвольные тройки из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соответственно.</a:t>
                </a:r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Посмотрим, сколько множеств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,</a:t>
                </a:r>
                <a:r>
                  <a:rPr lang="ru-RU" dirty="0" smtClean="0"/>
                  <a:t> таких, что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r>
                          <m:rPr>
                            <m:nor/>
                          </m:rPr>
                          <a:rPr lang="ru-RU"/>
                          <m:t>⊥</m:t>
                        </m:r>
                      </m:e>
                    </m:box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r>
                          <m:rPr>
                            <m:nor/>
                          </m:rPr>
                          <a:rPr lang="ru-RU"/>
                          <m:t>⊥</m:t>
                        </m:r>
                      </m:e>
                    </m:box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> </a:t>
                </a:r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Для этого должна найтись тройка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ru-RU" dirty="0" smtClean="0"/>
                  <a:t>, такая, что</a:t>
                </a:r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𝑧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=0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𝑧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Эта система </a:t>
                </a:r>
                <a:r>
                  <a:rPr lang="ru-RU" dirty="0" err="1" smtClean="0"/>
                  <a:t>невырождена</a:t>
                </a:r>
                <a:r>
                  <a:rPr lang="ru-RU" dirty="0" smtClean="0"/>
                  <a:t>, так как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𝑖</m:t>
                    </m:r>
                    <m:r>
                      <a:rPr lang="en-US" b="0" i="1" smtClean="0">
                        <a:latin typeface="Cambria Math"/>
                      </a:rPr>
                      <m:t>≠</m:t>
                    </m:r>
                    <m:r>
                      <a:rPr lang="en-US" b="0" i="1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 значит, множество её решений — подпространство размерности</a:t>
                </a:r>
                <a:r>
                  <a:rPr lang="en-US" dirty="0" smtClean="0"/>
                  <a:t> 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ru-RU" dirty="0" smtClean="0"/>
                  <a:t> трёхмерного координатного пространства над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𝔽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. 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Из этого следует, что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единственное.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1018440" cy="4351338"/>
              </a:xfrm>
              <a:blipFill rotWithShape="0">
                <a:blip r:embed="rId3"/>
                <a:stretch>
                  <a:fillRect l="-885" t="-420" r="-13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053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Нижняя оценка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Составим матрицу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𝑋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в которой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</m:e>
                              <m:e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если 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  <m:box>
                                  <m:box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  <m:r>
                                      <m:rPr>
                                        <m:nor/>
                                      </m:rPr>
                                      <a:rPr lang="ru-RU"/>
                                      <m:t>⊥</m:t>
                                    </m:r>
                                  </m:e>
                                </m:box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𝑘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</m:e>
                              <m:e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иначе</m:t>
                                </m:r>
                                <m:box>
                                  <m:box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  <m:box>
                                  <m:box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  <m:box>
                                  <m:box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  <m:box>
                                  <m:box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Заметим, что в этой матрице нет плохих подматриц, иначе оказалось бы, что нашлись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𝑖</m:t>
                    </m:r>
                    <m:r>
                      <a:rPr lang="en-US" b="0" i="1" smtClean="0">
                        <a:latin typeface="Cambria Math"/>
                      </a:rPr>
                      <m:t>≠</m:t>
                    </m:r>
                    <m:r>
                      <a:rPr lang="en-US" b="0" i="1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≠</m:t>
                    </m:r>
                    <m:r>
                      <a:rPr lang="en-US" b="0" i="1" smtClean="0">
                        <a:latin typeface="Cambria Math"/>
                      </a:rPr>
                      <m:t>𝑙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для которых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ортогональны одновременно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dirty="0" smtClean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Осталось найти число единиц в матрице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𝑋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665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Нижняя оценка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фиксировано, и пусть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. 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Посчитаем число троек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ортогональных тройке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dirty="0" smtClean="0"/>
                  <a:t>: 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𝑎𝑥</m:t>
                    </m:r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latin typeface="Cambria Math"/>
                      </a:rPr>
                      <m:t>𝑏𝑦</m:t>
                    </m:r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latin typeface="Cambria Math"/>
                      </a:rPr>
                      <m:t>𝑐𝑧</m:t>
                    </m:r>
                    <m:r>
                      <a:rPr lang="en-US" b="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. 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Множество решений этого уравнения образует подпространство размерности 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2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а значит, имеет мощность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. </a:t>
                </a:r>
                <a:r>
                  <a:rPr lang="ru-RU" dirty="0" smtClean="0"/>
                  <a:t>Значит, число ненулевых решений уравнения равно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. </a:t>
                </a:r>
                <a:r>
                  <a:rPr lang="ru-RU" dirty="0" smtClean="0"/>
                  <a:t>Тогда</a:t>
                </a:r>
                <a:r>
                  <a:rPr lang="en-US" b="0" i="0" dirty="0" smtClean="0">
                    <a:latin typeface="Cambria Math"/>
                  </a:rPr>
                  <a:t/>
                </a:r>
                <a:br>
                  <a:rPr lang="en-US" b="0" i="0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/>
                        </a:rPr>
                        <m:t>#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r>
                                <m:rPr>
                                  <m:nor/>
                                </m:rPr>
                                <a:rPr lang="ru-RU"/>
                                <m:t>⊥</m:t>
                              </m:r>
                            </m:e>
                          </m:box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den>
                          </m:f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r>
                        <a:rPr lang="en-US" b="0" i="1" smtClean="0"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То есть в каждой строке матрицы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𝑋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ровно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единиц, и всего единиц в матрице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  <a:blipFill rotWithShape="0">
                <a:blip r:embed="rId3"/>
                <a:stretch>
                  <a:fillRect l="-1217" t="-10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378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Нижняя оценка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Построили матрицу размерности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𝑝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в которой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𝑝</m:t>
                        </m:r>
                        <m:r>
                          <a:rPr lang="en-US" i="1">
                            <a:latin typeface="Cambria Math"/>
                          </a:rPr>
                          <m:t>+1</m:t>
                        </m:r>
                      </m:e>
                    </m:d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𝑝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𝑝</m:t>
                        </m:r>
                        <m:r>
                          <a:rPr lang="en-US" i="1"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единиц и которая не содержит плохих подматриц, а значит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  <m:r>
                            <a:rPr lang="en-US" i="1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≥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  <m:r>
                            <a:rPr lang="en-US" i="1">
                              <a:latin typeface="Cambria Math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  <m:r>
                            <a:rPr lang="en-US" i="1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Посмотрим, как это соотносится с полученной ранее верхней оценкой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i="1">
                        <a:latin typeface="Cambria Math"/>
                      </a:rPr>
                      <m:t>𝑚</m:t>
                    </m:r>
                    <m:r>
                      <a:rPr lang="en-US" i="1">
                        <a:latin typeface="Cambria Math"/>
                      </a:rPr>
                      <m:t>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ru-RU" i="1">
                                <a:latin typeface="Cambria Math"/>
                              </a:rPr>
                              <m:t>+</m:t>
                            </m:r>
                            <m:rad>
                              <m:radPr>
                                <m:degHide m:val="on"/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𝑚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box>
                                  <m:box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  <m:f>
                                      <m:f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3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4</m:t>
                                        </m:r>
                                      </m:den>
                                    </m:f>
                                  </m:e>
                                </m:box>
                              </m:e>
                            </m:rad>
                          </m:e>
                        </m:box>
                      </m:e>
                    </m:d>
                  </m:oMath>
                </a14:m>
                <a:r>
                  <a:rPr lang="en-US" dirty="0" smtClean="0"/>
                  <a:t>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  <m:r>
                            <a:rPr lang="en-US" i="1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ru-RU" i="1">
                                  <a:latin typeface="Cambria Math"/>
                                </a:rPr>
                                <m:t>+</m:t>
                              </m:r>
                              <m:rad>
                                <m:radPr>
                                  <m:degHide m:val="on"/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𝑝</m:t>
                                          </m:r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𝑝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+1</m:t>
                                      </m:r>
                                    </m:e>
                                  </m:d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box>
                                    <m:box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4</m:t>
                                          </m:r>
                                        </m:den>
                                      </m:f>
                                    </m:e>
                                  </m:box>
                                </m:e>
                              </m:rad>
                            </m:e>
                          </m:box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  <m:r>
                            <a:rPr lang="en-US" i="1">
                              <a:latin typeface="Cambria Math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box>
                            <m:box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box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𝑝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box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  <m:r>
                            <a:rPr lang="en-US" i="1">
                              <a:latin typeface="Cambria Math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  <m:r>
                            <a:rPr lang="en-US" i="1">
                              <a:latin typeface="Cambria Math"/>
                            </a:rPr>
                            <m:t>+1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  <a:blipFill rotWithShape="0">
                <a:blip r:embed="rId3"/>
                <a:stretch>
                  <a:fillRect l="-1217" t="-5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434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Асимптотика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Таким образом, справедлива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b="1" dirty="0" smtClean="0"/>
                  <a:t>Теорема.</a:t>
                </a:r>
                <a:r>
                  <a:rPr lang="en-US" b="1" dirty="0" smtClean="0"/>
                  <a:t> </a:t>
                </a:r>
                <a:r>
                  <a:rPr lang="ru-RU" dirty="0" smtClean="0"/>
                  <a:t>Для любого простого числа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имеем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  <m:r>
                            <a:rPr lang="en-US" i="1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  <m:r>
                            <a:rPr lang="en-US" i="1">
                              <a:latin typeface="Cambria Math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  <m:r>
                            <a:rPr lang="en-US" i="1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ru-RU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b="1" dirty="0" smtClean="0"/>
                  <a:t>Следствие. </a:t>
                </a:r>
                <a:r>
                  <a:rPr lang="ru-RU" dirty="0" smtClean="0"/>
                  <a:t>Для любого натурального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b="0" i="1" dirty="0" smtClean="0">
                    <a:latin typeface="Cambria Math"/>
                  </a:rPr>
                  <a:t/>
                </a:r>
                <a:br>
                  <a:rPr lang="en-US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e>
                        <m:sup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ru-RU" b="0" i="0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i="1" dirty="0" smtClean="0"/>
                  <a:t>Доказательство</a:t>
                </a:r>
                <a:r>
                  <a:rPr lang="ru-RU" dirty="0" smtClean="0"/>
                  <a:t>: </a:t>
                </a:r>
                <a:br>
                  <a:rPr lang="ru-RU" dirty="0" smtClean="0"/>
                </a:br>
                <a:r>
                  <a:rPr lang="ru-RU" dirty="0" smtClean="0"/>
                  <a:t>Верхняя оценка следует из неравенства</a:t>
                </a:r>
                <a:endParaRPr lang="ru-RU" i="1" dirty="0" smtClean="0">
                  <a:latin typeface="Cambria Math"/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US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ru-RU" i="1">
                              <a:latin typeface="Cambria Math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</m:e>
                          </m:ra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e>
                        <m:sup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ru-RU" dirty="0" smtClean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  <a:blipFill rotWithShape="0">
                <a:blip r:embed="rId4"/>
                <a:stretch>
                  <a:fillRect l="-754" t="-7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22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Независимые множества и клики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Клика</a:t>
            </a:r>
            <a:r>
              <a:rPr lang="ru-RU" dirty="0" smtClean="0"/>
              <a:t> в графе — это полный подграф</a:t>
            </a:r>
          </a:p>
          <a:p>
            <a:r>
              <a:rPr lang="ru-RU" i="1" dirty="0" smtClean="0"/>
              <a:t>Независимое множество</a:t>
            </a:r>
            <a:r>
              <a:rPr lang="ru-RU" dirty="0" smtClean="0"/>
              <a:t> — это подмножество вершин, порождающее пустой подграф</a:t>
            </a:r>
          </a:p>
        </p:txBody>
      </p:sp>
      <p:sp>
        <p:nvSpPr>
          <p:cNvPr id="5" name="Овал 4"/>
          <p:cNvSpPr/>
          <p:nvPr/>
        </p:nvSpPr>
        <p:spPr>
          <a:xfrm>
            <a:off x="10204749" y="5184616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9268645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0204749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" name="Прямая соединительная линия 7"/>
          <p:cNvCxnSpPr>
            <a:stCxn id="7" idx="2"/>
            <a:endCxn id="6" idx="6"/>
          </p:cNvCxnSpPr>
          <p:nvPr/>
        </p:nvCxnSpPr>
        <p:spPr>
          <a:xfrm flipH="1">
            <a:off x="9412661" y="6264736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5" idx="4"/>
            <a:endCxn id="7" idx="0"/>
          </p:cNvCxnSpPr>
          <p:nvPr/>
        </p:nvCxnSpPr>
        <p:spPr>
          <a:xfrm>
            <a:off x="10276757" y="532863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9268645" y="5184616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8332541" y="51846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9268645" y="42485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8332541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7396437" y="6192728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5" name="Прямая соединительная линия 14"/>
          <p:cNvCxnSpPr>
            <a:stCxn id="12" idx="4"/>
            <a:endCxn id="10" idx="0"/>
          </p:cNvCxnSpPr>
          <p:nvPr/>
        </p:nvCxnSpPr>
        <p:spPr>
          <a:xfrm>
            <a:off x="9340653" y="4392528"/>
            <a:ext cx="0" cy="7920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12" idx="5"/>
            <a:endCxn id="5" idx="1"/>
          </p:cNvCxnSpPr>
          <p:nvPr/>
        </p:nvCxnSpPr>
        <p:spPr>
          <a:xfrm>
            <a:off x="9391570" y="4371437"/>
            <a:ext cx="834270" cy="8342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12" idx="3"/>
            <a:endCxn id="11" idx="7"/>
          </p:cNvCxnSpPr>
          <p:nvPr/>
        </p:nvCxnSpPr>
        <p:spPr>
          <a:xfrm flipH="1">
            <a:off x="8455466" y="4371437"/>
            <a:ext cx="834270" cy="8342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1" idx="3"/>
            <a:endCxn id="14" idx="7"/>
          </p:cNvCxnSpPr>
          <p:nvPr/>
        </p:nvCxnSpPr>
        <p:spPr>
          <a:xfrm flipH="1">
            <a:off x="7519362" y="5307541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4" idx="6"/>
            <a:endCxn id="13" idx="2"/>
          </p:cNvCxnSpPr>
          <p:nvPr/>
        </p:nvCxnSpPr>
        <p:spPr>
          <a:xfrm>
            <a:off x="7540453" y="6264736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13" idx="0"/>
            <a:endCxn id="11" idx="4"/>
          </p:cNvCxnSpPr>
          <p:nvPr/>
        </p:nvCxnSpPr>
        <p:spPr>
          <a:xfrm flipV="1">
            <a:off x="8404549" y="532863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13" idx="6"/>
            <a:endCxn id="6" idx="2"/>
          </p:cNvCxnSpPr>
          <p:nvPr/>
        </p:nvCxnSpPr>
        <p:spPr>
          <a:xfrm>
            <a:off x="8476557" y="6264736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10" idx="4"/>
            <a:endCxn id="6" idx="0"/>
          </p:cNvCxnSpPr>
          <p:nvPr/>
        </p:nvCxnSpPr>
        <p:spPr>
          <a:xfrm>
            <a:off x="9340653" y="532863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0" idx="3"/>
            <a:endCxn id="13" idx="7"/>
          </p:cNvCxnSpPr>
          <p:nvPr/>
        </p:nvCxnSpPr>
        <p:spPr>
          <a:xfrm flipH="1">
            <a:off x="8455466" y="5307541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303913" y="3429000"/>
            <a:ext cx="3028629" cy="135957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10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Постулат Бертрана и его усиления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ru-RU" dirty="0" smtClean="0"/>
              <a:t>без доказательства</a:t>
            </a:r>
            <a:r>
              <a:rPr lang="en-US" dirty="0" smtClean="0"/>
              <a:t>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Теорема. (Постулат Бертрана)</a:t>
                </a:r>
                <a:br>
                  <a:rPr lang="ru-RU" b="1" dirty="0" smtClean="0"/>
                </a:br>
                <a:r>
                  <a:rPr lang="ru-RU" dirty="0" smtClean="0"/>
                  <a:t>Для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интервале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ru-RU" dirty="0"/>
                  <a:t> лежит </a:t>
                </a:r>
                <a:r>
                  <a:rPr lang="ru-RU" dirty="0" smtClean="0"/>
                  <a:t>хотя </a:t>
                </a:r>
                <a:r>
                  <a:rPr lang="ru-RU" dirty="0"/>
                  <a:t>бы одно простое число</a:t>
                </a:r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Теорема.</a:t>
                </a:r>
                <a:r>
                  <a:rPr lang="en-US" b="1" dirty="0"/>
                  <a:t> </a:t>
                </a:r>
                <a:r>
                  <a:rPr lang="ru-RU" b="1" dirty="0" smtClean="0"/>
                  <a:t>(</a:t>
                </a:r>
                <a:r>
                  <a:rPr lang="en-US" b="1" dirty="0"/>
                  <a:t>R. C</a:t>
                </a:r>
                <a:r>
                  <a:rPr lang="en-US" b="1" dirty="0" smtClean="0"/>
                  <a:t>. Baker</a:t>
                </a:r>
                <a:r>
                  <a:rPr lang="en-US" b="1" dirty="0"/>
                  <a:t>, G</a:t>
                </a:r>
                <a:r>
                  <a:rPr lang="en-US" b="1" dirty="0" smtClean="0"/>
                  <a:t>. Harman</a:t>
                </a:r>
                <a:r>
                  <a:rPr lang="en-US" b="1" dirty="0"/>
                  <a:t>, </a:t>
                </a:r>
                <a:r>
                  <a:rPr lang="en-US" b="1" dirty="0" smtClean="0"/>
                  <a:t>G. </a:t>
                </a:r>
                <a:r>
                  <a:rPr lang="en-US" b="1" smtClean="0"/>
                  <a:t>Pintz</a:t>
                </a:r>
                <a:r>
                  <a:rPr lang="ru-RU" b="1" smtClean="0"/>
                  <a:t> </a:t>
                </a:r>
                <a:r>
                  <a:rPr lang="en-US" b="1" dirty="0" smtClean="0"/>
                  <a:t>’2001</a:t>
                </a:r>
                <a:r>
                  <a:rPr lang="ru-RU" b="1" dirty="0" smtClean="0"/>
                  <a:t>)</a:t>
                </a:r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 smtClean="0"/>
                  <a:t>Для любого достаточно большого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интервале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f>
                              <m:fPr>
                                <m:type m:val="lin"/>
                                <m:ctrlP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b="0" i="1" smtClean="0">
                                    <a:latin typeface="Cambria Math"/>
                                  </a:rPr>
                                  <m:t>21</m:t>
                                </m:r>
                              </m:num>
                              <m:den>
                                <m:r>
                                  <a:rPr lang="ru-RU" b="0" i="1" smtClean="0">
                                    <a:latin typeface="Cambria Math"/>
                                  </a:rPr>
                                  <m:t>40</m:t>
                                </m:r>
                              </m:den>
                            </m:f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лежит хотя бы одно простое число.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Гипотеза (</a:t>
                </a:r>
                <a:r>
                  <a:rPr lang="en-US" b="1" dirty="0" smtClean="0"/>
                  <a:t>H. </a:t>
                </a:r>
                <a:r>
                  <a:rPr lang="en-US" b="1" dirty="0" err="1" smtClean="0"/>
                  <a:t>Cramér</a:t>
                </a:r>
                <a:r>
                  <a:rPr lang="en-US" b="1" dirty="0" smtClean="0"/>
                  <a:t> ’1936) — </a:t>
                </a:r>
                <a:r>
                  <a:rPr lang="ru-RU" b="1" dirty="0" smtClean="0"/>
                  <a:t>не доказана!</a:t>
                </a:r>
                <a:r>
                  <a:rPr lang="en-US" b="1" dirty="0" smtClean="0"/>
                  <a:t/>
                </a:r>
                <a:br>
                  <a:rPr lang="en-US" b="1" dirty="0" smtClean="0"/>
                </a:br>
                <a:r>
                  <a:rPr lang="ru-RU" dirty="0" smtClean="0"/>
                  <a:t>Для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</a:t>
                </a:r>
                <a:r>
                  <a:rPr lang="ru-RU" dirty="0"/>
                  <a:t>интервале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/>
                                          </a:rPr>
                                          <m:t>ln</m:t>
                                        </m:r>
                                      </m:fName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func>
                                  </m:e>
                                </m:d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ru-RU" dirty="0"/>
                  <a:t>лежит хотя бы одно простое число</a:t>
                </a:r>
                <a:r>
                  <a:rPr lang="ru-RU" dirty="0" smtClean="0"/>
                  <a:t>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b="-28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079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Асимптотика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(</a:t>
                </a:r>
                <a:r>
                  <a:rPr lang="ru-RU" smtClean="0"/>
                  <a:t>продолжение доказательства)</a:t>
                </a:r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 t="-13364" b="-2119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6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Док-во неравенства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</m:d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r>
                          <m:rPr>
                            <m:nor/>
                          </m:rPr>
                          <a:rPr lang="ru-RU"/>
                          <m:t>≳</m:t>
                        </m:r>
                      </m:e>
                    </m:box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ru-RU" dirty="0" smtClean="0"/>
                  <a:t>: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Согласно теореме Бейкера—</a:t>
                </a:r>
                <a:r>
                  <a:rPr lang="ru-RU" dirty="0" err="1" smtClean="0"/>
                  <a:t>Хармана</a:t>
                </a:r>
                <a:r>
                  <a:rPr lang="ru-RU" dirty="0" smtClean="0"/>
                  <a:t>—</a:t>
                </a:r>
                <a:r>
                  <a:rPr lang="ru-RU" dirty="0" err="1" smtClean="0"/>
                  <a:t>Пинца</a:t>
                </a:r>
                <a:r>
                  <a:rPr lang="ru-RU" dirty="0" smtClean="0"/>
                  <a:t>, найдётся простое число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r>
                        <a:rPr lang="en-US" b="0" i="1" smtClean="0">
                          <a:latin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ra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ad>
                                    <m:radPr>
                                      <m:degHide m:val="on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</m:rad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f>
                                <m:fPr>
                                  <m:type m:val="lin"/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i="1">
                                      <a:latin typeface="Cambria Math"/>
                                    </a:rPr>
                                    <m:t>21</m:t>
                                  </m:r>
                                </m:num>
                                <m:den>
                                  <m:r>
                                    <a:rPr lang="ru-RU" i="1">
                                      <a:latin typeface="Cambria Math"/>
                                    </a:rPr>
                                    <m:t>40</m:t>
                                  </m:r>
                                </m:den>
                              </m:f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ra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Согласно теореме, найдётся матрица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размер которой</a:t>
                </a:r>
                <a:r>
                  <a:rPr lang="en-US" b="0" i="1" dirty="0" smtClean="0">
                    <a:latin typeface="Cambria Math"/>
                  </a:rPr>
                  <a:t/>
                </a:r>
                <a:br>
                  <a:rPr lang="en-US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r>
                        <a:rPr lang="en-US" b="0" i="1" smtClean="0">
                          <a:latin typeface="Cambria Math"/>
                        </a:rPr>
                        <m:t>+1&lt;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без плохих подматриц, содержащая</a:t>
                </a:r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  <m:r>
                            <a:rPr lang="en-US" i="1">
                              <a:latin typeface="Cambria Math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  <m:r>
                            <a:rPr lang="en-US" i="1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&gt;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ru-RU" i="1">
                          <a:latin typeface="Cambria Math" panose="02040503050406030204" pitchFamily="18" charset="0"/>
                        </a:rPr>
                        <m:t>≳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e>
                        <m:sup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единиц.</a:t>
                </a:r>
                <a:r>
                  <a:rPr lang="en-US" dirty="0" smtClean="0"/>
                  <a:t>  </a:t>
                </a:r>
                <a:r>
                  <a:rPr lang="ru-RU" dirty="0" smtClean="0"/>
                  <a:t>Остаётся дополнить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нулями до</a:t>
                </a:r>
                <a:r>
                  <a:rPr lang="en-US" dirty="0" smtClean="0"/>
                  <a:t> </a:t>
                </a:r>
                <a:r>
                  <a:rPr lang="ru-RU" dirty="0" smtClean="0"/>
                  <a:t>матрицы размера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ru-RU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6"/>
              </a:xfrm>
              <a:blipFill rotWithShape="0">
                <a:blip r:embed="rId3"/>
                <a:stretch>
                  <a:fillRect l="-1217" t="-629" b="-12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685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Нижняя оценка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≥2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Чтобы получить оценку вида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ru-RU" dirty="0" smtClean="0"/>
                  <a:t>, достаточно доказать, что существует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матрица без «плохих»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подматриц (состоящих из одних единиц)</a:t>
                </a:r>
                <a:r>
                  <a:rPr lang="en-US" dirty="0" smtClean="0"/>
                  <a:t>,</a:t>
                </a:r>
                <a:r>
                  <a:rPr lang="ru-RU" dirty="0" smtClean="0"/>
                  <a:t> в которой не менее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единиц.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Идея: генерируем матрицу случайным образом и после генерации ещё немного «подправляем».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223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Нижняя оценка чисел </a:t>
            </a:r>
            <a:r>
              <a:rPr lang="ru-RU" dirty="0" err="1" smtClean="0"/>
              <a:t>Заранкевича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Фиксируем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0,1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рассмотрим матрицу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</a:rPr>
                        <m:t>∈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0,1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×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sup>
                      </m:sSup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в которой каждый элемент выбирается независимо от других равным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ru-RU" dirty="0" smtClean="0"/>
                  <a:t> с вероятностью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 вероятностью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1−</m:t>
                        </m:r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err="1" smtClean="0"/>
                  <a:t>Матожидание</a:t>
                </a:r>
                <a:r>
                  <a:rPr lang="ru-RU" dirty="0" smtClean="0"/>
                  <a:t> количества единиц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равно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807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Нижняя оценка чисел </a:t>
            </a:r>
            <a:r>
              <a:rPr lang="ru-RU" dirty="0" err="1" smtClean="0"/>
              <a:t>Заранкевича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658400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Занумеруем как-нибудь всевозможные</a:t>
                </a:r>
                <a:r>
                  <a:rPr lang="en-US" dirty="0" smtClean="0"/>
                  <a:t> </a:t>
                </a:r>
                <a:r>
                  <a:rPr lang="ru-RU" dirty="0" smtClean="0"/>
                  <a:t>подматрицы размера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Всего таких подматриц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𝑚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штук.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Введём индикаторы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𝟙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,…,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𝟙</m:t>
                          </m:r>
                        </m:e>
                        <m: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noBar"/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𝑚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𝑎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</m:d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𝑗</m:t>
                    </m:r>
                  </m:oMath>
                </a14:m>
                <a:r>
                  <a:rPr lang="ru-RU" dirty="0" smtClean="0"/>
                  <a:t>-я подматрица матрицы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оказалась «плохой».</a:t>
                </a:r>
                <a:endParaRPr lang="en-US" dirty="0" smtClean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658400" cy="4351338"/>
              </a:xfrm>
              <a:blipFill rotWithShape="0">
                <a:blip r:embed="rId2"/>
                <a:stretch>
                  <a:fillRect l="-1201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792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Нижняя оценка чисел </a:t>
            </a:r>
            <a:r>
              <a:rPr lang="ru-RU" dirty="0" err="1" smtClean="0"/>
              <a:t>Заранкевича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Количество </a:t>
                </a:r>
                <a:r>
                  <a:rPr lang="ru-RU" dirty="0"/>
                  <a:t>плохих подматриц в </a:t>
                </a:r>
                <a:r>
                  <a:rPr lang="ru-RU" dirty="0" smtClean="0"/>
                  <a:t>любой матрице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равно</a:t>
                </a:r>
                <a:endParaRPr lang="ru-RU" b="0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noBar"/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𝑚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𝑎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При случайном выборе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получаем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latin typeface="Cambria Math" panose="02040503050406030204" pitchFamily="18" charset="0"/>
                        </a:rPr>
                        <m:t>𝔼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#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плохих подм. в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𝑗</m:t>
                          </m:r>
                          <m:r>
                            <a:rPr lang="en-US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noBar"/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𝑚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𝑎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sup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𝔼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𝟙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</m:d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𝔼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𝐴</m:t>
                              </m:r>
                            </m:e>
                          </m:d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⋅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i="1">
                                      <a:latin typeface="Cambria Math"/>
                                    </a:rPr>
                                    <m:t>1</m:t>
                                  </m:r>
                                </m:e>
                                <m:sup>
                                  <m:r>
                                    <a:rPr lang="ru-RU" i="1">
                                      <a:latin typeface="Cambria Math"/>
                                    </a:rPr>
                                    <m:t>ая</m:t>
                                  </m:r>
                                </m:sup>
                              </m:sSup>
                              <m:r>
                                <a:rPr lang="ru-RU" i="1">
                                  <a:latin typeface="Cambria Math"/>
                                </a:rPr>
                                <m:t> подм. оказалась плохой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e>
                        <m: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US" dirty="0" smtClean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  <a:blipFill rotWithShape="0">
                <a:blip r:embed="rId2"/>
                <a:stretch>
                  <a:fillRect l="-1217" t="-1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903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Нижняя оценка чисел </a:t>
            </a:r>
            <a:r>
              <a:rPr lang="ru-RU" dirty="0" err="1" smtClean="0"/>
              <a:t>Заранкевича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произвольная матрица</a:t>
                </a:r>
                <a:r>
                  <a:rPr lang="en-US" dirty="0"/>
                  <a:t>.</a:t>
                </a:r>
                <a:r>
                  <a:rPr lang="ru-RU" dirty="0" smtClean="0"/>
                  <a:t>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Рассмотрим следующую процедуру: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Последовательно просматриваем все подматрицы размера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ru-RU" dirty="0" smtClean="0"/>
                  <a:t>. </a:t>
                </a:r>
                <a:br>
                  <a:rPr lang="ru-RU" dirty="0" smtClean="0"/>
                </a:br>
                <a:r>
                  <a:rPr lang="ru-RU" dirty="0" smtClean="0"/>
                  <a:t>Если очередная подматрица плохая,</a:t>
                </a:r>
                <a:r>
                  <a:rPr lang="en-US" dirty="0" smtClean="0"/>
                  <a:t> </a:t>
                </a:r>
                <a:r>
                  <a:rPr lang="ru-RU" dirty="0" smtClean="0"/>
                  <a:t>заменяем её левую верхнюю единицу нулём.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 результате получается матрица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т.</a:t>
                </a:r>
                <a:r>
                  <a:rPr lang="en-US" dirty="0"/>
                  <a:t> </a:t>
                </a:r>
                <a:r>
                  <a:rPr lang="ru-RU" dirty="0" smtClean="0"/>
                  <a:t>ч.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/>
                        </a:rPr>
                        <m:t>#</m:t>
                      </m:r>
                      <m:r>
                        <a:rPr lang="ru-RU" b="0" i="0" smtClean="0">
                          <a:latin typeface="Cambria Math"/>
                        </a:rPr>
                        <m:t>ед. в </m:t>
                      </m:r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≥</m:t>
                      </m:r>
                      <m:r>
                        <a:rPr lang="en-US">
                          <a:latin typeface="Cambria Math"/>
                        </a:rPr>
                        <m:t>#</m:t>
                      </m:r>
                      <m:r>
                        <a:rPr lang="ru-RU">
                          <a:latin typeface="Cambria Math"/>
                        </a:rPr>
                        <m:t>ед. в </m:t>
                      </m:r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</a:rPr>
                        <m:t>−#плох. подм. в </m:t>
                      </m:r>
                      <m:r>
                        <a:rPr lang="en-US" i="1"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en-US" i="1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уже  </a:t>
                </a:r>
                <a:r>
                  <a:rPr lang="ru-RU" i="1" dirty="0" smtClean="0"/>
                  <a:t>нет плохих подматриц</a:t>
                </a:r>
                <a:r>
                  <a:rPr lang="ru-RU" dirty="0" smtClean="0"/>
                  <a:t>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r="-16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836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Нижняя оценка чисел </a:t>
            </a:r>
            <a:r>
              <a:rPr lang="ru-RU" dirty="0" err="1" smtClean="0"/>
              <a:t>Заранкевича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/>
                        </a:rPr>
                        <m:t>#</m:t>
                      </m:r>
                      <m:r>
                        <a:rPr lang="ru-RU" b="0" i="0" smtClean="0">
                          <a:latin typeface="Cambria Math"/>
                        </a:rPr>
                        <m:t>ед. в </m:t>
                      </m:r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≥</m:t>
                      </m:r>
                      <m:r>
                        <a:rPr lang="en-US">
                          <a:latin typeface="Cambria Math"/>
                        </a:rPr>
                        <m:t>#</m:t>
                      </m:r>
                      <m:r>
                        <a:rPr lang="ru-RU">
                          <a:latin typeface="Cambria Math"/>
                        </a:rPr>
                        <m:t>ед. в </m:t>
                      </m:r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</a:rPr>
                        <m:t>−#плох. подм. в </m:t>
                      </m:r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en-US" i="1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Отсюда при случайном выборе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получаем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latin typeface="Cambria Math" panose="02040503050406030204" pitchFamily="18" charset="0"/>
                        </a:rPr>
                        <m:t>𝔼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/>
                            </a:rPr>
                            <m:t>#</m:t>
                          </m:r>
                          <m:r>
                            <a:rPr lang="ru-RU">
                              <a:latin typeface="Cambria Math"/>
                            </a:rPr>
                            <m:t>ед. в </m:t>
                          </m:r>
                          <m:r>
                            <a:rPr lang="en-US" i="1">
                              <a:latin typeface="Cambria Math"/>
                            </a:rPr>
                            <m:t>𝑇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𝐴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≥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𝔼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/>
                            </a:rPr>
                            <m:t>#</m:t>
                          </m:r>
                          <m:r>
                            <a:rPr lang="ru-RU">
                              <a:latin typeface="Cambria Math"/>
                            </a:rPr>
                            <m:t>ед. в </m:t>
                          </m:r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−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𝔼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#плох</m:t>
                          </m:r>
                          <m:r>
                            <a:rPr lang="ru-RU" i="1">
                              <a:latin typeface="Cambria Math"/>
                            </a:rPr>
                            <m:t>. подм. в </m:t>
                          </m:r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⋅</m:t>
                      </m:r>
                      <m:r>
                        <a:rPr lang="en-US" i="1">
                          <a:latin typeface="Cambria Math"/>
                        </a:rPr>
                        <m:t>𝑝</m:t>
                      </m:r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e>
                        <m: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Значит, </a:t>
                </a:r>
                <a:r>
                  <a:rPr lang="ru-RU" i="1" dirty="0" smtClean="0"/>
                  <a:t>существует</a:t>
                </a:r>
                <a:r>
                  <a:rPr lang="ru-RU" dirty="0" smtClean="0"/>
                  <a:t> такая матрица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для которой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 меньше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⋅</m:t>
                    </m:r>
                    <m:r>
                      <a:rPr lang="en-US" i="1">
                        <a:latin typeface="Cambria Math"/>
                      </a:rPr>
                      <m:t>𝑝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𝑚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e>
                      <m: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sup>
                    </m:sSup>
                  </m:oMath>
                </a14:m>
                <a:r>
                  <a:rPr lang="ru-RU" dirty="0" smtClean="0"/>
                  <a:t> единиц. 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17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Нижняя оценка чисел </a:t>
            </a:r>
            <a:r>
              <a:rPr lang="ru-RU" dirty="0" err="1" smtClean="0"/>
              <a:t>Заранкевича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99719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Мы доказали, что для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0,1</m:t>
                        </m:r>
                      </m:e>
                    </m:d>
                  </m:oMath>
                </a14:m>
                <a:endParaRPr lang="en-US" b="0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≥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⋅</m:t>
                      </m:r>
                      <m:r>
                        <a:rPr lang="en-US" i="1">
                          <a:latin typeface="Cambria Math"/>
                        </a:rPr>
                        <m:t>𝑝</m:t>
                      </m:r>
                      <m:r>
                        <a:rPr lang="en-US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e>
                        <m: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Возьмём теперь 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den>
                          </m:f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Для такого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получится оценка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≥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2−</m:t>
                          </m:r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den>
                          </m:f>
                        </m:sup>
                      </m:sSup>
                      <m:r>
                        <a:rPr lang="en-US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den>
                          </m:f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≥≥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2−</m:t>
                          </m:r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den>
                          </m:f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𝑎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𝑎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!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den>
                          </m:f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1−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𝑎</m:t>
                                          </m:r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!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box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2−</m:t>
                          </m:r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den>
                          </m:f>
                        </m:sup>
                      </m:sSup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99719"/>
              </a:xfrm>
              <a:blipFill rotWithShape="0">
                <a:blip r:embed="rId2"/>
                <a:stretch>
                  <a:fillRect l="-1217" t="-11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054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Нижняя оценка чисел </a:t>
            </a:r>
            <a:r>
              <a:rPr lang="ru-RU" dirty="0" err="1" smtClean="0"/>
              <a:t>Заранкевича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Для любых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справедливо неравенство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&gt;0.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en-US" b="0" i="1" smtClean="0">
                          <a:latin typeface="Cambria Math"/>
                        </a:rPr>
                        <m:t>5⋅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2−</m:t>
                          </m:r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den>
                          </m:f>
                        </m:sup>
                      </m:sSup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Замечание.</a:t>
                </a:r>
                <a:br>
                  <a:rPr lang="ru-RU" b="1" dirty="0" smtClean="0"/>
                </a:b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оценка хуже той, что мы получили с помощью явной конструкции: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Зато новая оценка получена для всех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≥2</m:t>
                    </m: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b="-15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739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Независимые множества и клики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i="1" dirty="0" smtClean="0"/>
                  <a:t>Число независимости 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размер максимального независимого множества</a:t>
                </a:r>
              </a:p>
              <a:p>
                <a:r>
                  <a:rPr lang="ru-RU" i="1" dirty="0" smtClean="0"/>
                  <a:t>Кликовое число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максимальный размер клики в графе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2260848"/>
              </a:xfrm>
              <a:blipFill rotWithShape="1">
                <a:blip r:embed="rId2"/>
                <a:stretch>
                  <a:fillRect l="-1630" t="-3243" r="-741" b="-35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вал 4"/>
          <p:cNvSpPr/>
          <p:nvPr/>
        </p:nvSpPr>
        <p:spPr>
          <a:xfrm>
            <a:off x="10204749" y="5184616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9268645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0204749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" name="Прямая соединительная линия 7"/>
          <p:cNvCxnSpPr>
            <a:stCxn id="7" idx="2"/>
            <a:endCxn id="6" idx="6"/>
          </p:cNvCxnSpPr>
          <p:nvPr/>
        </p:nvCxnSpPr>
        <p:spPr>
          <a:xfrm flipH="1">
            <a:off x="9412661" y="6264736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5" idx="4"/>
            <a:endCxn id="7" idx="0"/>
          </p:cNvCxnSpPr>
          <p:nvPr/>
        </p:nvCxnSpPr>
        <p:spPr>
          <a:xfrm>
            <a:off x="10276757" y="532863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9268645" y="5184616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8332541" y="51846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9268645" y="42485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8332541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7396437" y="6192728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5" name="Прямая соединительная линия 14"/>
          <p:cNvCxnSpPr>
            <a:stCxn id="12" idx="4"/>
            <a:endCxn id="10" idx="0"/>
          </p:cNvCxnSpPr>
          <p:nvPr/>
        </p:nvCxnSpPr>
        <p:spPr>
          <a:xfrm>
            <a:off x="9340653" y="4392528"/>
            <a:ext cx="0" cy="7920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12" idx="5"/>
            <a:endCxn id="5" idx="1"/>
          </p:cNvCxnSpPr>
          <p:nvPr/>
        </p:nvCxnSpPr>
        <p:spPr>
          <a:xfrm>
            <a:off x="9391570" y="4371437"/>
            <a:ext cx="834270" cy="8342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12" idx="3"/>
            <a:endCxn id="11" idx="7"/>
          </p:cNvCxnSpPr>
          <p:nvPr/>
        </p:nvCxnSpPr>
        <p:spPr>
          <a:xfrm flipH="1">
            <a:off x="8455466" y="4371437"/>
            <a:ext cx="834270" cy="8342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1" idx="3"/>
            <a:endCxn id="14" idx="7"/>
          </p:cNvCxnSpPr>
          <p:nvPr/>
        </p:nvCxnSpPr>
        <p:spPr>
          <a:xfrm flipH="1">
            <a:off x="7519362" y="5307541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4" idx="6"/>
            <a:endCxn id="13" idx="2"/>
          </p:cNvCxnSpPr>
          <p:nvPr/>
        </p:nvCxnSpPr>
        <p:spPr>
          <a:xfrm>
            <a:off x="7540453" y="6264736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13" idx="0"/>
            <a:endCxn id="11" idx="4"/>
          </p:cNvCxnSpPr>
          <p:nvPr/>
        </p:nvCxnSpPr>
        <p:spPr>
          <a:xfrm flipV="1">
            <a:off x="8404549" y="532863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13" idx="6"/>
            <a:endCxn id="6" idx="2"/>
          </p:cNvCxnSpPr>
          <p:nvPr/>
        </p:nvCxnSpPr>
        <p:spPr>
          <a:xfrm>
            <a:off x="8476557" y="6264736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10" idx="4"/>
            <a:endCxn id="6" idx="0"/>
          </p:cNvCxnSpPr>
          <p:nvPr/>
        </p:nvCxnSpPr>
        <p:spPr>
          <a:xfrm>
            <a:off x="9340653" y="532863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0" idx="3"/>
            <a:endCxn id="13" idx="7"/>
          </p:cNvCxnSpPr>
          <p:nvPr/>
        </p:nvCxnSpPr>
        <p:spPr>
          <a:xfrm flipH="1">
            <a:off x="8455466" y="5307541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362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Двудольные графы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dirty="0" smtClean="0"/>
                  <a:t>Двудольный граф — это граф, вершины которого можно разбить на два независимых множества</a:t>
                </a:r>
              </a:p>
              <a:p>
                <a:r>
                  <a:rPr lang="ru-RU" dirty="0" smtClean="0"/>
                  <a:t>Полный двудольный граф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—</a:t>
                </a:r>
                <a:r>
                  <a:rPr lang="ru-RU" dirty="0" smtClean="0"/>
                  <a:t> это двудольный граф со всеми возможными рёбрами между долями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ru-RU" dirty="0" smtClean="0"/>
                  <a:t> 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ru-RU" dirty="0" smtClean="0"/>
                  <a:t> — мощности долей)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3773016"/>
              </a:xfrm>
              <a:blipFill rotWithShape="1">
                <a:blip r:embed="rId2"/>
                <a:stretch>
                  <a:fillRect l="-1630" t="-2104" b="-16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245911" y="5577213"/>
                <a:ext cx="621389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3,3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1910" y="5577212"/>
                <a:ext cx="621389" cy="38151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вал 4"/>
          <p:cNvSpPr/>
          <p:nvPr/>
        </p:nvSpPr>
        <p:spPr>
          <a:xfrm>
            <a:off x="7032104" y="51571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8329488" y="51571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7680176" y="51571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7032104" y="623473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8329488" y="623473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7680176" y="623473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2" name="Прямая соединительная линия 11"/>
          <p:cNvCxnSpPr>
            <a:stCxn id="5" idx="4"/>
            <a:endCxn id="8" idx="0"/>
          </p:cNvCxnSpPr>
          <p:nvPr/>
        </p:nvCxnSpPr>
        <p:spPr>
          <a:xfrm>
            <a:off x="7104112" y="5301208"/>
            <a:ext cx="0" cy="93352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7" idx="4"/>
            <a:endCxn id="10" idx="0"/>
          </p:cNvCxnSpPr>
          <p:nvPr/>
        </p:nvCxnSpPr>
        <p:spPr>
          <a:xfrm>
            <a:off x="7752184" y="5301208"/>
            <a:ext cx="0" cy="93352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6" idx="4"/>
            <a:endCxn id="9" idx="0"/>
          </p:cNvCxnSpPr>
          <p:nvPr/>
        </p:nvCxnSpPr>
        <p:spPr>
          <a:xfrm>
            <a:off x="8401496" y="5301208"/>
            <a:ext cx="0" cy="93352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5" idx="6"/>
            <a:endCxn id="9" idx="1"/>
          </p:cNvCxnSpPr>
          <p:nvPr/>
        </p:nvCxnSpPr>
        <p:spPr>
          <a:xfrm>
            <a:off x="7176121" y="5229201"/>
            <a:ext cx="1174459" cy="102662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6" idx="2"/>
            <a:endCxn id="8" idx="7"/>
          </p:cNvCxnSpPr>
          <p:nvPr/>
        </p:nvCxnSpPr>
        <p:spPr>
          <a:xfrm flipH="1">
            <a:off x="7155030" y="5229201"/>
            <a:ext cx="1174459" cy="102662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5" idx="5"/>
            <a:endCxn id="10" idx="1"/>
          </p:cNvCxnSpPr>
          <p:nvPr/>
        </p:nvCxnSpPr>
        <p:spPr>
          <a:xfrm>
            <a:off x="7155029" y="5280117"/>
            <a:ext cx="546238" cy="97570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6" idx="3"/>
            <a:endCxn id="10" idx="7"/>
          </p:cNvCxnSpPr>
          <p:nvPr/>
        </p:nvCxnSpPr>
        <p:spPr>
          <a:xfrm flipH="1">
            <a:off x="7803101" y="5280117"/>
            <a:ext cx="547478" cy="97570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7" idx="3"/>
            <a:endCxn id="8" idx="7"/>
          </p:cNvCxnSpPr>
          <p:nvPr/>
        </p:nvCxnSpPr>
        <p:spPr>
          <a:xfrm flipH="1">
            <a:off x="7155029" y="5280117"/>
            <a:ext cx="546238" cy="97570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7" idx="5"/>
            <a:endCxn id="9" idx="1"/>
          </p:cNvCxnSpPr>
          <p:nvPr/>
        </p:nvCxnSpPr>
        <p:spPr>
          <a:xfrm>
            <a:off x="7803101" y="5280117"/>
            <a:ext cx="547478" cy="97570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733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Обозначения для количеств </a:t>
            </a:r>
            <a:br>
              <a:rPr lang="ru-RU" dirty="0" smtClean="0"/>
            </a:br>
            <a:r>
              <a:rPr lang="ru-RU" dirty="0" smtClean="0"/>
              <a:t>вершин и рёбер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dirty="0" smtClean="0"/>
              </a:p>
              <a:p>
                <a:r>
                  <a:rPr lang="ru-RU" dirty="0" smtClean="0"/>
                  <a:t>Количество вершин в графе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обозначают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ru-RU" dirty="0" smtClean="0"/>
                  <a:t>Количество рёбер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обозначают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‖"/>
                          <m:endChr m:val="‖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600200"/>
                <a:ext cx="8496944" cy="4525963"/>
              </a:xfrm>
              <a:blipFill rotWithShape="1">
                <a:blip r:embed="rId2"/>
                <a:stretch>
                  <a:fillRect l="-15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854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</a:t>
            </a:r>
            <a:r>
              <a:rPr lang="ru-RU" dirty="0" err="1" smtClean="0"/>
              <a:t>Заранкевича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Можно перенести вопрос Турана с клик</a:t>
                </a:r>
                <a:r>
                  <a:rPr lang="en-US" dirty="0" smtClean="0"/>
                  <a:t> </a:t>
                </a:r>
                <a:r>
                  <a:rPr lang="ru-RU" dirty="0" smtClean="0"/>
                  <a:t>в графах на «двудольные клики» в двудольных графах:</a:t>
                </a:r>
              </a:p>
              <a:p>
                <a:r>
                  <a:rPr lang="ru-RU" dirty="0" smtClean="0"/>
                  <a:t>Каково максимальное число рёбер в </a:t>
                </a:r>
                <a:r>
                  <a:rPr lang="ru-RU" i="1" dirty="0" smtClean="0"/>
                  <a:t>двудольном</a:t>
                </a:r>
                <a:r>
                  <a:rPr lang="ru-RU" dirty="0" smtClean="0"/>
                  <a:t> графе с размерами долей 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ru-RU" dirty="0" smtClean="0"/>
                  <a:t> 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ru-RU" dirty="0" smtClean="0"/>
                  <a:t>, не содержащем подграфов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 smtClean="0"/>
                  <a:t>?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Обозначим это число через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Задачу поставил </a:t>
                </a:r>
                <a:r>
                  <a:rPr lang="en-US" dirty="0"/>
                  <a:t>K</a:t>
                </a:r>
                <a:r>
                  <a:rPr lang="ru-RU" dirty="0" smtClean="0"/>
                  <a:t>. </a:t>
                </a:r>
                <a:r>
                  <a:rPr lang="en-US" dirty="0" err="1" smtClean="0"/>
                  <a:t>Zarankiewicz</a:t>
                </a:r>
                <a:r>
                  <a:rPr lang="ru-RU" dirty="0" smtClean="0"/>
                  <a:t> в 1950-х годах. Точные значения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𝑎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ru-RU" dirty="0" smtClean="0"/>
                  <a:t> известны лишь в немногих частных случаях.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600200"/>
                <a:ext cx="8640960" cy="4925144"/>
              </a:xfrm>
              <a:blipFill rotWithShape="1">
                <a:blip r:embed="rId2"/>
                <a:stretch>
                  <a:fillRect l="-1763" t="-1611" r="-2821" b="-37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253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Проблема </a:t>
            </a:r>
            <a:r>
              <a:rPr lang="ru-RU" dirty="0" err="1" smtClean="0"/>
              <a:t>Заранкевича</a:t>
            </a:r>
            <a:r>
              <a:rPr lang="ru-RU" dirty="0" smtClean="0"/>
              <a:t> для матриц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Каждому двудольному графу с долями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</a:t>
                </a:r>
                <a:r>
                  <a:rPr lang="en-US" dirty="0" smtClean="0"/>
                  <a:t>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можно сопоставить матрицу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𝑋</m:t>
                    </m:r>
                    <m:r>
                      <a:rPr lang="en-US" b="0" i="0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1, ес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ли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и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смежны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0, иначе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</m:e>
                          </m:eqAr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Тогда подграфу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ru-RU" dirty="0" smtClean="0"/>
                  <a:t> отвечает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подматрица</a:t>
                </a:r>
                <a:r>
                  <a:rPr lang="en-US" dirty="0" smtClean="0"/>
                  <a:t> </a:t>
                </a:r>
                <a:r>
                  <a:rPr lang="ru-RU" dirty="0" smtClean="0"/>
                  <a:t>матрицы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𝑋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целиком состоящая из единиц: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Группа 4"/>
          <p:cNvGrpSpPr/>
          <p:nvPr/>
        </p:nvGrpSpPr>
        <p:grpSpPr>
          <a:xfrm>
            <a:off x="5051884" y="5085184"/>
            <a:ext cx="2088232" cy="1512168"/>
            <a:chOff x="5087888" y="4840684"/>
            <a:chExt cx="2088232" cy="1512168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5087888" y="4840684"/>
              <a:ext cx="2088232" cy="1512168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единительная линия 5"/>
            <p:cNvCxnSpPr/>
            <p:nvPr/>
          </p:nvCxnSpPr>
          <p:spPr>
            <a:xfrm>
              <a:off x="5087888" y="5157192"/>
              <a:ext cx="2088232" cy="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5087888" y="5445224"/>
              <a:ext cx="2088232" cy="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5087888" y="6021288"/>
              <a:ext cx="2088232" cy="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5807968" y="4840684"/>
              <a:ext cx="0" cy="1512168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6600056" y="4840684"/>
              <a:ext cx="0" cy="1512168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5625065" y="4972526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01065" y="4972526"/>
                  <a:ext cx="365806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6417153" y="4972526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93153" y="4972526"/>
                  <a:ext cx="365806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5625065" y="5260558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01065" y="5260558"/>
                  <a:ext cx="365806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6417153" y="5260558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93153" y="5260558"/>
                  <a:ext cx="365806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6417153" y="5836622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93153" y="5836622"/>
                  <a:ext cx="365806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5625065" y="5836622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01065" y="5836622"/>
                  <a:ext cx="365806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60198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Проблема </a:t>
            </a:r>
            <a:r>
              <a:rPr lang="ru-RU" dirty="0" err="1" smtClean="0"/>
              <a:t>Заранкевича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Таким образом,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максимальное число единиц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матрице, не содержащей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подматриц, состоящих из единиц.</a:t>
                </a: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</a:t>
                </a:r>
                <a:r>
                  <a:rPr lang="en-US" dirty="0" smtClean="0"/>
                  <a:t> </a:t>
                </a:r>
                <a:r>
                  <a:rPr lang="ru-RU" dirty="0" smtClean="0"/>
                  <a:t>соответствующее число обозначается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Простейший нетривиальный случай, когда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ru-RU" dirty="0" smtClean="0"/>
                  <a:t>: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ru-RU" dirty="0" smtClean="0"/>
                  <a:t> — наибольшее число рёбер в двудольном графе с равными долями размера</a:t>
                </a:r>
                <a:r>
                  <a:rPr lang="en-US" dirty="0" smtClean="0"/>
                  <a:t> 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ru-RU" dirty="0" smtClean="0"/>
                  <a:t>, не содержащем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2,2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(или, что то же,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ru-RU" dirty="0" smtClean="0"/>
                  <a:t>)</a:t>
                </a:r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409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Верхняя оценка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Теорема.</a:t>
                </a:r>
                <a:br>
                  <a:rPr lang="ru-RU" b="1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box>
                            <m:box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ru-RU" b="0" i="1" smtClean="0">
                                  <a:latin typeface="Cambria Math"/>
                                </a:rPr>
                                <m:t>+</m:t>
                              </m:r>
                              <m:rad>
                                <m:radPr>
                                  <m:degHide m:val="on"/>
                                  <m:ctrlPr>
                                    <a:rPr lang="ru-R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𝑚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</m:t>
                                  </m:r>
                                  <m:box>
                                    <m:box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  <m:f>
                                        <m:f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num>
                                        <m:den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4</m:t>
                                          </m:r>
                                        </m:den>
                                      </m:f>
                                    </m:e>
                                  </m:box>
                                </m:e>
                              </m:rad>
                            </m:e>
                          </m:box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</a:t>
                </a:r>
                <a:r>
                  <a:rPr lang="ru-RU" dirty="0" smtClean="0"/>
                  <a:t>: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2×</m:t>
                    </m:r>
                    <m:r>
                      <a:rPr lang="en-US" b="0" i="1" smtClean="0">
                        <a:latin typeface="Cambria Math"/>
                      </a:rPr>
                      <m:t>2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подматрицы</a:t>
                </a:r>
                <a:r>
                  <a:rPr lang="en-US" dirty="0" smtClean="0"/>
                  <a:t> </a:t>
                </a:r>
                <a:r>
                  <a:rPr lang="ru-RU" dirty="0" smtClean="0"/>
                  <a:t>из единиц назовём </a:t>
                </a:r>
                <a:r>
                  <a:rPr lang="ru-RU" i="1" dirty="0" smtClean="0"/>
                  <a:t>плохими</a:t>
                </a:r>
                <a:r>
                  <a:rPr lang="ru-RU" dirty="0" smtClean="0"/>
                  <a:t>.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𝑋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:r>
                  <a:rPr lang="en-US" dirty="0" smtClean="0"/>
                  <a:t>—</a:t>
                </a:r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матрица без плохих подматриц, содержащая ровно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единиц.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Строки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𝑋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двоичные вектора длины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ru-RU" dirty="0" smtClean="0"/>
                  <a:t>, обозначим их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1261" b="-15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740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24450</TotalTime>
  <Words>286</Words>
  <Application>Microsoft Office PowerPoint</Application>
  <PresentationFormat>Широкоэкранный</PresentationFormat>
  <Paragraphs>141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Calibri</vt:lpstr>
      <vt:lpstr>Calibri Light</vt:lpstr>
      <vt:lpstr>Cambria Math</vt:lpstr>
      <vt:lpstr>Тема Office</vt:lpstr>
      <vt:lpstr>Дискретные структуры МФТИ, весна 2014</vt:lpstr>
      <vt:lpstr>Независимые множества и клики</vt:lpstr>
      <vt:lpstr>Независимые множества и клики</vt:lpstr>
      <vt:lpstr>Двудольные графы</vt:lpstr>
      <vt:lpstr>Обозначения для количеств  вершин и рёбер</vt:lpstr>
      <vt:lpstr>Проблема Заранкевича</vt:lpstr>
      <vt:lpstr>Проблема Заранкевича для матриц</vt:lpstr>
      <vt:lpstr>Проблема Заранкевича</vt:lpstr>
      <vt:lpstr>Верхняя оценка Z_2 (m)</vt:lpstr>
      <vt:lpstr>Верхняя оценка Z_2 (m)</vt:lpstr>
      <vt:lpstr>Верхняя оценка Z_2 (m)</vt:lpstr>
      <vt:lpstr>Верхняя оценка Z_2 (m)</vt:lpstr>
      <vt:lpstr>Нижняя оценка Z_2 (m)</vt:lpstr>
      <vt:lpstr>Нижняя оценка Z_2 (m)</vt:lpstr>
      <vt:lpstr>Нижняя оценка Z_2 (m)</vt:lpstr>
      <vt:lpstr>Нижняя оценка Z_2 (m)</vt:lpstr>
      <vt:lpstr>Нижняя оценка Z_2 (m)</vt:lpstr>
      <vt:lpstr>Нижняя оценка Z_2 (m)</vt:lpstr>
      <vt:lpstr>Асимптотика Z_2 (m)</vt:lpstr>
      <vt:lpstr>Постулат Бертрана и его усиления (без доказательства)</vt:lpstr>
      <vt:lpstr>Асимптотика Z_2 (m) (продолжение доказательства)</vt:lpstr>
      <vt:lpstr>Нижняя оценка Z_a (m) при a≥2</vt:lpstr>
      <vt:lpstr>Нижняя оценка чисел Заранкевича</vt:lpstr>
      <vt:lpstr>Нижняя оценка чисел Заранкевича</vt:lpstr>
      <vt:lpstr>Нижняя оценка чисел Заранкевича</vt:lpstr>
      <vt:lpstr>Нижняя оценка чисел Заранкевича</vt:lpstr>
      <vt:lpstr>Нижняя оценка чисел Заранкевича</vt:lpstr>
      <vt:lpstr>Нижняя оценка чисел Заранкевича</vt:lpstr>
      <vt:lpstr>Нижняя оценка чисел Заранкевича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теории графов</dc:title>
  <dc:creator>Alex</dc:creator>
  <cp:lastModifiedBy>Alex Dainiak</cp:lastModifiedBy>
  <cp:revision>550</cp:revision>
  <dcterms:created xsi:type="dcterms:W3CDTF">2012-01-03T17:58:00Z</dcterms:created>
  <dcterms:modified xsi:type="dcterms:W3CDTF">2014-06-05T08:16:09Z</dcterms:modified>
</cp:coreProperties>
</file>