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434" r:id="rId2"/>
    <p:sldId id="432" r:id="rId3"/>
    <p:sldId id="433" r:id="rId4"/>
    <p:sldId id="409" r:id="rId5"/>
    <p:sldId id="410" r:id="rId6"/>
    <p:sldId id="411" r:id="rId7"/>
    <p:sldId id="412" r:id="rId8"/>
    <p:sldId id="414" r:id="rId9"/>
    <p:sldId id="415" r:id="rId10"/>
    <p:sldId id="416" r:id="rId11"/>
    <p:sldId id="417" r:id="rId12"/>
    <p:sldId id="418" r:id="rId13"/>
    <p:sldId id="419" r:id="rId14"/>
    <p:sldId id="420" r:id="rId15"/>
    <p:sldId id="421" r:id="rId16"/>
    <p:sldId id="422" r:id="rId17"/>
    <p:sldId id="423" r:id="rId18"/>
    <p:sldId id="424" r:id="rId19"/>
    <p:sldId id="431" r:id="rId20"/>
    <p:sldId id="425" r:id="rId21"/>
    <p:sldId id="426" r:id="rId22"/>
    <p:sldId id="427" r:id="rId23"/>
    <p:sldId id="428" r:id="rId24"/>
    <p:sldId id="429" r:id="rId25"/>
    <p:sldId id="43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434"/>
          </p14:sldIdLst>
        </p14:section>
        <p14:section name="Обобщения деления многочленов" id="{C23A7C69-A558-4BA8-94E3-0ED926C0DAEF}">
          <p14:sldIdLst>
            <p14:sldId id="432"/>
            <p14:sldId id="433"/>
          </p14:sldIdLst>
        </p14:section>
        <p14:section name="Теорема Алона" id="{4BAFA142-A8DB-45EB-961E-082BE1358C09}">
          <p14:sldIdLst>
            <p14:sldId id="409"/>
            <p14:sldId id="410"/>
            <p14:sldId id="411"/>
            <p14:sldId id="412"/>
            <p14:sldId id="414"/>
          </p14:sldIdLst>
        </p14:section>
        <p14:section name="Аддитивная комбинаторика" id="{BB2B161C-E6D8-4094-90ED-A4C3ECD56FD0}">
          <p14:sldIdLst>
            <p14:sldId id="415"/>
            <p14:sldId id="416"/>
            <p14:sldId id="417"/>
            <p14:sldId id="418"/>
          </p14:sldIdLst>
        </p14:section>
        <p14:section name="Покрытие вершин куба" id="{10635D88-5589-411C-AB37-94DEED45814A}">
          <p14:sldIdLst>
            <p14:sldId id="419"/>
            <p14:sldId id="420"/>
            <p14:sldId id="421"/>
            <p14:sldId id="422"/>
          </p14:sldIdLst>
        </p14:section>
        <p14:section name="Регулярные графы" id="{7B9AEF7B-D67F-47F1-AA35-CDBA67A046FF}">
          <p14:sldIdLst>
            <p14:sldId id="423"/>
            <p14:sldId id="424"/>
            <p14:sldId id="431"/>
            <p14:sldId id="425"/>
            <p14:sldId id="426"/>
            <p14:sldId id="427"/>
            <p14:sldId id="428"/>
            <p14:sldId id="429"/>
            <p14:sldId id="4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4186" autoAdjust="0"/>
  </p:normalViewPr>
  <p:slideViewPr>
    <p:cSldViewPr>
      <p:cViewPr varScale="1">
        <p:scale>
          <a:sx n="75" d="100"/>
          <a:sy n="75" d="100"/>
        </p:scale>
        <p:origin x="34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092F-05CB-4C27-9E68-69310EAA8112}" type="datetimeFigureOut">
              <a:rPr lang="ru-RU" smtClean="0"/>
              <a:t>06.05.2014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C5E39-A5DA-4B8D-945B-4E747C0BE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8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C5E39-A5DA-4B8D-945B-4E747C0BE88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85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94F23-E106-4350-947A-55B8686AEBC0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1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E4BB-87D5-4596-B35E-A6F06ACD6C9E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6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0B8D-A85B-419A-8620-77B8481675B4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36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BD1-23EE-40CA-800E-FB4B39BE1540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28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90C8-3842-4DF4-A40B-AE1F2458EDF0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2692-DB8D-4C5A-8328-76A87D9F2797}" type="datetime1">
              <a:rPr lang="ru-RU" smtClean="0"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24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610B-A618-4349-A458-107E2FDDF19D}" type="datetime1">
              <a:rPr lang="ru-RU" smtClean="0"/>
              <a:t>06.05.2014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1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455D-31DF-41EE-9859-F86D68BA2A4B}" type="datetime1">
              <a:rPr lang="ru-RU" smtClean="0"/>
              <a:t>06.05.2014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2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A944-DD2A-4A2E-ABAF-AB8629D5929A}" type="datetime1">
              <a:rPr lang="ru-RU" smtClean="0"/>
              <a:t>06.05.2014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E5C15-A14E-467A-85EF-9867F68BDCDC}" type="datetime1">
              <a:rPr lang="ru-RU" smtClean="0"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6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59B1-CEF9-445E-8291-F01D8A3BE769}" type="datetime1">
              <a:rPr lang="ru-RU" smtClean="0"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41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C5D-9229-4D4A-A035-BFB1EFB0FFDE}" type="datetime1">
              <a:rPr lang="ru-RU" smtClean="0"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8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 smtClean="0"/>
              <a:t>МФТИ, весна 201</a:t>
            </a:r>
            <a:r>
              <a:rPr lang="en-US" sz="3200" dirty="0" smtClean="0"/>
              <a:t>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4365104"/>
            <a:ext cx="8136904" cy="1273696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 dirty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Коши—Давенпорта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en-US" b="1" dirty="0" smtClean="0"/>
                  <a:t>Cauchy, Davenport</a:t>
                </a:r>
                <a:r>
                  <a:rPr lang="ru-RU" b="1" dirty="0" smtClean="0"/>
                  <a:t>)</a:t>
                </a:r>
                <a:r>
                  <a:rPr lang="en-US" b="1" dirty="0" smtClean="0"/>
                  <a:t>.</a:t>
                </a:r>
                <a:r>
                  <a:rPr lang="en-US" b="1" dirty="0"/>
                  <a:t/>
                </a:r>
                <a:br>
                  <a:rPr lang="en-US" b="1" dirty="0"/>
                </a:br>
                <a:r>
                  <a:rPr lang="ru-RU" dirty="0" smtClean="0"/>
                  <a:t>Если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— </a:t>
                </a:r>
                <a:r>
                  <a:rPr lang="ru-RU" dirty="0" smtClean="0"/>
                  <a:t>простое число, 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 smtClean="0"/>
                  <a:t/>
                </a:r>
                <a:br>
                  <a:rPr lang="en-US" i="1" dirty="0" smtClean="0"/>
                </a:br>
                <a:r>
                  <a:rPr lang="ru-RU" dirty="0" smtClean="0"/>
                  <a:t>Сначала рассмотрим лёгкий случай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а значит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∩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≠∅</m:t>
                    </m:r>
                  </m:oMath>
                </a14:m>
                <a:r>
                  <a:rPr lang="ru-RU" dirty="0" smtClean="0"/>
                  <a:t>,  и найдутся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Отсюда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. 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Т.к.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брался произвольным, получаем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 rotWithShape="0">
                <a:blip r:embed="rId2"/>
                <a:stretch>
                  <a:fillRect l="-1217" t="-10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Коши—Давенпорта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теперь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Допустим,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придём к противоречию.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 предположению, найдётся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</a:rPr>
                      <m:t>⊂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такое,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Рассмотрим многочлен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Заметим,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58400" cy="4351338"/>
              </a:xfrm>
              <a:blipFill rotWithShape="0">
                <a:blip r:embed="rId2"/>
                <a:stretch>
                  <a:fillRect l="-1201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553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Коши—Давенпорта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Раскрыв скобки в определении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ru-RU" dirty="0" smtClean="0"/>
                  <a:t>,  видим, что</a:t>
                </a:r>
                <a:r>
                  <a:rPr lang="en-US" dirty="0" smtClean="0"/>
                  <a:t>  </a:t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coef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𝐵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+</m:t>
                                      </m:r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−2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!</m:t>
                                  </m:r>
                                </m:num>
                                <m:den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!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!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mod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≠0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есть моном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dirty="0" smtClean="0"/>
                  <a:t> реально входит в многочлен.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теореме </a:t>
                </a:r>
                <a:r>
                  <a:rPr lang="ru-RU" dirty="0" err="1" smtClean="0"/>
                  <a:t>Алона</a:t>
                </a:r>
                <a:r>
                  <a:rPr lang="ru-RU" dirty="0" smtClean="0"/>
                  <a:t>, найдутся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Но такого не может быть по определению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408" cy="4351338"/>
              </a:xfrm>
              <a:blipFill rotWithShape="0">
                <a:blip r:embed="rId2"/>
                <a:stretch>
                  <a:fillRect l="-11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54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Покрытие вершин куба гиперплоскостями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Вопрос:</a:t>
                </a:r>
                <a:r>
                  <a:rPr lang="ru-RU" dirty="0" smtClean="0"/>
                  <a:t> сколько плоскостей нужно, чтобы покрыть все, </a:t>
                </a:r>
                <a:r>
                  <a:rPr lang="ru-RU" i="1" dirty="0" smtClean="0"/>
                  <a:t>кроме одной</a:t>
                </a:r>
                <a:r>
                  <a:rPr lang="ru-RU" dirty="0" smtClean="0"/>
                  <a:t>, вершины куба?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ru-RU" b="1" dirty="0" err="1" smtClean="0"/>
                  <a:t>Алон</a:t>
                </a:r>
                <a:r>
                  <a:rPr lang="ru-RU" b="1" dirty="0" smtClean="0"/>
                  <a:t>, </a:t>
                </a:r>
                <a:r>
                  <a:rPr lang="ru-RU" b="1" dirty="0" err="1" smtClean="0"/>
                  <a:t>Фюреди</a:t>
                </a:r>
                <a:r>
                  <a:rPr lang="ru-RU" b="1" dirty="0" smtClean="0"/>
                  <a:t>).</a:t>
                </a:r>
                <a:br>
                  <a:rPr lang="ru-RU" b="1" dirty="0" smtClean="0"/>
                </a:br>
                <a:r>
                  <a:rPr lang="ru-RU" dirty="0" smtClean="0"/>
                  <a:t>Наименьшее число плоскостей,  достаточное, чтобы покрыть все, кроме одной, вершины куба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равно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err="1" smtClean="0"/>
                  <a:t>Б.о.о</a:t>
                </a:r>
                <a:r>
                  <a:rPr lang="ru-RU" dirty="0" smtClean="0"/>
                  <a:t>. будем считать, что у нас куб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что вершина, которую мы не покрываем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0,0,…,0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61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Покрытие вершин </a:t>
            </a:r>
            <a:r>
              <a:rPr lang="ru-RU" dirty="0"/>
              <a:t>куба гиперплоскостями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Куб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 покрываем вершину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0,0,…,0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плоскостей достаточно — например, такие: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−1=0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−1=0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…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−1=0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Сложная часть — доказать, что меньшим числом плоскостей 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обойтись. </a:t>
                </a:r>
                <a:br>
                  <a:rPr lang="ru-RU" dirty="0" smtClean="0"/>
                </a:br>
                <a:r>
                  <a:rPr lang="ru-RU" dirty="0" smtClean="0"/>
                  <a:t>Докажем это от противного…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800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Покрытие вершин </a:t>
            </a:r>
            <a:r>
              <a:rPr lang="ru-RU" dirty="0"/>
              <a:t>куба гиперплоскостями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Допустим, мы обошлись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плоскостями,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.   </a:t>
                </a:r>
                <a:r>
                  <a:rPr lang="ru-RU" dirty="0" smtClean="0"/>
                  <a:t>Пусть их уравнения такие: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e>
                        </m:mr>
                      </m:m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20000"/>
                  </a:lnSpc>
                  <a:spcBef>
                    <a:spcPts val="1200"/>
                  </a:spcBef>
                  <a:buNone/>
                </a:pPr>
                <a:r>
                  <a:rPr lang="ru-RU" dirty="0" smtClean="0"/>
                  <a:t>При этом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ru-RU" b="0" dirty="0" smtClean="0"/>
                  <a:t>, т.к. ни одна из плоскостей не</a:t>
                </a:r>
                <a:r>
                  <a:rPr lang="en-US" b="0" dirty="0" smtClean="0"/>
                  <a:t> </a:t>
                </a:r>
                <a:r>
                  <a:rPr lang="ru-RU" b="0" dirty="0" smtClean="0"/>
                  <a:t>должна покрывать точку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0,0,…,0</m:t>
                        </m:r>
                      </m:e>
                    </m:d>
                  </m:oMath>
                </a14:m>
                <a:r>
                  <a:rPr lang="en-US" b="0" dirty="0" smtClean="0"/>
                  <a:t>.   </a:t>
                </a:r>
                <a:r>
                  <a:rPr lang="ru-RU" dirty="0" smtClean="0"/>
                  <a:t>Рассмотрим многочлен</a:t>
                </a:r>
                <a:r>
                  <a:rPr lang="en-US" dirty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ru-RU" b="0" i="1" smtClean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latin typeface="Cambria Math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coef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⋅…⋅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</m:sSub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nary>
                        <m:naryPr>
                          <m:chr m:val="∏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≠0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По теореме </a:t>
                </a:r>
                <a:r>
                  <a:rPr lang="ru-RU" dirty="0" err="1" smtClean="0"/>
                  <a:t>Алона</a:t>
                </a:r>
                <a:r>
                  <a:rPr lang="ru-RU" dirty="0" smtClean="0"/>
                  <a:t>, найдутся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 которых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638" t="-6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4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Покрытие вершин </a:t>
            </a:r>
            <a:r>
              <a:rPr lang="ru-RU" dirty="0"/>
              <a:t>куба гиперплоскостями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Допустим, мы обошлись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плоскостями: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2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=0</m:t>
                            </m:r>
                          </m:e>
                        </m:mr>
                      </m:m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2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По теореме </a:t>
                </a:r>
                <a:r>
                  <a:rPr lang="ru-RU" dirty="0" err="1" smtClean="0"/>
                  <a:t>Алона</a:t>
                </a:r>
                <a:r>
                  <a:rPr lang="ru-RU" dirty="0" smtClean="0"/>
                  <a:t>, найдётся точка из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 которой многочлен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≔</m:t>
                    </m:r>
                    <m:nary>
                      <m:naryPr>
                        <m:chr m:val="∏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d>
                      </m:e>
                    </m:nary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∏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∏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i="1" dirty="0" smtClean="0"/>
                  <a:t>не</a:t>
                </a:r>
                <a:r>
                  <a:rPr lang="ru-RU" dirty="0" smtClean="0"/>
                  <a:t> равен нулю.</a:t>
                </a:r>
                <a:r>
                  <a:rPr lang="en-US" dirty="0" smtClean="0"/>
                  <a:t>  </a:t>
                </a:r>
                <a:r>
                  <a:rPr lang="ru-RU" dirty="0" smtClean="0"/>
                  <a:t>Но это невозможно</a:t>
                </a:r>
                <a:r>
                  <a:rPr lang="en-US" dirty="0"/>
                  <a:t>:</a:t>
                </a:r>
                <a:r>
                  <a:rPr lang="ru-RU" dirty="0" smtClean="0"/>
                  <a:t> 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∏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∏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e>
                        </m:nary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Для любой точки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0,…,0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</m:e>
                    </m:nary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∏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754" t="-743" b="-9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73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Регулярные подграфы в регулярных графах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b="1" dirty="0" smtClean="0"/>
              <a:t>Общая постановка многих задач в теории графов: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 данном графе с известными свойствами выделить подграф с требуемыми свойствами.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Например: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В заданном графе найти максимальную </a:t>
            </a:r>
            <a:r>
              <a:rPr lang="ru-RU" dirty="0" smtClean="0"/>
              <a:t>клику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lnSpc>
                <a:spcPct val="100000"/>
              </a:lnSpc>
            </a:pPr>
            <a:r>
              <a:rPr lang="ru-RU" dirty="0" smtClean="0"/>
              <a:t>В заданном несвязном графе найти компоненту связности с максимальным числом вершин.</a:t>
            </a:r>
          </a:p>
          <a:p>
            <a:pPr>
              <a:lnSpc>
                <a:spcPct val="100000"/>
              </a:lnSpc>
            </a:pPr>
            <a:r>
              <a:rPr lang="ru-RU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896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Регулярные подграфы в регулярных графах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946432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Вопрос: </a:t>
                </a:r>
                <a:r>
                  <a:rPr lang="ru-RU" dirty="0" smtClean="0"/>
                  <a:t>во всяком 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регулярном графе существует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𝑘</m:t>
                        </m:r>
                        <m:r>
                          <a:rPr lang="en-US" i="1" dirty="0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‑</a:t>
                </a:r>
                <a:r>
                  <a:rPr lang="ru-RU" dirty="0" smtClean="0"/>
                  <a:t>регулярный подграф</a:t>
                </a:r>
                <a:r>
                  <a:rPr lang="en-US" dirty="0" smtClean="0"/>
                  <a:t>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Известно следующее: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Это так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≤3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i="1" dirty="0" smtClean="0"/>
                  <a:t>простое упражнение</a:t>
                </a:r>
                <a:r>
                  <a:rPr lang="ru-RU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Это так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гипотеза Бержа, доказанная В.А</a:t>
                </a:r>
                <a:r>
                  <a:rPr lang="ru-RU" dirty="0" smtClean="0"/>
                  <a:t>. </a:t>
                </a:r>
                <a:r>
                  <a:rPr lang="ru-RU" dirty="0" err="1" smtClean="0"/>
                  <a:t>Ташкиновым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Это в общем случае не верно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≥6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946432" cy="4351338"/>
              </a:xfrm>
              <a:blipFill rotWithShape="0">
                <a:blip r:embed="rId3"/>
                <a:stretch>
                  <a:fillRect l="-1170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27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Регулярные подграфы в регулярных графах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Вопрос: </a:t>
                </a:r>
                <a:r>
                  <a:rPr lang="ru-RU" dirty="0" smtClean="0"/>
                  <a:t>во всяком 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регулярном графе существует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/>
                  <a:t>‑</a:t>
                </a:r>
                <a:r>
                  <a:rPr lang="ru-RU" dirty="0" smtClean="0"/>
                  <a:t>регулярный подграф</a:t>
                </a:r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)?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Известно, например, что для любых нечётных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 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ответ на вопрос положительный.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ослабить условие «строгой» регулярности и рассматривать «почти регулярные» графы (у которых степени вершин близки, но необязательно равны) — тоже можно доказать кое-что интересное…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66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Одно обобщение деления многочленов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Утверждение.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  — произвольные ненулевые многочлены.</a:t>
                </a:r>
              </a:p>
              <a:p>
                <a:pPr marL="0" indent="0">
                  <a:lnSpc>
                    <a:spcPct val="110000"/>
                  </a:lnSpc>
                  <a:spcAft>
                    <a:spcPts val="400"/>
                  </a:spcAft>
                  <a:buNone/>
                </a:pPr>
                <a:r>
                  <a:rPr lang="ru-RU" dirty="0" smtClean="0"/>
                  <a:t>Тогда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существуют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𝑃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⋅</m:t>
                      </m:r>
                      <m:r>
                        <a:rPr lang="en-US" i="1" dirty="0">
                          <a:latin typeface="Cambria Math"/>
                        </a:rPr>
                        <m:t>𝑄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𝑅</m:t>
                      </m:r>
                      <m:r>
                        <a:rPr lang="en-US" i="1" dirty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dirty="0" smtClean="0"/>
                  <a:t> во всех мономах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куда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входит в степени больше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</m:func>
                  </m:oMath>
                </a14:m>
                <a:r>
                  <a:rPr lang="ru-RU" dirty="0" smtClean="0"/>
                  <a:t>, заменяем эту степень, выразив её через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ru-RU" dirty="0" smtClean="0"/>
                  <a:t>.</a:t>
                </a:r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По сути, это «деление столбиком», в котором мы рассматриваем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как многочлен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коэффициентами из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t="-11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0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Регулярные подграфы в регулярных графах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ru-RU" b="1" dirty="0" err="1" smtClean="0"/>
                  <a:t>Алон</a:t>
                </a:r>
                <a:r>
                  <a:rPr lang="ru-RU" b="1" dirty="0" smtClean="0"/>
                  <a:t>, </a:t>
                </a:r>
                <a:r>
                  <a:rPr lang="ru-RU" b="1" dirty="0" err="1" smtClean="0"/>
                  <a:t>Фридланд</a:t>
                </a:r>
                <a:r>
                  <a:rPr lang="ru-RU" b="1" dirty="0" smtClean="0"/>
                  <a:t>, </a:t>
                </a:r>
                <a:r>
                  <a:rPr lang="ru-RU" b="1" dirty="0" err="1" smtClean="0"/>
                  <a:t>Калаи</a:t>
                </a:r>
                <a:r>
                  <a:rPr lang="ru-RU" b="1" dirty="0" smtClean="0"/>
                  <a:t>).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простое число.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err="1" smtClean="0"/>
                  <a:t>мультиграф</a:t>
                </a:r>
                <a:r>
                  <a:rPr lang="ru-RU" dirty="0" smtClean="0"/>
                  <a:t> (без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петель), удовлетворяющий условиям  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≤2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</m:d>
                          </m:den>
                        </m:f>
                      </m:e>
                    </m:box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latin typeface="Cambria Math"/>
                      </a:rPr>
                      <m:t>&gt;2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регулярный подграф.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06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А—Ф—К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79376" y="1825624"/>
                <a:ext cx="11233248" cy="462771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≤2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𝑝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</a:rPr>
                  <a:t>  </a:t>
                </a:r>
                <a:r>
                  <a:rPr lang="ru-RU" dirty="0" smtClean="0">
                    <a:solidFill>
                      <a:schemeClr val="bg1">
                        <a:lumMod val="65000"/>
                      </a:schemeClr>
                    </a:solidFill>
                  </a:rPr>
                  <a:t>  и  </a:t>
                </a:r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</m:d>
                          </m:den>
                        </m:f>
                      </m:e>
                    </m:box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𝑉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&gt;2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𝑝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−2</m:t>
                    </m:r>
                  </m:oMath>
                </a14:m>
                <a:endParaRPr lang="ru-RU" dirty="0" smtClean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Каждому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сопоставим переменную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4000"/>
                  </a:lnSpc>
                  <a:buNone/>
                </a:pPr>
                <a:r>
                  <a:rPr lang="ru-RU" dirty="0" smtClean="0"/>
                  <a:t>Рассмотрим многочлен от переменных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коэффициентами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14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∑"/>
                                          <m:supHide m:val="on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∈</m:t>
                                          </m:r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: 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∋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  <m:sup/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9376" y="1825624"/>
                <a:ext cx="11233248" cy="4627711"/>
              </a:xfrm>
              <a:blipFill rotWithShape="0">
                <a:blip r:embed="rId2"/>
                <a:stretch>
                  <a:fillRect l="-1140" t="-1184" r="-7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002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А—Ф—К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</m:d>
                          </m:den>
                        </m:f>
                      </m:e>
                    </m:box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𝑉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&gt;2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𝑝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−2</m:t>
                    </m:r>
                  </m:oMath>
                </a14:m>
                <a:endParaRPr lang="ru-RU" dirty="0" smtClean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≔</m:t>
                      </m:r>
                      <m:limLow>
                        <m:limLow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nary>
                                <m:naryPr>
                                  <m:chr m:val="∏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nary>
                                                <m:naryPr>
                                                  <m:chr m:val="∑"/>
                                                  <m:supHide m:val="on"/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naryPr>
                                                <m:sub>
                                                  <m:r>
                                                    <a:rPr lang="en-US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𝑒</m:t>
                                                  </m:r>
                                                  <m:r>
                                                    <a:rPr lang="en-US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∈</m:t>
                                                  </m:r>
                                                  <m:r>
                                                    <a:rPr lang="en-US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𝐸</m:t>
                                                  </m:r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: </m:t>
                                                  </m:r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∋</m:t>
                                                  </m:r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sub>
                                                <m:sup/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solidFill>
                                                            <a:schemeClr val="bg1">
                                                              <a:lumMod val="50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chemeClr val="bg1">
                                                              <a:lumMod val="50000"/>
                                                            </a:schemeClr>
                                                          </a:solidFill>
                                                          <a:latin typeface="Cambria Math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solidFill>
                                                            <a:schemeClr val="bg1">
                                                              <a:lumMod val="50000"/>
                                                            </a:schemeClr>
                                                          </a:solidFill>
                                                          <a:latin typeface="Cambria Math"/>
                                                        </a:rPr>
                                                        <m:t>𝑒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nary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nary>
                            </m:e>
                          </m:groupChr>
                        </m:e>
                        <m:lim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𝑄</m:t>
                          </m:r>
                        </m:lim>
                      </m:limLow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условия,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𝑣</m:t>
                        </m:r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sub>
                      <m:sup/>
                      <m:e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nary>
                    <m:r>
                      <a:rPr lang="en-US" b="0" i="1" smtClean="0">
                        <a:latin typeface="Cambria Math"/>
                      </a:rPr>
                      <m:t>&gt;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отсюда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&lt;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Следовательно,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При этом,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coef</m:t>
                            </m:r>
                          </m:e>
                          <m:sub>
                            <m:nary>
                              <m:naryPr>
                                <m:chr m:val="∏"/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∈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nary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837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А—Ф—К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874424" cy="5032376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≔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∑"/>
                                          <m:supHide m:val="on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a:rPr lang="en-US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  <m:r>
                                            <a:rPr lang="en-US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∈</m:t>
                                          </m:r>
                                          <m:r>
                                            <a:rPr lang="en-US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: 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∋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  <m:sup/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и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coef</m:t>
                            </m:r>
                          </m:e>
                          <m:sub>
                            <m:nary>
                              <m:naryPr>
                                <m:chr m:val="∏"/>
                                <m:supHide m:val="on"/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∈</m:t>
                                </m:r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𝐸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nary>
                          </m:sub>
                        </m:sSub>
                      </m:fName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Значит, по теореме </a:t>
                </a:r>
                <a:r>
                  <a:rPr lang="ru-RU" dirty="0" err="1" smtClean="0"/>
                  <a:t>Алона</a:t>
                </a:r>
                <a:r>
                  <a:rPr lang="ru-RU" dirty="0" smtClean="0"/>
                  <a:t>, найдётся набор значений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𝜶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dirty="0" smtClean="0"/>
                  <a:t>,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такой,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/>
                          </a:rPr>
                          <m:t>𝜶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/>
                  <a:t>При этом</a:t>
                </a:r>
                <a:r>
                  <a:rPr lang="en-US" dirty="0"/>
                  <a:t> </a:t>
                </a:r>
                <a:r>
                  <a:rPr lang="ru-RU" dirty="0"/>
                  <a:t>для любого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𝑣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имеем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nary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ru-RU" i="1">
                          <a:latin typeface="Cambria Math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иначе</a:t>
                </a:r>
                <a:r>
                  <a:rPr lang="ru-RU" dirty="0"/>
                  <a:t>, </a:t>
                </a:r>
                <a:r>
                  <a:rPr lang="ru-RU"/>
                  <a:t>по </a:t>
                </a:r>
                <a:r>
                  <a:rPr lang="ru-RU" smtClean="0"/>
                  <a:t>малой теореме </a:t>
                </a:r>
                <a:r>
                  <a:rPr lang="ru-RU" dirty="0"/>
                  <a:t>Ферма, получилось </a:t>
                </a:r>
                <a:r>
                  <a:rPr lang="ru-RU" dirty="0" smtClean="0"/>
                  <a:t>бы   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∈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𝐸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∋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p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en-US" i="1">
                          <a:latin typeface="Cambria Math"/>
                        </a:rPr>
                        <m:t>1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𝜶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=0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m:rPr>
                          <m:nor/>
                        </m:rPr>
                        <a:rPr lang="en-US" dirty="0"/>
                        <m:t>(</m:t>
                      </m:r>
                      <m:r>
                        <m:rPr>
                          <m:nor/>
                        </m:rPr>
                        <a:rPr lang="ru-RU" dirty="0"/>
                        <m:t>в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ℤ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/>
                        <m:t>).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874424" cy="5032376"/>
              </a:xfrm>
              <a:blipFill rotWithShape="0">
                <a:blip r:embed="rId2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856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А—Ф—К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≤2</m:t>
                    </m:r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𝑝</m:t>
                    </m:r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ru-RU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𝑃</m:t>
                    </m:r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≔</m:t>
                    </m:r>
                    <m:nary>
                      <m:naryPr>
                        <m:chr m:val="∏"/>
                        <m:supHide m:val="on"/>
                        <m:ctrlP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  <m: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𝑉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6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nary>
                                      <m:naryPr>
                                        <m:chr m:val="∑"/>
                                        <m:supHide m:val="on"/>
                                        <m:ctrlPr>
                                          <a:rPr lang="en-US" i="1">
                                            <a:solidFill>
                                              <a:schemeClr val="bg1">
                                                <a:lumMod val="6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𝑒</m:t>
                                        </m:r>
                                        <m:r>
                                          <a:rPr lang="en-US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∈</m:t>
                                        </m:r>
                                        <m:r>
                                          <a:rPr lang="en-US" i="1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𝐸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: 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∋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bg1">
                                                    <a:lumMod val="6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chemeClr val="bg1">
                                                    <a:lumMod val="65000"/>
                                                  </a:schemeClr>
                                                </a:solidFill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bg1">
                                                    <a:lumMod val="65000"/>
                                                  </a:schemeClr>
                                                </a:solidFill>
                                                <a:latin typeface="Cambria Math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</m:e>
                                    </m:nary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en-US" b="0" i="1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−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𝐸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>
                                        <a:lumMod val="65000"/>
                                      </a:schemeClr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Нашли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𝜶</m:t>
                    </m:r>
                    <m:r>
                      <a:rPr lang="ru-RU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dirty="0" smtClean="0"/>
                  <a:t>,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т. ч.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/>
                          </a:rPr>
                          <m:t>𝜶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ru-RU" dirty="0" smtClean="0"/>
                  <a:t>,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𝑣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nary>
                      <m:limUpp>
                        <m:limUp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lim>
                      </m:limUpp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Кроме того, </a:t>
                </a:r>
                <a:r>
                  <a:rPr lang="en-US" dirty="0" smtClean="0"/>
                  <a:t> </a:t>
                </a:r>
                <a:r>
                  <a:rPr lang="ru-RU" dirty="0" smtClean="0"/>
                  <a:t>видно, что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𝜶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 Взяв </a:t>
                </a:r>
                <a:r>
                  <a:rPr lang="ru-RU" dirty="0"/>
                  <a:t>те рёбра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для которых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=1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/>
                  <a:t>все вершины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/>
                  <a:t>, </a:t>
                </a:r>
                <a:r>
                  <a:rPr lang="ru-RU" dirty="0" smtClean="0"/>
                  <a:t>получим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непустой </a:t>
                </a:r>
                <a:r>
                  <a:rPr lang="ru-RU" dirty="0" err="1" smtClean="0"/>
                  <a:t>остовный</a:t>
                </a:r>
                <a:r>
                  <a:rPr lang="ru-RU" dirty="0" smtClean="0"/>
                  <a:t> </a:t>
                </a:r>
                <a:r>
                  <a:rPr lang="ru-RU" dirty="0"/>
                  <a:t>подграф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В подграфе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степень каждой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равна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𝑒</m:t>
                        </m:r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𝐸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: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nary>
                    <m:limUpp>
                      <m:limUp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US" i="1">
                            <a:latin typeface="Cambria Math"/>
                          </a:rPr>
                          <m:t>=</m:t>
                        </m:r>
                      </m:e>
                      <m:lim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lim>
                    </m:limUpp>
                    <m:r>
                      <a:rPr lang="ru-RU" i="1">
                        <a:latin typeface="Cambria Math"/>
                      </a:rPr>
                      <m:t>0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а значит, эта степень равна нулю либо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42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А—Ф—К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набору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𝜶</m:t>
                    </m:r>
                  </m:oMath>
                </a14:m>
                <a:r>
                  <a:rPr lang="ru-RU" dirty="0" smtClean="0"/>
                  <a:t> построили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непустой </a:t>
                </a:r>
                <a:r>
                  <a:rPr lang="ru-RU" dirty="0" err="1" smtClean="0"/>
                  <a:t>остовный</a:t>
                </a:r>
                <a:r>
                  <a:rPr lang="ru-RU" dirty="0" smtClean="0"/>
                  <a:t> </a:t>
                </a:r>
                <a:r>
                  <a:rPr lang="ru-RU" dirty="0"/>
                  <a:t>подграф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подграфе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степень каждой вершины</a:t>
                </a:r>
                <a:r>
                  <a:rPr lang="en-US" dirty="0" smtClean="0"/>
                  <a:t> </a:t>
                </a:r>
                <a:r>
                  <a:rPr lang="ru-RU" dirty="0" smtClean="0"/>
                  <a:t>равна нулю 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Выбросив из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вершины нулевой степени, получим искомый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 smtClean="0"/>
                  <a:t>‑регулярный подграф.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26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b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и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i="1" dirty="0" smtClean="0"/>
                  <a:t>.</a:t>
                </a:r>
                <a:r>
                  <a:rPr lang="ru-RU" i="1" dirty="0" smtClean="0"/>
                  <a:t>  </a:t>
                </a:r>
                <a:r>
                  <a:rPr lang="ru-RU" dirty="0" smtClean="0"/>
                  <a:t>Тогда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3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+9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+9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−27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−27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lim>
                      </m:limLow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81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lim>
                      </m:limLow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754" t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1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Алона</a:t>
            </a:r>
            <a:r>
              <a:rPr lang="ru-RU" dirty="0" smtClean="0"/>
              <a:t> о нулях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162456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произвольный полином, </a:t>
                </a:r>
                <a:br>
                  <a:rPr lang="ru-RU" dirty="0" smtClean="0"/>
                </a:br>
                <a:r>
                  <a:rPr lang="ru-RU" dirty="0" smtClean="0"/>
                  <a:t>и пусть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моном старшей степени, то есть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𝔽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— </a:t>
                </a:r>
                <a:r>
                  <a:rPr lang="ru-RU" dirty="0" smtClean="0"/>
                  <a:t>произвольные множества, такие,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всех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найдутся такие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что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≠0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162456" cy="4351338"/>
              </a:xfrm>
              <a:blipFill rotWithShape="0">
                <a:blip r:embed="rId2"/>
                <a:stretch>
                  <a:fillRect l="-114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74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теоремы </a:t>
            </a:r>
            <a:r>
              <a:rPr lang="ru-RU" dirty="0" err="1" smtClean="0"/>
              <a:t>Алона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en-US" i="1" dirty="0" smtClean="0"/>
                  <a:t>:  </a:t>
                </a:r>
                <a:r>
                  <a:rPr lang="ru-RU" dirty="0" smtClean="0"/>
                  <a:t>индукция по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линейная форма: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Если, например,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и, как бы ни были фиксированы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←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←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уравнение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ru-RU" b="0" i="0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/>
                  <a:t> имеет не более одного корня.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найдётся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которого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ru-RU" b="0" i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16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Алона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07368" y="1825625"/>
                <a:ext cx="1137726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для многочленов меньшей степени утверждение теоремы выполнено.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err="1" smtClean="0"/>
                  <a:t>Б.о.о</a:t>
                </a:r>
                <a:r>
                  <a:rPr lang="ru-RU" dirty="0" smtClean="0"/>
                  <a:t>. будем считать,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Зафиксируем произвольное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поделим с остатком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𝑃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dirty="0" smtClean="0">
                          <a:latin typeface="Cambria Math"/>
                        </a:rPr>
                        <m:t>⋅</m:t>
                      </m:r>
                      <m:r>
                        <a:rPr lang="en-US" b="0" i="1" dirty="0" smtClean="0">
                          <a:latin typeface="Cambria Math"/>
                        </a:rPr>
                        <m:t>𝑄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b="0" i="1" dirty="0" smtClean="0">
                          <a:latin typeface="Cambria Math"/>
                        </a:rPr>
                        <m:t>𝑅</m:t>
                      </m:r>
                      <m:r>
                        <a:rPr lang="en-US" b="0" i="1" dirty="0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г</a:t>
                </a:r>
                <a:r>
                  <a:rPr lang="ru-RU" dirty="0" smtClean="0"/>
                  <a:t>де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 smtClean="0">
                            <a:latin typeface="Cambria Math" pitchFamily="18" charset="0"/>
                            <a:ea typeface="Cambria Math" pitchFamily="18" charset="0"/>
                          </a:rPr>
                          <m:t>≢</m:t>
                        </m:r>
                      </m:e>
                    </m:box>
                    <m:r>
                      <m:rPr>
                        <m:nor/>
                      </m:rPr>
                      <a:rPr lang="en-US" b="0" i="0" smtClean="0">
                        <a:latin typeface="Cambria Math" pitchFamily="18" charset="0"/>
                        <a:ea typeface="Cambria Math" pitchFamily="18" charset="0"/>
                      </a:rPr>
                      <m:t>0</m:t>
                    </m:r>
                  </m:oMath>
                </a14:m>
                <a:r>
                  <a:rPr lang="ru-RU" dirty="0" smtClean="0"/>
                  <a:t>   и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 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 зависит от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68" y="1825625"/>
                <a:ext cx="11377264" cy="4351338"/>
              </a:xfrm>
              <a:blipFill rotWithShape="0">
                <a:blip r:embed="rId2"/>
                <a:stretch>
                  <a:fillRect l="-1125" t="-1261" r="-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656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Алона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79376" y="1825625"/>
                <a:ext cx="11520064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⋅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𝑄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𝑅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где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𝑄</m:t>
                    </m:r>
                    <m:box>
                      <m:box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r>
                          <m:rPr>
                            <m:nor/>
                          </m:rPr>
                          <a:rPr lang="ru-RU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≢</m:t>
                        </m:r>
                      </m:e>
                    </m:box>
                    <m:r>
                      <m:rPr>
                        <m:nor/>
                      </m:rPr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</a:rPr>
                      <m:t>0</m:t>
                    </m:r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  и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𝑅</m:t>
                        </m:r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deg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fName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    т.е.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не зависит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найдётся набор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ru-RU" dirty="0" smtClean="0"/>
                  <a:t>, такой, что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≠0,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что и требовалось.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Остаётся разобрать </a:t>
                </a:r>
                <a:r>
                  <a:rPr lang="ru-RU" dirty="0"/>
                  <a:t>случай</a:t>
                </a:r>
                <a:r>
                  <a:rPr lang="en-US" dirty="0"/>
                  <a:t>, </a:t>
                </a:r>
                <a:r>
                  <a:rPr lang="ru-RU" dirty="0"/>
                  <a:t>когда 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∀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,…,</m:t>
                      </m:r>
                      <m:r>
                        <a:rPr lang="en-US" i="1">
                          <a:latin typeface="Cambria Math"/>
                        </a:rPr>
                        <m:t>∀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</m:sSub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=0.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9376" y="1825625"/>
                <a:ext cx="11520064" cy="4351338"/>
              </a:xfrm>
              <a:blipFill rotWithShape="0">
                <a:blip r:embed="rId2"/>
                <a:stretch>
                  <a:fillRect l="-11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11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Доказательство теоремы </a:t>
            </a:r>
            <a:r>
              <a:rPr lang="ru-RU" dirty="0" err="1"/>
              <a:t>Алона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𝑃</m:t>
                      </m:r>
                      <m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dirty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⋅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𝑄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Т.к</a:t>
                </a:r>
                <a:r>
                  <a:rPr lang="ru-RU" dirty="0"/>
                  <a:t>.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один из </a:t>
                </a:r>
                <a:r>
                  <a:rPr lang="ru-RU" dirty="0" smtClean="0"/>
                  <a:t>мономов степени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func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имеет </a:t>
                </a:r>
                <a:r>
                  <a:rPr lang="ru-RU" dirty="0" smtClean="0"/>
                  <a:t>вид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i="1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:r>
                  <a:rPr lang="ru-RU" dirty="0" smtClean="0"/>
                  <a:t>то </a:t>
                </a:r>
                <a:r>
                  <a:rPr lang="ru-RU" dirty="0"/>
                  <a:t>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один из мономов </a:t>
                </a:r>
                <a:r>
                  <a:rPr lang="ru-RU" dirty="0" smtClean="0"/>
                  <a:t>степени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</m:func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имеет </a:t>
                </a:r>
                <a:r>
                  <a:rPr lang="ru-RU" dirty="0"/>
                  <a:t>вид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По предположению индукции, найдутся такие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∖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>
                          <a:latin typeface="Cambria Math"/>
                        </a:rPr>
                        <m:t>…,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которых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≠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Для таких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получаем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≠0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6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Аддитивная комбинаторика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Аддитивная комбинаторика</a:t>
                </a:r>
                <a:r>
                  <a:rPr lang="ru-RU" dirty="0" smtClean="0"/>
                  <a:t> изучает свойства подмножеств натуральных чисел и абелевых групп при сложении.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 </a:t>
                </a:r>
                <a:r>
                  <a:rPr lang="ru-RU" dirty="0" smtClean="0"/>
                  <a:t>абелева группа.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Обозначим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Вопрос: </a:t>
                </a:r>
                <a:r>
                  <a:rPr lang="ru-RU" dirty="0" smtClean="0"/>
                  <a:t>как можно оценить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известны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ru-RU" dirty="0" smtClean="0"/>
                  <a:t>?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Пример простой оценки сверху: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380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11442</TotalTime>
  <Words>234</Words>
  <Application>Microsoft Office PowerPoint</Application>
  <PresentationFormat>Широкоэкранный</PresentationFormat>
  <Paragraphs>144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Одно обобщение деления многочленов</vt:lpstr>
      <vt:lpstr>Пример</vt:lpstr>
      <vt:lpstr>Теорема Алона о нулях </vt:lpstr>
      <vt:lpstr>Доказательство теоремы Алона</vt:lpstr>
      <vt:lpstr>Доказательство теоремы Алона</vt:lpstr>
      <vt:lpstr>Доказательство теоремы Алона</vt:lpstr>
      <vt:lpstr>Доказательство теоремы Алона</vt:lpstr>
      <vt:lpstr>Аддитивная комбинаторика</vt:lpstr>
      <vt:lpstr>Теорема Коши—Давенпорта</vt:lpstr>
      <vt:lpstr>Теорема Коши—Давенпорта</vt:lpstr>
      <vt:lpstr>Теорема Коши—Давенпорта</vt:lpstr>
      <vt:lpstr>Покрытие вершин куба гиперплоскостями</vt:lpstr>
      <vt:lpstr>Покрытие вершин куба гиперплоскостями</vt:lpstr>
      <vt:lpstr>Покрытие вершин куба гиперплоскостями</vt:lpstr>
      <vt:lpstr>Покрытие вершин куба гиперплоскостями</vt:lpstr>
      <vt:lpstr>Регулярные подграфы в регулярных графах</vt:lpstr>
      <vt:lpstr>Регулярные подграфы в регулярных графах</vt:lpstr>
      <vt:lpstr>Регулярные подграфы в регулярных графах</vt:lpstr>
      <vt:lpstr>Регулярные подграфы в регулярных графах</vt:lpstr>
      <vt:lpstr>Доказательство теоремы А—Ф—К</vt:lpstr>
      <vt:lpstr>Доказательство теоремы А—Ф—К</vt:lpstr>
      <vt:lpstr>Доказательство теоремы А—Ф—К</vt:lpstr>
      <vt:lpstr>Доказательство теоремы А—Ф—К</vt:lpstr>
      <vt:lpstr>Доказательство теоремы А—Ф—К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416</cp:revision>
  <dcterms:created xsi:type="dcterms:W3CDTF">2011-09-09T18:22:36Z</dcterms:created>
  <dcterms:modified xsi:type="dcterms:W3CDTF">2014-05-06T12:56:13Z</dcterms:modified>
</cp:coreProperties>
</file>