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39" r:id="rId2"/>
    <p:sldId id="353" r:id="rId3"/>
    <p:sldId id="367" r:id="rId4"/>
    <p:sldId id="368" r:id="rId5"/>
    <p:sldId id="369" r:id="rId6"/>
    <p:sldId id="370" r:id="rId7"/>
    <p:sldId id="371" r:id="rId8"/>
    <p:sldId id="372" r:id="rId9"/>
    <p:sldId id="373" r:id="rId10"/>
    <p:sldId id="374" r:id="rId11"/>
    <p:sldId id="342" r:id="rId12"/>
    <p:sldId id="343" r:id="rId13"/>
    <p:sldId id="340" r:id="rId14"/>
    <p:sldId id="375" r:id="rId15"/>
    <p:sldId id="349" r:id="rId16"/>
    <p:sldId id="350" r:id="rId17"/>
    <p:sldId id="351" r:id="rId18"/>
    <p:sldId id="344" r:id="rId19"/>
    <p:sldId id="345" r:id="rId20"/>
    <p:sldId id="346" r:id="rId21"/>
    <p:sldId id="347" r:id="rId22"/>
    <p:sldId id="348" r:id="rId23"/>
    <p:sldId id="362" r:id="rId24"/>
    <p:sldId id="363" r:id="rId25"/>
    <p:sldId id="364" r:id="rId26"/>
    <p:sldId id="365" r:id="rId27"/>
    <p:sldId id="366" r:id="rId2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Титульный слайд" id="{1460D0A9-3D10-4208-8AD0-4F079226FF22}">
          <p14:sldIdLst>
            <p14:sldId id="339"/>
          </p14:sldIdLst>
        </p14:section>
        <p14:section name="Хроматическое число и обхват" id="{847DD455-1073-47F0-9D3D-0DB9CBBD7BB6}">
          <p14:sldIdLst>
            <p14:sldId id="353"/>
            <p14:sldId id="367"/>
            <p14:sldId id="368"/>
            <p14:sldId id="369"/>
            <p14:sldId id="370"/>
            <p14:sldId id="371"/>
            <p14:sldId id="372"/>
            <p14:sldId id="373"/>
            <p14:sldId id="374"/>
          </p14:sldIdLst>
        </p14:section>
        <p14:section name="Число скрещиваний" id="{DF6B094B-5566-4E07-A9DC-DFD2D2D004B5}">
          <p14:sldIdLst>
            <p14:sldId id="342"/>
            <p14:sldId id="343"/>
            <p14:sldId id="340"/>
            <p14:sldId id="375"/>
            <p14:sldId id="349"/>
            <p14:sldId id="350"/>
            <p14:sldId id="351"/>
            <p14:sldId id="344"/>
            <p14:sldId id="345"/>
            <p14:sldId id="346"/>
            <p14:sldId id="347"/>
            <p14:sldId id="348"/>
          </p14:sldIdLst>
        </p14:section>
        <p14:section name="Независимые множества и степени вершин" id="{862D5C79-EE49-4E04-A48E-8C87A3CF17A3}">
          <p14:sldIdLst>
            <p14:sldId id="362"/>
            <p14:sldId id="363"/>
            <p14:sldId id="364"/>
            <p14:sldId id="365"/>
            <p14:sldId id="36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68" autoAdjust="0"/>
    <p:restoredTop sz="93428" autoAdjust="0"/>
  </p:normalViewPr>
  <p:slideViewPr>
    <p:cSldViewPr>
      <p:cViewPr>
        <p:scale>
          <a:sx n="75" d="100"/>
          <a:sy n="75" d="100"/>
        </p:scale>
        <p:origin x="270" y="4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1306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17.04.2014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9718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17.04.2014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4250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17.04.2014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300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17.04.2014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205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17.04.2014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0686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17.04.2014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161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17.04.2014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2894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17.04.2014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8951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17.04.2014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2720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17.04.2014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7152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17.04.2014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8842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9C59E-E0C6-4729-9D34-359EC7C110EC}" type="datetimeFigureOut">
              <a:rPr lang="ru-RU" smtClean="0"/>
              <a:t>17.04.2014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9693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ainiak.com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0.png"/><Relationship Id="rId4" Type="http://schemas.openxmlformats.org/officeDocument/2006/relationships/image" Target="../media/image150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09800" y="2060848"/>
            <a:ext cx="7772400" cy="1872208"/>
          </a:xfrm>
        </p:spPr>
        <p:txBody>
          <a:bodyPr>
            <a:normAutofit/>
          </a:bodyPr>
          <a:lstStyle/>
          <a:p>
            <a:r>
              <a:rPr lang="ru-RU" dirty="0"/>
              <a:t>Дискретные структуры</a:t>
            </a:r>
            <a:r>
              <a:rPr lang="en-US" dirty="0"/>
              <a:t/>
            </a:r>
            <a:br>
              <a:rPr lang="en-US" dirty="0"/>
            </a:br>
            <a:r>
              <a:rPr lang="ru-RU" sz="3200" dirty="0" smtClean="0"/>
              <a:t>МФТИ, весна 201</a:t>
            </a:r>
            <a:r>
              <a:rPr lang="en-US" sz="3200" dirty="0" smtClean="0"/>
              <a:t>4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63552" y="3886200"/>
            <a:ext cx="8136904" cy="1752600"/>
          </a:xfrm>
        </p:spPr>
        <p:txBody>
          <a:bodyPr/>
          <a:lstStyle/>
          <a:p>
            <a:r>
              <a:rPr lang="ru-RU" dirty="0"/>
              <a:t>Александр</a:t>
            </a:r>
            <a:r>
              <a:rPr lang="en-US"/>
              <a:t> </a:t>
            </a:r>
            <a:r>
              <a:rPr lang="ru-RU" smtClean="0"/>
              <a:t>Дайняк</a:t>
            </a:r>
            <a:endParaRPr lang="ru-RU" dirty="0"/>
          </a:p>
          <a:p>
            <a:r>
              <a:rPr lang="en-US" dirty="0">
                <a:hlinkClick r:id="rId2"/>
              </a:rPr>
              <a:t>www.dainiak.com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8452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Доказательство теоремы </a:t>
            </a:r>
            <a:r>
              <a:rPr lang="ru-RU" dirty="0" err="1" smtClean="0"/>
              <a:t>Эрдёша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Мы показали, что существует граф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ru-RU" dirty="0" smtClean="0"/>
                  <a:t>, в котором </a:t>
                </a:r>
                <a:endParaRPr lang="en-US" dirty="0" smtClean="0"/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g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𝐺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</m:e>
                    </m:d>
                    <m:r>
                      <a:rPr lang="en-US" b="0" i="1" smtClean="0">
                        <a:latin typeface="Cambria Math"/>
                      </a:rPr>
                      <m:t>&gt;</m:t>
                    </m:r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endParaRPr lang="ru-RU" dirty="0" smtClean="0"/>
              </a:p>
              <a:p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𝐺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</m:e>
                    </m:d>
                    <m:r>
                      <a:rPr lang="en-US" b="0" i="1" smtClean="0">
                        <a:latin typeface="Cambria Math"/>
                      </a:rPr>
                      <m:t>≥</m:t>
                    </m:r>
                    <m:f>
                      <m:fPr>
                        <m:type m:val="li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𝛼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𝐺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</m:e>
                    </m:d>
                    <m:r>
                      <a:rPr lang="en-US" b="0" i="1" smtClean="0">
                        <a:latin typeface="Cambria Math"/>
                      </a:rPr>
                      <m:t>≤</m:t>
                    </m:r>
                    <m:r>
                      <a:rPr lang="en-US" b="0" i="1" smtClean="0">
                        <a:latin typeface="Cambria Math"/>
                      </a:rPr>
                      <m:t>𝛼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&lt;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1−</m:t>
                        </m:r>
                        <m:f>
                          <m:fPr>
                            <m:type m:val="li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4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𝑘</m:t>
                                </m:r>
                              </m:e>
                            </m:d>
                          </m:den>
                        </m:f>
                      </m:sup>
                    </m:sSup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Имеем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𝜒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𝐺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≥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𝐺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𝛼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𝐺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&gt;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type m:val="li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1−</m:t>
                              </m:r>
                              <m:f>
                                <m:fPr>
                                  <m:type m:val="lin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ru-RU" i="1">
                                          <a:latin typeface="Cambria Math"/>
                                        </a:rPr>
                                        <m:t>4</m:t>
                                      </m:r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𝑘</m:t>
                                      </m:r>
                                    </m:e>
                                  </m:d>
                                </m:den>
                              </m:f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=2</m:t>
                      </m:r>
                      <m:r>
                        <a:rPr lang="en-US" b="0" i="1" smtClean="0">
                          <a:latin typeface="Cambria Math"/>
                        </a:rPr>
                        <m:t>𝑘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endParaRPr lang="ru-RU" sz="1800" dirty="0"/>
              </a:p>
              <a:p>
                <a:pPr marL="0" indent="0">
                  <a:buNone/>
                </a:pPr>
                <a:r>
                  <a:rPr lang="ru-RU" dirty="0" smtClean="0"/>
                  <a:t>Итог: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g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𝐺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</m:e>
                    </m:d>
                    <m:r>
                      <a:rPr lang="en-US" i="1">
                        <a:latin typeface="Cambria Math"/>
                      </a:rPr>
                      <m:t>&gt;</m:t>
                    </m:r>
                    <m:r>
                      <a:rPr lang="en-US" i="1">
                        <a:latin typeface="Cambria Math"/>
                      </a:rPr>
                      <m:t>𝑘</m:t>
                    </m:r>
                    <m:r>
                      <a:rPr lang="en-US" i="1">
                        <a:latin typeface="Cambria Math"/>
                      </a:rPr>
                      <m:t> </m:t>
                    </m:r>
                  </m:oMath>
                </a14:m>
                <a:r>
                  <a:rPr lang="ru-RU" dirty="0" smtClean="0"/>
                  <a:t> и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𝜒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𝐺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</m:e>
                    </m:d>
                    <m:r>
                      <a:rPr lang="en-US" b="0" i="1" smtClean="0">
                        <a:latin typeface="Cambria Math"/>
                      </a:rPr>
                      <m:t>&gt;2</m:t>
                    </m:r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ru-RU" dirty="0" smtClean="0"/>
                  <a:t>, что и требовалось.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 b="-112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8726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Укладки графов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Пример укладок на плоскости:</a:t>
                </a:r>
              </a:p>
              <a:p>
                <a:r>
                  <a:rPr lang="ru-RU" dirty="0" smtClean="0"/>
                  <a:t>Укладка графа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4</m:t>
                        </m:r>
                      </m:sub>
                    </m:sSub>
                  </m:oMath>
                </a14:m>
                <a:r>
                  <a:rPr lang="ru-RU" dirty="0" smtClean="0"/>
                  <a:t>:</a:t>
                </a:r>
              </a:p>
              <a:p>
                <a:endParaRPr lang="ru-RU" dirty="0" smtClean="0"/>
              </a:p>
              <a:p>
                <a:endParaRPr lang="ru-RU" dirty="0"/>
              </a:p>
              <a:p>
                <a:r>
                  <a:rPr lang="ru-RU" dirty="0" smtClean="0"/>
                  <a:t>Изображение графа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4</m:t>
                        </m:r>
                      </m:sub>
                    </m:sSub>
                  </m:oMath>
                </a14:m>
                <a:r>
                  <a:rPr lang="ru-RU" dirty="0" smtClean="0"/>
                  <a:t>, не являющееся укладкой: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28799"/>
                <a:ext cx="8229600" cy="4032449"/>
              </a:xfrm>
              <a:blipFill rotWithShape="1">
                <a:blip r:embed="rId2"/>
                <a:stretch>
                  <a:fillRect l="-1852" t="-196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Овал 3"/>
          <p:cNvSpPr/>
          <p:nvPr/>
        </p:nvSpPr>
        <p:spPr>
          <a:xfrm>
            <a:off x="7866460" y="6016993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6469425" y="602129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7845369" y="494116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>
            <a:stCxn id="4" idx="0"/>
            <a:endCxn id="6" idx="4"/>
          </p:cNvCxnSpPr>
          <p:nvPr/>
        </p:nvCxnSpPr>
        <p:spPr>
          <a:xfrm flipH="1" flipV="1">
            <a:off x="7917378" y="5085185"/>
            <a:ext cx="21091" cy="93180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>
            <a:stCxn id="4" idx="2"/>
            <a:endCxn id="5" idx="6"/>
          </p:cNvCxnSpPr>
          <p:nvPr/>
        </p:nvCxnSpPr>
        <p:spPr>
          <a:xfrm flipH="1">
            <a:off x="6613442" y="6089001"/>
            <a:ext cx="1253019" cy="430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stCxn id="6" idx="3"/>
            <a:endCxn id="5" idx="7"/>
          </p:cNvCxnSpPr>
          <p:nvPr/>
        </p:nvCxnSpPr>
        <p:spPr>
          <a:xfrm flipH="1">
            <a:off x="6592350" y="5064094"/>
            <a:ext cx="1274110" cy="97829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>
            <a:off x="6469425" y="494116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>
            <a:stCxn id="5" idx="0"/>
            <a:endCxn id="10" idx="4"/>
          </p:cNvCxnSpPr>
          <p:nvPr/>
        </p:nvCxnSpPr>
        <p:spPr>
          <a:xfrm flipV="1">
            <a:off x="6541433" y="5085185"/>
            <a:ext cx="0" cy="93611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stCxn id="4" idx="1"/>
            <a:endCxn id="10" idx="5"/>
          </p:cNvCxnSpPr>
          <p:nvPr/>
        </p:nvCxnSpPr>
        <p:spPr>
          <a:xfrm flipH="1" flipV="1">
            <a:off x="6592351" y="5064094"/>
            <a:ext cx="1295201" cy="97399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stCxn id="6" idx="2"/>
            <a:endCxn id="10" idx="6"/>
          </p:cNvCxnSpPr>
          <p:nvPr/>
        </p:nvCxnSpPr>
        <p:spPr>
          <a:xfrm flipH="1">
            <a:off x="6613441" y="5013176"/>
            <a:ext cx="123192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7130730" y="2945711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7151821" y="3793411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889506" y="2466807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единительная линия 16"/>
          <p:cNvCxnSpPr>
            <a:stCxn id="14" idx="7"/>
            <a:endCxn id="16" idx="3"/>
          </p:cNvCxnSpPr>
          <p:nvPr/>
        </p:nvCxnSpPr>
        <p:spPr>
          <a:xfrm flipV="1">
            <a:off x="7253655" y="2589732"/>
            <a:ext cx="656942" cy="37707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14" idx="4"/>
            <a:endCxn id="15" idx="0"/>
          </p:cNvCxnSpPr>
          <p:nvPr/>
        </p:nvCxnSpPr>
        <p:spPr>
          <a:xfrm>
            <a:off x="7202739" y="3089727"/>
            <a:ext cx="21091" cy="70368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16" idx="4"/>
            <a:endCxn id="15" idx="7"/>
          </p:cNvCxnSpPr>
          <p:nvPr/>
        </p:nvCxnSpPr>
        <p:spPr>
          <a:xfrm flipH="1">
            <a:off x="7274746" y="2610824"/>
            <a:ext cx="686768" cy="120367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Овал 19"/>
          <p:cNvSpPr/>
          <p:nvPr/>
        </p:nvSpPr>
        <p:spPr>
          <a:xfrm>
            <a:off x="6340924" y="244165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1" name="Прямая соединительная линия 20"/>
          <p:cNvCxnSpPr>
            <a:stCxn id="15" idx="1"/>
            <a:endCxn id="20" idx="4"/>
          </p:cNvCxnSpPr>
          <p:nvPr/>
        </p:nvCxnSpPr>
        <p:spPr>
          <a:xfrm flipH="1" flipV="1">
            <a:off x="6412932" y="2585672"/>
            <a:ext cx="759980" cy="122883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stCxn id="14" idx="1"/>
            <a:endCxn id="20" idx="5"/>
          </p:cNvCxnSpPr>
          <p:nvPr/>
        </p:nvCxnSpPr>
        <p:spPr>
          <a:xfrm flipH="1" flipV="1">
            <a:off x="6463849" y="2564580"/>
            <a:ext cx="687972" cy="40222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stCxn id="16" idx="2"/>
            <a:endCxn id="20" idx="6"/>
          </p:cNvCxnSpPr>
          <p:nvPr/>
        </p:nvCxnSpPr>
        <p:spPr>
          <a:xfrm flipH="1" flipV="1">
            <a:off x="6484940" y="2513663"/>
            <a:ext cx="1404566" cy="2515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1508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Планарные графы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i="1" dirty="0" smtClean="0"/>
                  <a:t>Планарный граф </a:t>
                </a:r>
                <a:r>
                  <a:rPr lang="ru-RU" dirty="0" smtClean="0"/>
                  <a:t>— это граф, для которого существует плоская укладка.</a:t>
                </a:r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r>
                  <a:rPr lang="ru-RU" dirty="0" smtClean="0"/>
                  <a:t>Например, граф                          планарный</a:t>
                </a:r>
              </a:p>
              <a:p>
                <a:pPr marL="0" indent="0">
                  <a:buNone/>
                </a:pPr>
                <a:endParaRPr lang="ru-RU" b="1" dirty="0" smtClean="0"/>
              </a:p>
              <a:p>
                <a:pPr marL="0" indent="0">
                  <a:buNone/>
                </a:pPr>
                <a:r>
                  <a:rPr lang="ru-RU" b="1" dirty="0" smtClean="0"/>
                  <a:t>Утверждение </a:t>
                </a:r>
                <a:r>
                  <a:rPr lang="ru-RU" b="1" dirty="0"/>
                  <a:t>(доказанное осенью</a:t>
                </a:r>
                <a:r>
                  <a:rPr lang="ru-RU" b="1" dirty="0" smtClean="0"/>
                  <a:t>).</a:t>
                </a:r>
                <a:r>
                  <a:rPr lang="en-US" b="1" dirty="0"/>
                  <a:t/>
                </a:r>
                <a:br>
                  <a:rPr lang="en-US" b="1" dirty="0"/>
                </a:br>
                <a:r>
                  <a:rPr lang="ru-RU" dirty="0" smtClean="0"/>
                  <a:t>В любом планарном графе</a:t>
                </a:r>
                <a:endParaRPr lang="ru-RU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#</m:t>
                      </m:r>
                      <m:r>
                        <a:rPr lang="ru-RU" i="1">
                          <a:latin typeface="Cambria Math"/>
                        </a:rPr>
                        <m:t>рёбер≤</m:t>
                      </m:r>
                      <m:r>
                        <a:rPr lang="ru-RU" b="0" i="1" smtClean="0">
                          <a:latin typeface="Cambria Math"/>
                        </a:rPr>
                        <m:t>3⋅#вершин</m:t>
                      </m:r>
                      <m:r>
                        <a:rPr lang="en-US" b="0" i="1" smtClean="0">
                          <a:latin typeface="Cambria Math"/>
                        </a:rPr>
                        <m:t>−6</m:t>
                      </m:r>
                    </m:oMath>
                  </m:oMathPara>
                </a14:m>
                <a:endParaRPr lang="ru-RU" dirty="0" smtClean="0"/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28799"/>
                <a:ext cx="8229600" cy="5112569"/>
              </a:xfrm>
              <a:blipFill rotWithShape="1">
                <a:blip r:embed="rId2"/>
                <a:stretch>
                  <a:fillRect l="-1852" t="-154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4" name="Группа 33"/>
          <p:cNvGrpSpPr/>
          <p:nvPr/>
        </p:nvGrpSpPr>
        <p:grpSpPr>
          <a:xfrm>
            <a:off x="3719736" y="2785636"/>
            <a:ext cx="1541051" cy="1224143"/>
            <a:chOff x="4287279" y="5301208"/>
            <a:chExt cx="1541051" cy="1224143"/>
          </a:xfrm>
        </p:grpSpPr>
        <p:sp>
          <p:nvSpPr>
            <p:cNvPr id="24" name="Овал 23"/>
            <p:cNvSpPr/>
            <p:nvPr/>
          </p:nvSpPr>
          <p:spPr>
            <a:xfrm>
              <a:off x="5684314" y="6377033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4287279" y="6381335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5663223" y="530120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7" name="Прямая соединительная линия 26"/>
            <p:cNvCxnSpPr>
              <a:stCxn id="24" idx="0"/>
              <a:endCxn id="26" idx="4"/>
            </p:cNvCxnSpPr>
            <p:nvPr/>
          </p:nvCxnSpPr>
          <p:spPr>
            <a:xfrm flipH="1" flipV="1">
              <a:off x="5735231" y="5445224"/>
              <a:ext cx="21091" cy="93180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>
              <a:stCxn id="24" idx="2"/>
              <a:endCxn id="25" idx="6"/>
            </p:cNvCxnSpPr>
            <p:nvPr/>
          </p:nvCxnSpPr>
          <p:spPr>
            <a:xfrm flipH="1">
              <a:off x="4431295" y="6449041"/>
              <a:ext cx="1253019" cy="4302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>
              <a:stCxn id="26" idx="3"/>
              <a:endCxn id="25" idx="7"/>
            </p:cNvCxnSpPr>
            <p:nvPr/>
          </p:nvCxnSpPr>
          <p:spPr>
            <a:xfrm flipH="1">
              <a:off x="4410204" y="5424133"/>
              <a:ext cx="1274110" cy="978293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Овал 29"/>
            <p:cNvSpPr/>
            <p:nvPr/>
          </p:nvSpPr>
          <p:spPr>
            <a:xfrm>
              <a:off x="4287279" y="530120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1" name="Прямая соединительная линия 30"/>
            <p:cNvCxnSpPr>
              <a:stCxn id="25" idx="0"/>
              <a:endCxn id="30" idx="4"/>
            </p:cNvCxnSpPr>
            <p:nvPr/>
          </p:nvCxnSpPr>
          <p:spPr>
            <a:xfrm flipV="1">
              <a:off x="4359287" y="5445224"/>
              <a:ext cx="0" cy="936111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>
              <a:stCxn id="24" idx="1"/>
              <a:endCxn id="30" idx="5"/>
            </p:cNvCxnSpPr>
            <p:nvPr/>
          </p:nvCxnSpPr>
          <p:spPr>
            <a:xfrm flipH="1" flipV="1">
              <a:off x="4410204" y="5424133"/>
              <a:ext cx="1295201" cy="973991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>
              <a:stCxn id="26" idx="2"/>
              <a:endCxn id="30" idx="6"/>
            </p:cNvCxnSpPr>
            <p:nvPr/>
          </p:nvCxnSpPr>
          <p:spPr>
            <a:xfrm flipH="1">
              <a:off x="4431295" y="5373216"/>
              <a:ext cx="123192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6595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Число скрещиваний (</a:t>
            </a:r>
            <a:r>
              <a:rPr lang="en-US" dirty="0" smtClean="0"/>
              <a:t>crossing number</a:t>
            </a:r>
            <a:r>
              <a:rPr lang="ru-RU" dirty="0" smtClean="0"/>
              <a:t>)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5032376"/>
              </a:xfrm>
            </p:spPr>
            <p:txBody>
              <a:bodyPr>
                <a:normAutofit fontScale="85000" lnSpcReduction="10000"/>
              </a:bodyPr>
              <a:lstStyle/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i="1" dirty="0" smtClean="0"/>
                  <a:t>Число скрещиваний</a:t>
                </a:r>
                <a:r>
                  <a:rPr lang="ru-RU" dirty="0" smtClean="0"/>
                  <a:t> графа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это</a:t>
                </a:r>
                <a:endParaRPr lang="en-US" b="0" i="1" dirty="0" smtClean="0">
                  <a:latin typeface="Cambria Math"/>
                </a:endParaRPr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cr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𝐺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≔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min</m:t>
                              </m:r>
                            </m:e>
                            <m:lim>
                              <m:eqArr>
                                <m:eqArr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eqArr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𝑇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 — изо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бр.  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𝐺</m:t>
                                  </m:r>
                                </m:e>
                                <m:e>
                                  <m:r>
                                    <a:rPr lang="ru-RU" b="0" i="1" smtClean="0">
                                      <a:latin typeface="Cambria Math"/>
                                    </a:rPr>
                                    <m:t>на плоскости</m:t>
                                  </m:r>
                                </m:e>
                              </m:eqArr>
                            </m:lim>
                          </m:limLow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#</m:t>
                          </m:r>
                          <m:r>
                            <a:rPr lang="ru-RU" b="0" i="1" smtClean="0">
                              <a:latin typeface="Cambria Math" panose="02040503050406030204" pitchFamily="18" charset="0"/>
                            </a:rPr>
                            <m:t>пересечений </m:t>
                          </m:r>
                          <m:r>
                            <a:rPr lang="ru-RU" b="0" i="1" smtClean="0">
                              <a:latin typeface="Cambria Math"/>
                            </a:rPr>
                            <m:t>рёбер</m:t>
                          </m:r>
                          <m:r>
                            <a:rPr lang="ru-RU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ru-RU" b="0" i="1" smtClean="0">
                              <a:latin typeface="Cambria Math"/>
                            </a:rPr>
                            <m:t>в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𝑇</m:t>
                          </m:r>
                        </m:e>
                      </m:func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b="1" dirty="0" smtClean="0"/>
                  <a:t>Замечание:</a:t>
                </a:r>
                <a:r>
                  <a:rPr lang="ru-RU" dirty="0" smtClean="0"/>
                  <a:t> если в изображении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ru-RU" dirty="0" smtClean="0"/>
                  <a:t> рёбер пересеклись в одной точке</a:t>
                </a:r>
                <a:r>
                  <a:rPr lang="ru-RU" smtClean="0"/>
                  <a:t>, то скрещиваний </a:t>
                </a:r>
                <a:r>
                  <a:rPr lang="ru-RU" dirty="0" smtClean="0"/>
                  <a:t>в этой точке мы насчитаем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20000"/>
                  </a:lnSpc>
                  <a:buNone/>
                </a:pPr>
                <a:endParaRPr lang="en-US" dirty="0"/>
              </a:p>
              <a:p>
                <a:pPr marL="0" indent="0">
                  <a:lnSpc>
                    <a:spcPct val="120000"/>
                  </a:lnSpc>
                  <a:buNone/>
                </a:pPr>
                <a:endParaRPr lang="en-US" dirty="0" smtClean="0"/>
              </a:p>
              <a:p>
                <a:pPr marL="0" indent="0">
                  <a:lnSpc>
                    <a:spcPct val="120000"/>
                  </a:lnSpc>
                  <a:buNone/>
                </a:pPr>
                <a:endParaRPr lang="en-US" dirty="0"/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dirty="0" smtClean="0"/>
                  <a:t>«Малыми шевелениями» ситуаций, когда больше двух рёбер пересекаются в одной точке можно избежать, не изменив общее число скрещиваний.</a:t>
                </a:r>
                <a:endParaRPr lang="en-US" dirty="0" smtClean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5032376"/>
              </a:xfrm>
              <a:blipFill rotWithShape="0">
                <a:blip r:embed="rId2"/>
                <a:stretch>
                  <a:fillRect l="-928" t="-60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Прямая соединительная линия 4"/>
          <p:cNvCxnSpPr/>
          <p:nvPr/>
        </p:nvCxnSpPr>
        <p:spPr>
          <a:xfrm>
            <a:off x="5087888" y="4221088"/>
            <a:ext cx="1440160" cy="12961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5015880" y="4437112"/>
            <a:ext cx="1656184" cy="10801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5510783" y="4365104"/>
            <a:ext cx="729233" cy="12171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1460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Число скрещиваний (</a:t>
            </a:r>
            <a:r>
              <a:rPr lang="en-US" dirty="0" smtClean="0"/>
              <a:t>crossing number</a:t>
            </a:r>
            <a:r>
              <a:rPr lang="ru-RU" dirty="0" smtClean="0"/>
              <a:t>)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771727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i="1" dirty="0" smtClean="0"/>
                  <a:t>Число скрещиваний</a:t>
                </a:r>
                <a:r>
                  <a:rPr lang="ru-RU" dirty="0" smtClean="0"/>
                  <a:t> графа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это</a:t>
                </a:r>
                <a:endParaRPr lang="en-US" b="0" i="1" dirty="0" smtClean="0">
                  <a:latin typeface="Cambria Math"/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cr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𝐺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≔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min</m:t>
                              </m:r>
                            </m:e>
                            <m:lim>
                              <m:eqArr>
                                <m:eqArr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eqArr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𝑇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 — изо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бр.  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𝐺</m:t>
                                  </m:r>
                                </m:e>
                                <m:e>
                                  <m:r>
                                    <a:rPr lang="ru-RU" b="0" i="1" smtClean="0">
                                      <a:latin typeface="Cambria Math"/>
                                    </a:rPr>
                                    <m:t>на плоскости</m:t>
                                  </m:r>
                                </m:e>
                              </m:eqArr>
                            </m:lim>
                          </m:limLow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#</m:t>
                          </m:r>
                          <m:r>
                            <a:rPr lang="ru-RU" b="0" i="1" smtClean="0">
                              <a:latin typeface="Cambria Math" panose="02040503050406030204" pitchFamily="18" charset="0"/>
                            </a:rPr>
                            <m:t>пересечений </m:t>
                          </m:r>
                          <m:r>
                            <a:rPr lang="ru-RU" b="0" i="1" smtClean="0">
                              <a:latin typeface="Cambria Math"/>
                            </a:rPr>
                            <m:t>рёбер</m:t>
                          </m:r>
                          <m:r>
                            <a:rPr lang="ru-RU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ru-RU" b="0" i="1" smtClean="0">
                              <a:latin typeface="Cambria Math"/>
                            </a:rPr>
                            <m:t>в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𝑇</m:t>
                          </m:r>
                        </m:e>
                      </m:func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0" dirty="0" smtClean="0"/>
                  <a:t>Ясно, что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cr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=0</m:t>
                    </m:r>
                  </m:oMath>
                </a14:m>
                <a:r>
                  <a:rPr lang="ru-RU" dirty="0" smtClean="0"/>
                  <a:t>  т. и </a:t>
                </a:r>
                <a:r>
                  <a:rPr lang="ru-RU" dirty="0" err="1" smtClean="0"/>
                  <a:t>т.т</a:t>
                </a:r>
                <a:r>
                  <a:rPr lang="ru-RU" dirty="0" smtClean="0"/>
                  <a:t>., когда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err="1" smtClean="0"/>
                  <a:t>планарен</a:t>
                </a:r>
                <a:r>
                  <a:rPr lang="ru-RU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Точное значение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cr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func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известно в немногих частных случаях. Остальное — оценки.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Например, известно, что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cr</m:t>
                          </m:r>
                        </m:fName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e>
                      </m:func>
                      <m:r>
                        <a:rPr lang="en-US" i="1">
                          <a:latin typeface="Cambria Math"/>
                        </a:rPr>
                        <m:t>≤</m:t>
                      </m:r>
                      <m:d>
                        <m:dPr>
                          <m:begChr m:val="⌊"/>
                          <m:endChr m:val="⌋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box>
                            <m:box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box>
                        </m:e>
                      </m:d>
                      <m:d>
                        <m:dPr>
                          <m:begChr m:val="⌊"/>
                          <m:endChr m:val="⌋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box>
                            <m:box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−1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box>
                        </m:e>
                      </m:d>
                      <m:d>
                        <m:dPr>
                          <m:begChr m:val="⌊"/>
                          <m:endChr m:val="⌋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box>
                            <m:box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−2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box>
                        </m:e>
                      </m:d>
                      <m:d>
                        <m:dPr>
                          <m:begChr m:val="⌊"/>
                          <m:endChr m:val="⌋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box>
                            <m:box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−3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box>
                        </m:e>
                      </m:d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Быстрых алгоритмов поиска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cr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func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не известно.</a:t>
                </a:r>
                <a:endParaRPr lang="en-US" dirty="0" smtClean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771727"/>
              </a:xfrm>
              <a:blipFill rotWithShape="0">
                <a:blip r:embed="rId2"/>
                <a:stretch>
                  <a:fillRect l="-1217" t="-114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3832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Лемма о видах скрещиваний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Лемма.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𝑇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изображение простого графа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в котором ровно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cr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func>
                  </m:oMath>
                </a14:m>
                <a:r>
                  <a:rPr lang="ru-RU" dirty="0" smtClean="0"/>
                  <a:t> скрещиваний рёбер, и пусть каждая точка плоскости участвует </a:t>
                </a:r>
                <a:r>
                  <a:rPr lang="ru-RU" dirty="0" smtClean="0"/>
                  <a:t>не</a:t>
                </a:r>
                <a:r>
                  <a:rPr lang="en-US" dirty="0" smtClean="0"/>
                  <a:t> </a:t>
                </a:r>
                <a:r>
                  <a:rPr lang="ru-RU" dirty="0" smtClean="0"/>
                  <a:t>более </a:t>
                </a:r>
                <a:r>
                  <a:rPr lang="ru-RU" dirty="0" smtClean="0"/>
                  <a:t>чем в одном скрещивании. 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′′</m:t>
                        </m:r>
                      </m:sup>
                    </m:sSup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произвольная пара </a:t>
                </a:r>
                <a:r>
                  <a:rPr lang="ru-RU" dirty="0" smtClean="0"/>
                  <a:t>рёбер, скрещивающихся 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𝑇</m:t>
                    </m:r>
                  </m:oMath>
                </a14:m>
                <a:r>
                  <a:rPr lang="en-US" dirty="0" smtClean="0"/>
                  <a:t>. 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Тогда</a:t>
                </a:r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у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′′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нет общих концов,</a:t>
                </a:r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′′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участвуют лишь в одном скрещивании.</a:t>
                </a: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26570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олилиния 15"/>
          <p:cNvSpPr/>
          <p:nvPr/>
        </p:nvSpPr>
        <p:spPr>
          <a:xfrm>
            <a:off x="2466109" y="4461164"/>
            <a:ext cx="1579418" cy="623454"/>
          </a:xfrm>
          <a:custGeom>
            <a:avLst/>
            <a:gdLst>
              <a:gd name="connsiteX0" fmla="*/ 0 w 1579418"/>
              <a:gd name="connsiteY0" fmla="*/ 623454 h 623454"/>
              <a:gd name="connsiteX1" fmla="*/ 720436 w 1579418"/>
              <a:gd name="connsiteY1" fmla="*/ 152400 h 623454"/>
              <a:gd name="connsiteX2" fmla="*/ 1579418 w 1579418"/>
              <a:gd name="connsiteY2" fmla="*/ 0 h 623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79418" h="623454">
                <a:moveTo>
                  <a:pt x="0" y="623454"/>
                </a:moveTo>
                <a:cubicBezTo>
                  <a:pt x="228600" y="439881"/>
                  <a:pt x="457200" y="256309"/>
                  <a:pt x="720436" y="152400"/>
                </a:cubicBezTo>
                <a:cubicBezTo>
                  <a:pt x="983672" y="48491"/>
                  <a:pt x="1281545" y="24245"/>
                  <a:pt x="1579418" y="0"/>
                </a:cubicBezTo>
              </a:path>
            </a:pathLst>
          </a:custGeom>
          <a:noFill/>
          <a:ln w="15875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2396836" y="4765965"/>
            <a:ext cx="762000" cy="554181"/>
          </a:xfrm>
          <a:custGeom>
            <a:avLst/>
            <a:gdLst>
              <a:gd name="connsiteX0" fmla="*/ 0 w 762000"/>
              <a:gd name="connsiteY0" fmla="*/ 0 h 554181"/>
              <a:gd name="connsiteX1" fmla="*/ 332509 w 762000"/>
              <a:gd name="connsiteY1" fmla="*/ 457200 h 554181"/>
              <a:gd name="connsiteX2" fmla="*/ 762000 w 762000"/>
              <a:gd name="connsiteY2" fmla="*/ 554181 h 554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62000" h="554181">
                <a:moveTo>
                  <a:pt x="0" y="0"/>
                </a:moveTo>
                <a:cubicBezTo>
                  <a:pt x="102754" y="182418"/>
                  <a:pt x="205509" y="364837"/>
                  <a:pt x="332509" y="457200"/>
                </a:cubicBezTo>
                <a:cubicBezTo>
                  <a:pt x="459509" y="549564"/>
                  <a:pt x="610754" y="551872"/>
                  <a:pt x="762000" y="554181"/>
                </a:cubicBezTo>
              </a:path>
            </a:pathLst>
          </a:custGeom>
          <a:noFill/>
          <a:ln w="15875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олилиния 19"/>
          <p:cNvSpPr/>
          <p:nvPr/>
        </p:nvSpPr>
        <p:spPr>
          <a:xfrm>
            <a:off x="7456468" y="4461164"/>
            <a:ext cx="1579418" cy="623454"/>
          </a:xfrm>
          <a:custGeom>
            <a:avLst/>
            <a:gdLst>
              <a:gd name="connsiteX0" fmla="*/ 0 w 1579418"/>
              <a:gd name="connsiteY0" fmla="*/ 623454 h 623454"/>
              <a:gd name="connsiteX1" fmla="*/ 720436 w 1579418"/>
              <a:gd name="connsiteY1" fmla="*/ 152400 h 623454"/>
              <a:gd name="connsiteX2" fmla="*/ 1579418 w 1579418"/>
              <a:gd name="connsiteY2" fmla="*/ 0 h 623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79418" h="623454">
                <a:moveTo>
                  <a:pt x="0" y="623454"/>
                </a:moveTo>
                <a:cubicBezTo>
                  <a:pt x="228600" y="439881"/>
                  <a:pt x="457200" y="256309"/>
                  <a:pt x="720436" y="152400"/>
                </a:cubicBezTo>
                <a:cubicBezTo>
                  <a:pt x="983672" y="48491"/>
                  <a:pt x="1281545" y="24245"/>
                  <a:pt x="1579418" y="0"/>
                </a:cubicBezTo>
              </a:path>
            </a:pathLst>
          </a:custGeom>
          <a:noFill/>
          <a:ln w="15875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олилиния 20"/>
          <p:cNvSpPr/>
          <p:nvPr/>
        </p:nvSpPr>
        <p:spPr>
          <a:xfrm>
            <a:off x="7387195" y="4765965"/>
            <a:ext cx="762000" cy="554181"/>
          </a:xfrm>
          <a:custGeom>
            <a:avLst/>
            <a:gdLst>
              <a:gd name="connsiteX0" fmla="*/ 0 w 762000"/>
              <a:gd name="connsiteY0" fmla="*/ 0 h 554181"/>
              <a:gd name="connsiteX1" fmla="*/ 332509 w 762000"/>
              <a:gd name="connsiteY1" fmla="*/ 457200 h 554181"/>
              <a:gd name="connsiteX2" fmla="*/ 762000 w 762000"/>
              <a:gd name="connsiteY2" fmla="*/ 554181 h 554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62000" h="554181">
                <a:moveTo>
                  <a:pt x="0" y="0"/>
                </a:moveTo>
                <a:cubicBezTo>
                  <a:pt x="102754" y="182418"/>
                  <a:pt x="205509" y="364837"/>
                  <a:pt x="332509" y="457200"/>
                </a:cubicBezTo>
                <a:cubicBezTo>
                  <a:pt x="459509" y="549564"/>
                  <a:pt x="610754" y="551872"/>
                  <a:pt x="762000" y="554181"/>
                </a:cubicBezTo>
              </a:path>
            </a:pathLst>
          </a:custGeom>
          <a:noFill/>
          <a:ln w="15875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Лемма о видах скрещиваний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i="1" dirty="0" smtClean="0"/>
                  <a:t>Доказательство леммы: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Если бы у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′′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был общий конец, то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𝑇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можно было бы «улучшить» — уменьшить количество скрещиваний: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Овал 8"/>
          <p:cNvSpPr/>
          <p:nvPr/>
        </p:nvSpPr>
        <p:spPr>
          <a:xfrm>
            <a:off x="3263872" y="419296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3263872" y="592115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1" name="Прямая соединительная линия 10"/>
          <p:cNvCxnSpPr>
            <a:stCxn id="9" idx="4"/>
            <a:endCxn id="10" idx="0"/>
          </p:cNvCxnSpPr>
          <p:nvPr/>
        </p:nvCxnSpPr>
        <p:spPr>
          <a:xfrm>
            <a:off x="3335880" y="4336976"/>
            <a:ext cx="0" cy="158417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Овал 14"/>
          <p:cNvSpPr/>
          <p:nvPr/>
        </p:nvSpPr>
        <p:spPr>
          <a:xfrm>
            <a:off x="4199976" y="577713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Полилиния 22"/>
          <p:cNvSpPr/>
          <p:nvPr/>
        </p:nvSpPr>
        <p:spPr>
          <a:xfrm>
            <a:off x="2733876" y="4285680"/>
            <a:ext cx="1475353" cy="1524000"/>
          </a:xfrm>
          <a:custGeom>
            <a:avLst/>
            <a:gdLst>
              <a:gd name="connsiteX0" fmla="*/ 1475353 w 1475353"/>
              <a:gd name="connsiteY0" fmla="*/ 1524000 h 1524000"/>
              <a:gd name="connsiteX1" fmla="*/ 268853 w 1475353"/>
              <a:gd name="connsiteY1" fmla="*/ 1168400 h 1524000"/>
              <a:gd name="connsiteX2" fmla="*/ 14853 w 1475353"/>
              <a:gd name="connsiteY2" fmla="*/ 469900 h 1524000"/>
              <a:gd name="connsiteX3" fmla="*/ 548253 w 1475353"/>
              <a:gd name="connsiteY3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75353" h="1524000">
                <a:moveTo>
                  <a:pt x="1475353" y="1524000"/>
                </a:moveTo>
                <a:cubicBezTo>
                  <a:pt x="993811" y="1434041"/>
                  <a:pt x="512270" y="1344083"/>
                  <a:pt x="268853" y="1168400"/>
                </a:cubicBezTo>
                <a:cubicBezTo>
                  <a:pt x="25436" y="992717"/>
                  <a:pt x="-31714" y="664633"/>
                  <a:pt x="14853" y="469900"/>
                </a:cubicBezTo>
                <a:cubicBezTo>
                  <a:pt x="61420" y="275167"/>
                  <a:pt x="304836" y="137583"/>
                  <a:pt x="548253" y="0"/>
                </a:cubicBezTo>
              </a:path>
            </a:pathLst>
          </a:cu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право 23"/>
          <p:cNvSpPr/>
          <p:nvPr/>
        </p:nvSpPr>
        <p:spPr>
          <a:xfrm>
            <a:off x="5591944" y="4490368"/>
            <a:ext cx="792088" cy="8640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8246177" y="419296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Овал 25"/>
          <p:cNvSpPr/>
          <p:nvPr/>
        </p:nvSpPr>
        <p:spPr>
          <a:xfrm>
            <a:off x="8246177" y="592115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Овал 27"/>
          <p:cNvSpPr/>
          <p:nvPr/>
        </p:nvSpPr>
        <p:spPr>
          <a:xfrm>
            <a:off x="9182281" y="577713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" name="Полилиния 29"/>
          <p:cNvSpPr/>
          <p:nvPr/>
        </p:nvSpPr>
        <p:spPr>
          <a:xfrm>
            <a:off x="8310547" y="4339124"/>
            <a:ext cx="909459" cy="1478280"/>
          </a:xfrm>
          <a:custGeom>
            <a:avLst/>
            <a:gdLst>
              <a:gd name="connsiteX0" fmla="*/ 21023 w 912563"/>
              <a:gd name="connsiteY0" fmla="*/ 0 h 1478280"/>
              <a:gd name="connsiteX1" fmla="*/ 13403 w 912563"/>
              <a:gd name="connsiteY1" fmla="*/ 1188720 h 1478280"/>
              <a:gd name="connsiteX2" fmla="*/ 13403 w 912563"/>
              <a:gd name="connsiteY2" fmla="*/ 1226820 h 1478280"/>
              <a:gd name="connsiteX3" fmla="*/ 89603 w 912563"/>
              <a:gd name="connsiteY3" fmla="*/ 1303020 h 1478280"/>
              <a:gd name="connsiteX4" fmla="*/ 912563 w 912563"/>
              <a:gd name="connsiteY4" fmla="*/ 1478280 h 1478280"/>
              <a:gd name="connsiteX0" fmla="*/ 21483 w 913023"/>
              <a:gd name="connsiteY0" fmla="*/ 0 h 1478280"/>
              <a:gd name="connsiteX1" fmla="*/ 13863 w 913023"/>
              <a:gd name="connsiteY1" fmla="*/ 1188720 h 1478280"/>
              <a:gd name="connsiteX2" fmla="*/ 90063 w 913023"/>
              <a:gd name="connsiteY2" fmla="*/ 1303020 h 1478280"/>
              <a:gd name="connsiteX3" fmla="*/ 913023 w 913023"/>
              <a:gd name="connsiteY3" fmla="*/ 1478280 h 1478280"/>
              <a:gd name="connsiteX0" fmla="*/ 17860 w 909400"/>
              <a:gd name="connsiteY0" fmla="*/ 0 h 1478280"/>
              <a:gd name="connsiteX1" fmla="*/ 10240 w 909400"/>
              <a:gd name="connsiteY1" fmla="*/ 1188720 h 1478280"/>
              <a:gd name="connsiteX2" fmla="*/ 86440 w 909400"/>
              <a:gd name="connsiteY2" fmla="*/ 1303020 h 1478280"/>
              <a:gd name="connsiteX3" fmla="*/ 909400 w 909400"/>
              <a:gd name="connsiteY3" fmla="*/ 1478280 h 1478280"/>
              <a:gd name="connsiteX0" fmla="*/ 17918 w 909458"/>
              <a:gd name="connsiteY0" fmla="*/ 0 h 1478280"/>
              <a:gd name="connsiteX1" fmla="*/ 10298 w 909458"/>
              <a:gd name="connsiteY1" fmla="*/ 1188720 h 1478280"/>
              <a:gd name="connsiteX2" fmla="*/ 86498 w 909458"/>
              <a:gd name="connsiteY2" fmla="*/ 1303020 h 1478280"/>
              <a:gd name="connsiteX3" fmla="*/ 909458 w 909458"/>
              <a:gd name="connsiteY3" fmla="*/ 1478280 h 1478280"/>
              <a:gd name="connsiteX0" fmla="*/ 17918 w 909458"/>
              <a:gd name="connsiteY0" fmla="*/ 0 h 1478280"/>
              <a:gd name="connsiteX1" fmla="*/ 10298 w 909458"/>
              <a:gd name="connsiteY1" fmla="*/ 1188720 h 1478280"/>
              <a:gd name="connsiteX2" fmla="*/ 86498 w 909458"/>
              <a:gd name="connsiteY2" fmla="*/ 1303020 h 1478280"/>
              <a:gd name="connsiteX3" fmla="*/ 909458 w 909458"/>
              <a:gd name="connsiteY3" fmla="*/ 1478280 h 1478280"/>
              <a:gd name="connsiteX0" fmla="*/ 17918 w 909458"/>
              <a:gd name="connsiteY0" fmla="*/ 0 h 1478280"/>
              <a:gd name="connsiteX1" fmla="*/ 10298 w 909458"/>
              <a:gd name="connsiteY1" fmla="*/ 1188720 h 1478280"/>
              <a:gd name="connsiteX2" fmla="*/ 86498 w 909458"/>
              <a:gd name="connsiteY2" fmla="*/ 1303020 h 1478280"/>
              <a:gd name="connsiteX3" fmla="*/ 909458 w 909458"/>
              <a:gd name="connsiteY3" fmla="*/ 1478280 h 1478280"/>
              <a:gd name="connsiteX0" fmla="*/ 19666 w 911206"/>
              <a:gd name="connsiteY0" fmla="*/ 0 h 1478280"/>
              <a:gd name="connsiteX1" fmla="*/ 12046 w 911206"/>
              <a:gd name="connsiteY1" fmla="*/ 1188720 h 1478280"/>
              <a:gd name="connsiteX2" fmla="*/ 88246 w 911206"/>
              <a:gd name="connsiteY2" fmla="*/ 1303020 h 1478280"/>
              <a:gd name="connsiteX3" fmla="*/ 911206 w 911206"/>
              <a:gd name="connsiteY3" fmla="*/ 1478280 h 1478280"/>
              <a:gd name="connsiteX0" fmla="*/ 17919 w 909459"/>
              <a:gd name="connsiteY0" fmla="*/ 0 h 1478280"/>
              <a:gd name="connsiteX1" fmla="*/ 10299 w 909459"/>
              <a:gd name="connsiteY1" fmla="*/ 1188720 h 1478280"/>
              <a:gd name="connsiteX2" fmla="*/ 86499 w 909459"/>
              <a:gd name="connsiteY2" fmla="*/ 1303020 h 1478280"/>
              <a:gd name="connsiteX3" fmla="*/ 909459 w 909459"/>
              <a:gd name="connsiteY3" fmla="*/ 1478280 h 1478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9459" h="1478280">
                <a:moveTo>
                  <a:pt x="17919" y="0"/>
                </a:moveTo>
                <a:cubicBezTo>
                  <a:pt x="14744" y="492125"/>
                  <a:pt x="-15418" y="1014412"/>
                  <a:pt x="10299" y="1188720"/>
                </a:cubicBezTo>
                <a:cubicBezTo>
                  <a:pt x="16966" y="1220153"/>
                  <a:pt x="41414" y="1292860"/>
                  <a:pt x="86499" y="1303020"/>
                </a:cubicBezTo>
                <a:cubicBezTo>
                  <a:pt x="226834" y="1379855"/>
                  <a:pt x="572909" y="1411605"/>
                  <a:pt x="909459" y="1478280"/>
                </a:cubicBezTo>
              </a:path>
            </a:pathLst>
          </a:cu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олилиния 30"/>
          <p:cNvSpPr/>
          <p:nvPr/>
        </p:nvSpPr>
        <p:spPr>
          <a:xfrm>
            <a:off x="7702161" y="4293404"/>
            <a:ext cx="630340" cy="1630680"/>
          </a:xfrm>
          <a:custGeom>
            <a:avLst/>
            <a:gdLst>
              <a:gd name="connsiteX0" fmla="*/ 611063 w 630340"/>
              <a:gd name="connsiteY0" fmla="*/ 1630680 h 1630680"/>
              <a:gd name="connsiteX1" fmla="*/ 618683 w 630340"/>
              <a:gd name="connsiteY1" fmla="*/ 1394460 h 1630680"/>
              <a:gd name="connsiteX2" fmla="*/ 473903 w 630340"/>
              <a:gd name="connsiteY2" fmla="*/ 1272540 h 1630680"/>
              <a:gd name="connsiteX3" fmla="*/ 207203 w 630340"/>
              <a:gd name="connsiteY3" fmla="*/ 1112520 h 1630680"/>
              <a:gd name="connsiteX4" fmla="*/ 16703 w 630340"/>
              <a:gd name="connsiteY4" fmla="*/ 701040 h 1630680"/>
              <a:gd name="connsiteX5" fmla="*/ 70043 w 630340"/>
              <a:gd name="connsiteY5" fmla="*/ 365760 h 1630680"/>
              <a:gd name="connsiteX6" fmla="*/ 550103 w 630340"/>
              <a:gd name="connsiteY6" fmla="*/ 0 h 1630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0340" h="1630680">
                <a:moveTo>
                  <a:pt x="611063" y="1630680"/>
                </a:moveTo>
                <a:cubicBezTo>
                  <a:pt x="626303" y="1542415"/>
                  <a:pt x="641543" y="1454150"/>
                  <a:pt x="618683" y="1394460"/>
                </a:cubicBezTo>
                <a:cubicBezTo>
                  <a:pt x="595823" y="1334770"/>
                  <a:pt x="542483" y="1319530"/>
                  <a:pt x="473903" y="1272540"/>
                </a:cubicBezTo>
                <a:cubicBezTo>
                  <a:pt x="405323" y="1225550"/>
                  <a:pt x="283403" y="1207770"/>
                  <a:pt x="207203" y="1112520"/>
                </a:cubicBezTo>
                <a:cubicBezTo>
                  <a:pt x="131003" y="1017270"/>
                  <a:pt x="39563" y="825500"/>
                  <a:pt x="16703" y="701040"/>
                </a:cubicBezTo>
                <a:cubicBezTo>
                  <a:pt x="-6157" y="576580"/>
                  <a:pt x="-18857" y="482600"/>
                  <a:pt x="70043" y="365760"/>
                </a:cubicBezTo>
                <a:cubicBezTo>
                  <a:pt x="158943" y="248920"/>
                  <a:pt x="354523" y="124460"/>
                  <a:pt x="550103" y="0"/>
                </a:cubicBezTo>
              </a:path>
            </a:pathLst>
          </a:cu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39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/>
          <p:nvPr/>
        </p:nvSpPr>
        <p:spPr>
          <a:xfrm>
            <a:off x="2466109" y="4461164"/>
            <a:ext cx="1579418" cy="623454"/>
          </a:xfrm>
          <a:custGeom>
            <a:avLst/>
            <a:gdLst>
              <a:gd name="connsiteX0" fmla="*/ 0 w 1579418"/>
              <a:gd name="connsiteY0" fmla="*/ 623454 h 623454"/>
              <a:gd name="connsiteX1" fmla="*/ 720436 w 1579418"/>
              <a:gd name="connsiteY1" fmla="*/ 152400 h 623454"/>
              <a:gd name="connsiteX2" fmla="*/ 1579418 w 1579418"/>
              <a:gd name="connsiteY2" fmla="*/ 0 h 623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79418" h="623454">
                <a:moveTo>
                  <a:pt x="0" y="623454"/>
                </a:moveTo>
                <a:cubicBezTo>
                  <a:pt x="228600" y="439881"/>
                  <a:pt x="457200" y="256309"/>
                  <a:pt x="720436" y="152400"/>
                </a:cubicBezTo>
                <a:cubicBezTo>
                  <a:pt x="983672" y="48491"/>
                  <a:pt x="1281545" y="24245"/>
                  <a:pt x="1579418" y="0"/>
                </a:cubicBezTo>
              </a:path>
            </a:pathLst>
          </a:custGeom>
          <a:noFill/>
          <a:ln w="15875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/>
        </p:nvSpPr>
        <p:spPr>
          <a:xfrm>
            <a:off x="3477492" y="4308764"/>
            <a:ext cx="374073" cy="1025236"/>
          </a:xfrm>
          <a:custGeom>
            <a:avLst/>
            <a:gdLst>
              <a:gd name="connsiteX0" fmla="*/ 374073 w 374073"/>
              <a:gd name="connsiteY0" fmla="*/ 0 h 1025236"/>
              <a:gd name="connsiteX1" fmla="*/ 83127 w 374073"/>
              <a:gd name="connsiteY1" fmla="*/ 471054 h 1025236"/>
              <a:gd name="connsiteX2" fmla="*/ 0 w 374073"/>
              <a:gd name="connsiteY2" fmla="*/ 1025236 h 1025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4073" h="1025236">
                <a:moveTo>
                  <a:pt x="374073" y="0"/>
                </a:moveTo>
                <a:cubicBezTo>
                  <a:pt x="259772" y="150090"/>
                  <a:pt x="145472" y="300181"/>
                  <a:pt x="83127" y="471054"/>
                </a:cubicBezTo>
                <a:cubicBezTo>
                  <a:pt x="20782" y="641927"/>
                  <a:pt x="10391" y="833581"/>
                  <a:pt x="0" y="1025236"/>
                </a:cubicBezTo>
              </a:path>
            </a:pathLst>
          </a:custGeom>
          <a:noFill/>
          <a:ln w="15875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олилиния 18"/>
          <p:cNvSpPr/>
          <p:nvPr/>
        </p:nvSpPr>
        <p:spPr>
          <a:xfrm>
            <a:off x="7526102" y="4461164"/>
            <a:ext cx="1579418" cy="623454"/>
          </a:xfrm>
          <a:custGeom>
            <a:avLst/>
            <a:gdLst>
              <a:gd name="connsiteX0" fmla="*/ 0 w 1579418"/>
              <a:gd name="connsiteY0" fmla="*/ 623454 h 623454"/>
              <a:gd name="connsiteX1" fmla="*/ 720436 w 1579418"/>
              <a:gd name="connsiteY1" fmla="*/ 152400 h 623454"/>
              <a:gd name="connsiteX2" fmla="*/ 1579418 w 1579418"/>
              <a:gd name="connsiteY2" fmla="*/ 0 h 623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79418" h="623454">
                <a:moveTo>
                  <a:pt x="0" y="623454"/>
                </a:moveTo>
                <a:cubicBezTo>
                  <a:pt x="228600" y="439881"/>
                  <a:pt x="457200" y="256309"/>
                  <a:pt x="720436" y="152400"/>
                </a:cubicBezTo>
                <a:cubicBezTo>
                  <a:pt x="983672" y="48491"/>
                  <a:pt x="1281545" y="24245"/>
                  <a:pt x="1579418" y="0"/>
                </a:cubicBezTo>
              </a:path>
            </a:pathLst>
          </a:custGeom>
          <a:noFill/>
          <a:ln w="15875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олилиния 21"/>
          <p:cNvSpPr/>
          <p:nvPr/>
        </p:nvSpPr>
        <p:spPr>
          <a:xfrm>
            <a:off x="8537485" y="4308764"/>
            <a:ext cx="374073" cy="1025236"/>
          </a:xfrm>
          <a:custGeom>
            <a:avLst/>
            <a:gdLst>
              <a:gd name="connsiteX0" fmla="*/ 374073 w 374073"/>
              <a:gd name="connsiteY0" fmla="*/ 0 h 1025236"/>
              <a:gd name="connsiteX1" fmla="*/ 83127 w 374073"/>
              <a:gd name="connsiteY1" fmla="*/ 471054 h 1025236"/>
              <a:gd name="connsiteX2" fmla="*/ 0 w 374073"/>
              <a:gd name="connsiteY2" fmla="*/ 1025236 h 1025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4073" h="1025236">
                <a:moveTo>
                  <a:pt x="374073" y="0"/>
                </a:moveTo>
                <a:cubicBezTo>
                  <a:pt x="259772" y="150090"/>
                  <a:pt x="145472" y="300181"/>
                  <a:pt x="83127" y="471054"/>
                </a:cubicBezTo>
                <a:cubicBezTo>
                  <a:pt x="20782" y="641927"/>
                  <a:pt x="10391" y="833581"/>
                  <a:pt x="0" y="1025236"/>
                </a:cubicBezTo>
              </a:path>
            </a:pathLst>
          </a:custGeom>
          <a:noFill/>
          <a:ln w="15875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Лемма о видах скрещиваний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i="1" dirty="0" smtClean="0"/>
                  <a:t>Доказательство леммы: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Если бы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′′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участвовали более чем в одном скрещивании, то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𝑇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можно было бы «улучшить» — уменьшить количество скрещиваний: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Овал 8"/>
          <p:cNvSpPr/>
          <p:nvPr/>
        </p:nvSpPr>
        <p:spPr>
          <a:xfrm>
            <a:off x="3263872" y="419296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3263872" y="592115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1" name="Прямая соединительная линия 10"/>
          <p:cNvCxnSpPr>
            <a:stCxn id="9" idx="4"/>
            <a:endCxn id="10" idx="0"/>
          </p:cNvCxnSpPr>
          <p:nvPr/>
        </p:nvCxnSpPr>
        <p:spPr>
          <a:xfrm>
            <a:off x="3335880" y="4336976"/>
            <a:ext cx="0" cy="1584176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Овал 14"/>
          <p:cNvSpPr/>
          <p:nvPr/>
        </p:nvSpPr>
        <p:spPr>
          <a:xfrm>
            <a:off x="4199976" y="577713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Стрелка вправо 23"/>
          <p:cNvSpPr/>
          <p:nvPr/>
        </p:nvSpPr>
        <p:spPr>
          <a:xfrm>
            <a:off x="5591944" y="4490368"/>
            <a:ext cx="792088" cy="8640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олилиния 3"/>
          <p:cNvSpPr/>
          <p:nvPr/>
        </p:nvSpPr>
        <p:spPr>
          <a:xfrm>
            <a:off x="2463539" y="4533031"/>
            <a:ext cx="1734389" cy="1285879"/>
          </a:xfrm>
          <a:custGeom>
            <a:avLst/>
            <a:gdLst>
              <a:gd name="connsiteX0" fmla="*/ 1734389 w 1734389"/>
              <a:gd name="connsiteY0" fmla="*/ 1285879 h 1285879"/>
              <a:gd name="connsiteX1" fmla="*/ 584462 w 1734389"/>
              <a:gd name="connsiteY1" fmla="*/ 884097 h 1285879"/>
              <a:gd name="connsiteX2" fmla="*/ 1138644 w 1734389"/>
              <a:gd name="connsiteY2" fmla="*/ 496170 h 1285879"/>
              <a:gd name="connsiteX3" fmla="*/ 154971 w 1734389"/>
              <a:gd name="connsiteY3" fmla="*/ 52825 h 1285879"/>
              <a:gd name="connsiteX4" fmla="*/ 16426 w 1734389"/>
              <a:gd name="connsiteY4" fmla="*/ 25115 h 1285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34389" h="1285879">
                <a:moveTo>
                  <a:pt x="1734389" y="1285879"/>
                </a:moveTo>
                <a:cubicBezTo>
                  <a:pt x="1209071" y="1150797"/>
                  <a:pt x="683753" y="1015715"/>
                  <a:pt x="584462" y="884097"/>
                </a:cubicBezTo>
                <a:cubicBezTo>
                  <a:pt x="485171" y="752479"/>
                  <a:pt x="1210226" y="634715"/>
                  <a:pt x="1138644" y="496170"/>
                </a:cubicBezTo>
                <a:cubicBezTo>
                  <a:pt x="1067062" y="357625"/>
                  <a:pt x="342007" y="131334"/>
                  <a:pt x="154971" y="52825"/>
                </a:cubicBezTo>
                <a:cubicBezTo>
                  <a:pt x="-32065" y="-25684"/>
                  <a:pt x="-7820" y="-285"/>
                  <a:pt x="16426" y="25115"/>
                </a:cubicBezTo>
              </a:path>
            </a:pathLst>
          </a:cu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8311900" y="419296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Овал 17"/>
          <p:cNvSpPr/>
          <p:nvPr/>
        </p:nvSpPr>
        <p:spPr>
          <a:xfrm>
            <a:off x="8311900" y="592115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Овал 19"/>
          <p:cNvSpPr/>
          <p:nvPr/>
        </p:nvSpPr>
        <p:spPr>
          <a:xfrm>
            <a:off x="9248004" y="577713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2351584" y="449289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Овал 20"/>
          <p:cNvSpPr/>
          <p:nvPr/>
        </p:nvSpPr>
        <p:spPr>
          <a:xfrm>
            <a:off x="7399612" y="449289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олилиния 4"/>
          <p:cNvSpPr/>
          <p:nvPr/>
        </p:nvSpPr>
        <p:spPr>
          <a:xfrm>
            <a:off x="7546884" y="4541520"/>
            <a:ext cx="1706880" cy="1287780"/>
          </a:xfrm>
          <a:custGeom>
            <a:avLst/>
            <a:gdLst>
              <a:gd name="connsiteX0" fmla="*/ 1706880 w 1706880"/>
              <a:gd name="connsiteY0" fmla="*/ 1287780 h 1287780"/>
              <a:gd name="connsiteX1" fmla="*/ 891540 w 1706880"/>
              <a:gd name="connsiteY1" fmla="*/ 1021080 h 1287780"/>
              <a:gd name="connsiteX2" fmla="*/ 883920 w 1706880"/>
              <a:gd name="connsiteY2" fmla="*/ 693420 h 1287780"/>
              <a:gd name="connsiteX3" fmla="*/ 1127760 w 1706880"/>
              <a:gd name="connsiteY3" fmla="*/ 502920 h 1287780"/>
              <a:gd name="connsiteX4" fmla="*/ 0 w 1706880"/>
              <a:gd name="connsiteY4" fmla="*/ 0 h 1287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06880" h="1287780">
                <a:moveTo>
                  <a:pt x="1706880" y="1287780"/>
                </a:moveTo>
                <a:cubicBezTo>
                  <a:pt x="1367790" y="1203960"/>
                  <a:pt x="1028700" y="1120140"/>
                  <a:pt x="891540" y="1021080"/>
                </a:cubicBezTo>
                <a:cubicBezTo>
                  <a:pt x="754380" y="922020"/>
                  <a:pt x="844550" y="779780"/>
                  <a:pt x="883920" y="693420"/>
                </a:cubicBezTo>
                <a:cubicBezTo>
                  <a:pt x="923290" y="607060"/>
                  <a:pt x="1275080" y="618490"/>
                  <a:pt x="1127760" y="502920"/>
                </a:cubicBezTo>
                <a:cubicBezTo>
                  <a:pt x="980440" y="387350"/>
                  <a:pt x="490220" y="193675"/>
                  <a:pt x="0" y="0"/>
                </a:cubicBezTo>
              </a:path>
            </a:pathLst>
          </a:cu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8103096" y="4336732"/>
            <a:ext cx="301201" cy="1599248"/>
          </a:xfrm>
          <a:custGeom>
            <a:avLst/>
            <a:gdLst>
              <a:gd name="connsiteX0" fmla="*/ 289608 w 311056"/>
              <a:gd name="connsiteY0" fmla="*/ 0 h 1584960"/>
              <a:gd name="connsiteX1" fmla="*/ 289608 w 311056"/>
              <a:gd name="connsiteY1" fmla="*/ 830580 h 1584960"/>
              <a:gd name="connsiteX2" fmla="*/ 289608 w 311056"/>
              <a:gd name="connsiteY2" fmla="*/ 876300 h 1584960"/>
              <a:gd name="connsiteX3" fmla="*/ 48 w 311056"/>
              <a:gd name="connsiteY3" fmla="*/ 1013460 h 1584960"/>
              <a:gd name="connsiteX4" fmla="*/ 266748 w 311056"/>
              <a:gd name="connsiteY4" fmla="*/ 1234440 h 1584960"/>
              <a:gd name="connsiteX5" fmla="*/ 289608 w 311056"/>
              <a:gd name="connsiteY5" fmla="*/ 1584960 h 1584960"/>
              <a:gd name="connsiteX0" fmla="*/ 289608 w 306291"/>
              <a:gd name="connsiteY0" fmla="*/ 0 h 1584960"/>
              <a:gd name="connsiteX1" fmla="*/ 289608 w 306291"/>
              <a:gd name="connsiteY1" fmla="*/ 830580 h 1584960"/>
              <a:gd name="connsiteX2" fmla="*/ 273098 w 306291"/>
              <a:gd name="connsiteY2" fmla="*/ 900430 h 1584960"/>
              <a:gd name="connsiteX3" fmla="*/ 289608 w 306291"/>
              <a:gd name="connsiteY3" fmla="*/ 876300 h 1584960"/>
              <a:gd name="connsiteX4" fmla="*/ 48 w 306291"/>
              <a:gd name="connsiteY4" fmla="*/ 1013460 h 1584960"/>
              <a:gd name="connsiteX5" fmla="*/ 266748 w 306291"/>
              <a:gd name="connsiteY5" fmla="*/ 1234440 h 1584960"/>
              <a:gd name="connsiteX6" fmla="*/ 289608 w 306291"/>
              <a:gd name="connsiteY6" fmla="*/ 1584960 h 1584960"/>
              <a:gd name="connsiteX0" fmla="*/ 289608 w 301201"/>
              <a:gd name="connsiteY0" fmla="*/ 0 h 1584960"/>
              <a:gd name="connsiteX1" fmla="*/ 289608 w 301201"/>
              <a:gd name="connsiteY1" fmla="*/ 830580 h 1584960"/>
              <a:gd name="connsiteX2" fmla="*/ 273098 w 301201"/>
              <a:gd name="connsiteY2" fmla="*/ 900430 h 1584960"/>
              <a:gd name="connsiteX3" fmla="*/ 48 w 301201"/>
              <a:gd name="connsiteY3" fmla="*/ 1013460 h 1584960"/>
              <a:gd name="connsiteX4" fmla="*/ 266748 w 301201"/>
              <a:gd name="connsiteY4" fmla="*/ 1234440 h 1584960"/>
              <a:gd name="connsiteX5" fmla="*/ 289608 w 301201"/>
              <a:gd name="connsiteY5" fmla="*/ 1584960 h 1584960"/>
              <a:gd name="connsiteX0" fmla="*/ 289608 w 301201"/>
              <a:gd name="connsiteY0" fmla="*/ 0 h 1584960"/>
              <a:gd name="connsiteX1" fmla="*/ 289608 w 301201"/>
              <a:gd name="connsiteY1" fmla="*/ 830580 h 1584960"/>
              <a:gd name="connsiteX2" fmla="*/ 273098 w 301201"/>
              <a:gd name="connsiteY2" fmla="*/ 900430 h 1584960"/>
              <a:gd name="connsiteX3" fmla="*/ 48 w 301201"/>
              <a:gd name="connsiteY3" fmla="*/ 1013460 h 1584960"/>
              <a:gd name="connsiteX4" fmla="*/ 266748 w 301201"/>
              <a:gd name="connsiteY4" fmla="*/ 1234440 h 1584960"/>
              <a:gd name="connsiteX5" fmla="*/ 289608 w 301201"/>
              <a:gd name="connsiteY5" fmla="*/ 1584960 h 1584960"/>
              <a:gd name="connsiteX0" fmla="*/ 289608 w 301201"/>
              <a:gd name="connsiteY0" fmla="*/ 0 h 1584960"/>
              <a:gd name="connsiteX1" fmla="*/ 289608 w 301201"/>
              <a:gd name="connsiteY1" fmla="*/ 830580 h 1584960"/>
              <a:gd name="connsiteX2" fmla="*/ 273098 w 301201"/>
              <a:gd name="connsiteY2" fmla="*/ 900430 h 1584960"/>
              <a:gd name="connsiteX3" fmla="*/ 48 w 301201"/>
              <a:gd name="connsiteY3" fmla="*/ 1013460 h 1584960"/>
              <a:gd name="connsiteX4" fmla="*/ 266748 w 301201"/>
              <a:gd name="connsiteY4" fmla="*/ 1234440 h 1584960"/>
              <a:gd name="connsiteX5" fmla="*/ 289608 w 301201"/>
              <a:gd name="connsiteY5" fmla="*/ 1584960 h 1584960"/>
              <a:gd name="connsiteX0" fmla="*/ 289608 w 301201"/>
              <a:gd name="connsiteY0" fmla="*/ 0 h 1599248"/>
              <a:gd name="connsiteX1" fmla="*/ 289608 w 301201"/>
              <a:gd name="connsiteY1" fmla="*/ 844868 h 1599248"/>
              <a:gd name="connsiteX2" fmla="*/ 273098 w 301201"/>
              <a:gd name="connsiteY2" fmla="*/ 914718 h 1599248"/>
              <a:gd name="connsiteX3" fmla="*/ 48 w 301201"/>
              <a:gd name="connsiteY3" fmla="*/ 1027748 h 1599248"/>
              <a:gd name="connsiteX4" fmla="*/ 266748 w 301201"/>
              <a:gd name="connsiteY4" fmla="*/ 1248728 h 1599248"/>
              <a:gd name="connsiteX5" fmla="*/ 289608 w 301201"/>
              <a:gd name="connsiteY5" fmla="*/ 1599248 h 1599248"/>
              <a:gd name="connsiteX0" fmla="*/ 289608 w 301201"/>
              <a:gd name="connsiteY0" fmla="*/ 0 h 1599248"/>
              <a:gd name="connsiteX1" fmla="*/ 289608 w 301201"/>
              <a:gd name="connsiteY1" fmla="*/ 844868 h 1599248"/>
              <a:gd name="connsiteX2" fmla="*/ 273098 w 301201"/>
              <a:gd name="connsiteY2" fmla="*/ 914718 h 1599248"/>
              <a:gd name="connsiteX3" fmla="*/ 48 w 301201"/>
              <a:gd name="connsiteY3" fmla="*/ 1027748 h 1599248"/>
              <a:gd name="connsiteX4" fmla="*/ 266748 w 301201"/>
              <a:gd name="connsiteY4" fmla="*/ 1248728 h 1599248"/>
              <a:gd name="connsiteX5" fmla="*/ 289608 w 301201"/>
              <a:gd name="connsiteY5" fmla="*/ 1599248 h 1599248"/>
              <a:gd name="connsiteX0" fmla="*/ 289608 w 301201"/>
              <a:gd name="connsiteY0" fmla="*/ 0 h 1599248"/>
              <a:gd name="connsiteX1" fmla="*/ 289608 w 301201"/>
              <a:gd name="connsiteY1" fmla="*/ 844868 h 1599248"/>
              <a:gd name="connsiteX2" fmla="*/ 273098 w 301201"/>
              <a:gd name="connsiteY2" fmla="*/ 914718 h 1599248"/>
              <a:gd name="connsiteX3" fmla="*/ 48 w 301201"/>
              <a:gd name="connsiteY3" fmla="*/ 1027748 h 1599248"/>
              <a:gd name="connsiteX4" fmla="*/ 266748 w 301201"/>
              <a:gd name="connsiteY4" fmla="*/ 1248728 h 1599248"/>
              <a:gd name="connsiteX5" fmla="*/ 289608 w 301201"/>
              <a:gd name="connsiteY5" fmla="*/ 1599248 h 1599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1201" h="1599248">
                <a:moveTo>
                  <a:pt x="289608" y="0"/>
                </a:moveTo>
                <a:cubicBezTo>
                  <a:pt x="289608" y="276860"/>
                  <a:pt x="295535" y="813065"/>
                  <a:pt x="289608" y="844868"/>
                </a:cubicBezTo>
                <a:cubicBezTo>
                  <a:pt x="283681" y="876671"/>
                  <a:pt x="302308" y="858838"/>
                  <a:pt x="273098" y="914718"/>
                </a:cubicBezTo>
                <a:cubicBezTo>
                  <a:pt x="224838" y="945198"/>
                  <a:pt x="1106" y="972080"/>
                  <a:pt x="48" y="1027748"/>
                </a:cubicBezTo>
                <a:cubicBezTo>
                  <a:pt x="-3762" y="1087438"/>
                  <a:pt x="218488" y="1153478"/>
                  <a:pt x="266748" y="1248728"/>
                </a:cubicBezTo>
                <a:cubicBezTo>
                  <a:pt x="315008" y="1343978"/>
                  <a:pt x="302308" y="1471613"/>
                  <a:pt x="289608" y="1599248"/>
                </a:cubicBezTo>
              </a:path>
            </a:pathLst>
          </a:cu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816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Число скрещиваний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5032376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b="1" dirty="0" smtClean="0"/>
                  <a:t>Утверждение.</a:t>
                </a:r>
                <a:br>
                  <a:rPr lang="ru-RU" b="1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cr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𝐺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&gt;</m:t>
                      </m:r>
                      <m:d>
                        <m:dPr>
                          <m:begChr m:val="‖"/>
                          <m:endChr m:val="‖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𝐺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−3⋅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𝐺</m:t>
                          </m:r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i="1" dirty="0" smtClean="0"/>
                  <a:t>Доказательство:</a:t>
                </a:r>
                <a:br>
                  <a:rPr lang="ru-RU" i="1" dirty="0" smtClean="0"/>
                </a:b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𝑇</m:t>
                    </m:r>
                  </m:oMath>
                </a14:m>
                <a:r>
                  <a:rPr lang="en-US" i="1" dirty="0" smtClean="0"/>
                  <a:t> </a:t>
                </a:r>
                <a:r>
                  <a:rPr lang="en-US" dirty="0" smtClean="0"/>
                  <a:t>— </a:t>
                </a:r>
                <a:r>
                  <a:rPr lang="ru-RU" dirty="0" smtClean="0"/>
                  <a:t>изображение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с минимальным (т.</a:t>
                </a:r>
                <a:r>
                  <a:rPr lang="en-US" dirty="0" smtClean="0"/>
                  <a:t> </a:t>
                </a:r>
                <a:r>
                  <a:rPr lang="ru-RU" dirty="0" smtClean="0"/>
                  <a:t>е. равным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cr</m:t>
                        </m:r>
                      </m:fName>
                      <m:e>
                        <m:r>
                          <a:rPr lang="en-US" i="1">
                            <a:latin typeface="Cambria Math"/>
                          </a:rPr>
                          <m:t>𝐺</m:t>
                        </m:r>
                      </m:e>
                    </m:func>
                  </m:oMath>
                </a14:m>
                <a:r>
                  <a:rPr lang="ru-RU" dirty="0" smtClean="0"/>
                  <a:t>) числом пересечений рёбер.</a:t>
                </a:r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/>
                  <a:t>Будем стирать по одному ребру до тех пор, пока не получится изображение без пересечений. Это укладка некоторого</a:t>
                </a:r>
                <a:r>
                  <a:rPr lang="en-US" dirty="0" smtClean="0"/>
                  <a:t> </a:t>
                </a:r>
                <a:r>
                  <a:rPr lang="ru-RU" dirty="0" smtClean="0"/>
                  <a:t>графа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ru-RU" dirty="0" smtClean="0"/>
                  <a:t>, где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‖"/>
                          <m:endChr m:val="‖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𝐺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‖"/>
                          <m:endChr m:val="‖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𝐺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−#</m:t>
                      </m:r>
                      <m:r>
                        <a:rPr lang="ru-RU" b="0" i="1" smtClean="0">
                          <a:latin typeface="Cambria Math"/>
                        </a:rPr>
                        <m:t>стёртых рёбер≥</m:t>
                      </m:r>
                      <m:d>
                        <m:dPr>
                          <m:begChr m:val="‖"/>
                          <m:endChr m:val="‖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𝐺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cr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𝐺</m:t>
                          </m:r>
                        </m:e>
                      </m:func>
                    </m:oMath>
                    <m:oMath xmlns:m="http://schemas.openxmlformats.org/officeDocument/2006/math">
                      <m:d>
                        <m:dPr>
                          <m:begChr m:val="‖"/>
                          <m:endChr m:val="‖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𝐺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≤3⋅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𝐺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−6=</m:t>
                      </m:r>
                      <m:r>
                        <a:rPr lang="en-US" i="1">
                          <a:latin typeface="Cambria Math"/>
                        </a:rPr>
                        <m:t>3⋅</m:t>
                      </m:r>
                      <m:d>
                        <m:dPr>
                          <m:begChr m:val="|"/>
                          <m:endChr m:val="|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𝐺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−6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/>
                  <a:t>Отсюда</a:t>
                </a:r>
                <a:r>
                  <a:rPr lang="en-US" dirty="0" smtClean="0"/>
                  <a:t>  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‖"/>
                          <m:endChr m:val="‖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𝐺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−</m:t>
                      </m:r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cr</m:t>
                          </m:r>
                        </m:fName>
                        <m:e>
                          <m:r>
                            <a:rPr lang="en-US" i="1">
                              <a:latin typeface="Cambria Math"/>
                            </a:rPr>
                            <m:t>𝐺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≤</m:t>
                      </m:r>
                      <m:r>
                        <a:rPr lang="en-US" i="1">
                          <a:latin typeface="Cambria Math"/>
                        </a:rPr>
                        <m:t>3⋅</m:t>
                      </m:r>
                      <m:d>
                        <m:dPr>
                          <m:begChr m:val="|"/>
                          <m:endChr m:val="|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𝐺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−6</m:t>
                      </m:r>
                      <m:r>
                        <a:rPr lang="en-US" b="0" i="1" smtClean="0">
                          <a:latin typeface="Cambria Math"/>
                        </a:rPr>
                        <m:t>&lt;3⋅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𝐺</m:t>
                          </m:r>
                        </m:e>
                      </m:d>
                      <m:r>
                        <a:rPr lang="ru-RU" b="0" i="0" smtClean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5032376"/>
              </a:xfrm>
              <a:blipFill rotWithShape="0">
                <a:blip r:embed="rId2"/>
                <a:stretch>
                  <a:fillRect l="-1043" t="-96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7953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Число скрещиваний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b="1" dirty="0" smtClean="0"/>
                  <a:t>Утверждение.</a:t>
                </a:r>
                <a:br>
                  <a:rPr lang="ru-RU" b="1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cr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𝐺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&gt;</m:t>
                      </m:r>
                      <m:d>
                        <m:dPr>
                          <m:begChr m:val="‖"/>
                          <m:endChr m:val="‖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𝐺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−3⋅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𝐺</m:t>
                          </m:r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ru-RU" b="1" dirty="0" smtClean="0"/>
                  <a:t>Следствие.</a:t>
                </a:r>
                <a:br>
                  <a:rPr lang="ru-RU" b="1" dirty="0" smtClean="0"/>
                </a:br>
                <a:r>
                  <a:rPr lang="ru-RU" dirty="0" smtClean="0"/>
                  <a:t>Например, для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получаем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cr</m:t>
                          </m:r>
                        </m:fName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e>
                      </m:func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r>
                            <m:rPr>
                              <m:nor/>
                            </m:rPr>
                            <a:rPr lang="ru-RU"/>
                            <m:t>≳</m:t>
                          </m:r>
                        </m:e>
                      </m:box>
                      <m:box>
                        <m:box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e>
                      </m:box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А можно гораздо лучше…</a:t>
                </a:r>
                <a:endParaRPr lang="en-US" b="1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1600200"/>
                <a:ext cx="8784976" cy="5257800"/>
              </a:xfrm>
              <a:blipFill rotWithShape="1">
                <a:blip r:embed="rId2"/>
                <a:stretch>
                  <a:fillRect l="-1734" t="-150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3579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Овал 41"/>
          <p:cNvSpPr/>
          <p:nvPr/>
        </p:nvSpPr>
        <p:spPr>
          <a:xfrm>
            <a:off x="4486832" y="3789040"/>
            <a:ext cx="1821768" cy="1152128"/>
          </a:xfrm>
          <a:prstGeom prst="ellipse">
            <a:avLst/>
          </a:prstGeom>
          <a:solidFill>
            <a:schemeClr val="accent1">
              <a:alpha val="20000"/>
            </a:schemeClr>
          </a:solidFill>
          <a:ln w="127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292376" y="3573017"/>
            <a:ext cx="3603824" cy="1593588"/>
          </a:xfrm>
          <a:prstGeom prst="ellipse">
            <a:avLst/>
          </a:prstGeom>
          <a:noFill/>
          <a:ln w="190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/>
              <a:t>Нелокальность</a:t>
            </a:r>
            <a:r>
              <a:rPr lang="ru-RU" dirty="0"/>
              <a:t> </a:t>
            </a:r>
            <a:r>
              <a:rPr lang="ru-RU" dirty="0" smtClean="0"/>
              <a:t>хроматического </a:t>
            </a:r>
            <a:r>
              <a:rPr lang="ru-RU" dirty="0"/>
              <a:t>числа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843735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i="1" dirty="0" smtClean="0"/>
                  <a:t>Обхват</a:t>
                </a:r>
                <a:r>
                  <a:rPr lang="ru-RU" dirty="0" smtClean="0"/>
                  <a:t> графа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это наименьший размер цикла в графе. Обозначение</a:t>
                </a:r>
                <a:r>
                  <a:rPr lang="en-US" dirty="0" smtClean="0"/>
                  <a:t>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g</m:t>
                    </m:r>
                    <m:d>
                      <m:dPr>
                        <m:ctrlPr>
                          <a:rPr lang="ru-R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d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Если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g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&gt;</m:t>
                    </m:r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то</a:t>
                </a:r>
                <a:r>
                  <a:rPr lang="en-US" dirty="0" smtClean="0"/>
                  <a:t> </a:t>
                </a:r>
                <a:r>
                  <a:rPr lang="ru-RU" dirty="0" smtClean="0"/>
                  <a:t>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ru-RU" dirty="0" smtClean="0"/>
                  <a:t> окрестность </a:t>
                </a:r>
                <a:r>
                  <a:rPr lang="ru-RU" dirty="0"/>
                  <a:t>любой вершины</a:t>
                </a:r>
                <a:r>
                  <a:rPr lang="ru-RU" dirty="0" smtClean="0"/>
                  <a:t> радиуса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⌊"/>
                        <m:endChr m:val="⌋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lin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𝑘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является деревом: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ru-RU" dirty="0"/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ru-RU" dirty="0"/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/>
                  <a:t>Верно ли, что если обхват графа большой (а значит, маленькие подграфы легко раскрасить), то и сам граф легко раскрасить</a:t>
                </a:r>
                <a:r>
                  <a:rPr lang="ru-RU" dirty="0" smtClean="0"/>
                  <a:t>?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843735"/>
              </a:xfrm>
              <a:blipFill rotWithShape="0">
                <a:blip r:embed="rId2"/>
                <a:stretch>
                  <a:fillRect l="-1217" t="-113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Овал 4"/>
          <p:cNvSpPr/>
          <p:nvPr/>
        </p:nvSpPr>
        <p:spPr>
          <a:xfrm>
            <a:off x="5053644" y="4391127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6" name="Прямая соединительная линия 5"/>
          <p:cNvCxnSpPr>
            <a:stCxn id="8" idx="3"/>
            <a:endCxn id="5" idx="0"/>
          </p:cNvCxnSpPr>
          <p:nvPr/>
        </p:nvCxnSpPr>
        <p:spPr>
          <a:xfrm flipH="1">
            <a:off x="5125653" y="4029397"/>
            <a:ext cx="313699" cy="36173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Овал 7"/>
          <p:cNvSpPr/>
          <p:nvPr/>
        </p:nvSpPr>
        <p:spPr>
          <a:xfrm>
            <a:off x="5418260" y="3906472"/>
            <a:ext cx="144016" cy="144016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5557700" y="4385513"/>
            <a:ext cx="144016" cy="144016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5890034" y="4674792"/>
            <a:ext cx="144016" cy="144016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4909628" y="4725709"/>
            <a:ext cx="144016" cy="144016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4621596" y="4393016"/>
            <a:ext cx="144016" cy="144016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4621596" y="4050488"/>
            <a:ext cx="144016" cy="144016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9" name="Прямая соединительная линия 18"/>
          <p:cNvCxnSpPr>
            <a:stCxn id="9" idx="2"/>
            <a:endCxn id="5" idx="6"/>
          </p:cNvCxnSpPr>
          <p:nvPr/>
        </p:nvCxnSpPr>
        <p:spPr>
          <a:xfrm flipH="1">
            <a:off x="5197660" y="4457521"/>
            <a:ext cx="360040" cy="561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stCxn id="5" idx="2"/>
            <a:endCxn id="12" idx="6"/>
          </p:cNvCxnSpPr>
          <p:nvPr/>
        </p:nvCxnSpPr>
        <p:spPr>
          <a:xfrm flipH="1">
            <a:off x="4765612" y="4463136"/>
            <a:ext cx="288032" cy="188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stCxn id="12" idx="0"/>
            <a:endCxn id="13" idx="4"/>
          </p:cNvCxnSpPr>
          <p:nvPr/>
        </p:nvCxnSpPr>
        <p:spPr>
          <a:xfrm flipV="1">
            <a:off x="4693604" y="4194504"/>
            <a:ext cx="0" cy="19851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>
            <a:stCxn id="11" idx="7"/>
            <a:endCxn id="5" idx="4"/>
          </p:cNvCxnSpPr>
          <p:nvPr/>
        </p:nvCxnSpPr>
        <p:spPr>
          <a:xfrm flipV="1">
            <a:off x="5032554" y="4535144"/>
            <a:ext cx="93099" cy="21165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>
            <a:stCxn id="34" idx="2"/>
            <a:endCxn id="9" idx="7"/>
          </p:cNvCxnSpPr>
          <p:nvPr/>
        </p:nvCxnSpPr>
        <p:spPr>
          <a:xfrm flipH="1">
            <a:off x="5680626" y="4221752"/>
            <a:ext cx="363831" cy="18485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Овал 33"/>
          <p:cNvSpPr/>
          <p:nvPr/>
        </p:nvSpPr>
        <p:spPr>
          <a:xfrm>
            <a:off x="6044456" y="4149744"/>
            <a:ext cx="144016" cy="144016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37" name="Прямая соединительная линия 36"/>
          <p:cNvCxnSpPr>
            <a:stCxn id="10" idx="1"/>
            <a:endCxn id="9" idx="5"/>
          </p:cNvCxnSpPr>
          <p:nvPr/>
        </p:nvCxnSpPr>
        <p:spPr>
          <a:xfrm flipH="1" flipV="1">
            <a:off x="5680625" y="4508439"/>
            <a:ext cx="230500" cy="18744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5142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Число скрещиваний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b="1" dirty="0" smtClean="0"/>
                  <a:t>Теорема.</a:t>
                </a:r>
                <a:br>
                  <a:rPr lang="ru-RU" b="1" dirty="0" smtClean="0"/>
                </a:br>
                <a:r>
                  <a:rPr lang="ru-RU" dirty="0" smtClean="0"/>
                  <a:t>Для любого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такого, что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‖"/>
                        <m:endChr m:val="‖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𝐺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≥4⋅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d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имеем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cr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𝐺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&gt;</m:t>
                      </m:r>
                      <m:box>
                        <m:box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‖"/>
                                      <m:endChr m:val="‖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𝐺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i="1"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64⋅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𝐺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box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r>
                  <a:rPr lang="ru-RU" b="1" dirty="0" smtClean="0"/>
                  <a:t>Следствие.</a:t>
                </a:r>
                <a:endParaRPr lang="en-US" b="1" dirty="0" smtClean="0"/>
              </a:p>
              <a:p>
                <a:pPr marL="0" indent="0">
                  <a:buNone/>
                </a:pPr>
                <a:r>
                  <a:rPr lang="ru-RU" dirty="0" smtClean="0"/>
                  <a:t>Для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это даёт нам оценку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cr</m:t>
                          </m:r>
                        </m:fName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e>
                      </m:func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r>
                            <m:rPr>
                              <m:nor/>
                            </m:rPr>
                            <a:rPr lang="ru-RU"/>
                            <m:t>≳</m:t>
                          </m:r>
                        </m:e>
                      </m:box>
                      <m:box>
                        <m:box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ru-RU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4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512</m:t>
                              </m:r>
                            </m:den>
                          </m:f>
                        </m:e>
                      </m:box>
                    </m:oMath>
                  </m:oMathPara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en-US" dirty="0" smtClean="0"/>
                  <a:t>— </a:t>
                </a:r>
                <a:r>
                  <a:rPr lang="ru-RU" dirty="0" smtClean="0"/>
                  <a:t>по порядку совпадает с известной верхней.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504" y="1600200"/>
                <a:ext cx="8928992" cy="4925144"/>
              </a:xfrm>
              <a:blipFill rotWithShape="1">
                <a:blip r:embed="rId2"/>
                <a:stretch>
                  <a:fillRect l="-1776" t="-16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82945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Д-во теоремы о числе скрещиваний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𝑇</m:t>
                    </m:r>
                  </m:oMath>
                </a14:m>
                <a:r>
                  <a:rPr lang="en-US" dirty="0"/>
                  <a:t> — </a:t>
                </a:r>
                <a:r>
                  <a:rPr lang="ru-RU" dirty="0"/>
                  <a:t>изображение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/>
                  <a:t>с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cr</m:t>
                        </m:r>
                      </m:fName>
                      <m:e>
                        <m:r>
                          <a:rPr lang="en-US" i="1">
                            <a:latin typeface="Cambria Math"/>
                          </a:rPr>
                          <m:t>𝐺</m:t>
                        </m:r>
                      </m:e>
                    </m:func>
                  </m:oMath>
                </a14:m>
                <a:r>
                  <a:rPr lang="en-US" dirty="0"/>
                  <a:t> </a:t>
                </a:r>
                <a:r>
                  <a:rPr lang="ru-RU" dirty="0"/>
                  <a:t>скрещиваниями.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Выберем случайное подмножество вершин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⊆</m:t>
                    </m:r>
                    <m:r>
                      <a:rPr lang="en-US" b="0" i="1" smtClean="0">
                        <a:latin typeface="Cambria Math"/>
                      </a:rPr>
                      <m:t>𝑉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d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взяв каждую вершину независимо от</a:t>
                </a:r>
                <a:r>
                  <a:rPr lang="en-US" dirty="0" smtClean="0"/>
                  <a:t> </a:t>
                </a:r>
                <a:r>
                  <a:rPr lang="ru-RU" dirty="0" smtClean="0"/>
                  <a:t>других с вероятностью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𝑝</m:t>
                    </m:r>
                  </m:oMath>
                </a14:m>
                <a:r>
                  <a:rPr lang="en-US" dirty="0" smtClean="0"/>
                  <a:t>.</a:t>
                </a:r>
                <a:r>
                  <a:rPr lang="ru-RU" dirty="0" smtClean="0"/>
                  <a:t>  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ru-RU" dirty="0" smtClean="0"/>
                  <a:t>  — подграф</a:t>
                </a:r>
                <a:r>
                  <a:rPr lang="en-US" dirty="0" smtClean="0"/>
                  <a:t> </a:t>
                </a:r>
                <a:r>
                  <a:rPr lang="ru-RU" dirty="0" smtClean="0"/>
                  <a:t>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ru-RU" dirty="0" smtClean="0"/>
                  <a:t>,</a:t>
                </a:r>
                <a:r>
                  <a:rPr lang="en-US" dirty="0" smtClean="0"/>
                  <a:t> </a:t>
                </a:r>
                <a:r>
                  <a:rPr lang="ru-RU" dirty="0" smtClean="0"/>
                  <a:t>порождённый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ru-RU" dirty="0" smtClean="0"/>
                  <a:t>. 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ru-RU" dirty="0" smtClean="0"/>
                  <a:t> </a:t>
                </a:r>
                <a:r>
                  <a:rPr lang="en-US" dirty="0" smtClean="0"/>
                  <a:t>— </a:t>
                </a:r>
                <a:r>
                  <a:rPr lang="ru-RU" dirty="0" smtClean="0"/>
                  <a:t>изображение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ru-RU" dirty="0" smtClean="0"/>
                  <a:t>, получаемое</a:t>
                </a:r>
                <a:r>
                  <a:rPr lang="en-US" dirty="0" smtClean="0"/>
                  <a:t> </a:t>
                </a:r>
                <a:r>
                  <a:rPr lang="ru-RU" dirty="0" smtClean="0"/>
                  <a:t>из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𝑇</m:t>
                    </m:r>
                  </m:oMath>
                </a14:m>
                <a:r>
                  <a:rPr lang="ru-RU" dirty="0" smtClean="0"/>
                  <a:t> удалением лишних вершин и рёбер</a:t>
                </a:r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Тогда</a:t>
                </a:r>
                <a:r>
                  <a:rPr lang="en-US" dirty="0"/>
                  <a:t/>
                </a:r>
                <a:br>
                  <a:rPr lang="en-US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smtClean="0">
                          <a:latin typeface="Cambria Math"/>
                        </a:rPr>
                        <m:t>#</m:t>
                      </m:r>
                      <m:r>
                        <a:rPr lang="ru-RU" b="0" i="0" smtClean="0">
                          <a:latin typeface="Cambria Math"/>
                        </a:rPr>
                        <m:t>скрещиваний в 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𝑇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r>
                        <a:rPr lang="en-US" b="0" i="0" smtClean="0">
                          <a:latin typeface="Cambria Math"/>
                        </a:rPr>
                        <m:t>≥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cr</m:t>
                          </m:r>
                        </m:fName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𝐺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&gt;</m:t>
                      </m:r>
                      <m:d>
                        <m:dPr>
                          <m:begChr m:val="‖"/>
                          <m:endChr m:val="‖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𝐺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</m:e>
                      </m:d>
                      <m:r>
                        <a:rPr lang="en-US" i="1">
                          <a:latin typeface="Cambria Math"/>
                        </a:rPr>
                        <m:t>−3⋅</m:t>
                      </m:r>
                      <m:d>
                        <m:dPr>
                          <m:begChr m:val="|"/>
                          <m:endChr m:val="|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𝐺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29388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Д-во теоремы о числе скрещиваний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𝔼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>
                                  <a:latin typeface="Cambria Math"/>
                                </a:rPr>
                                <m:t>#</m:t>
                              </m:r>
                              <m:r>
                                <a:rPr lang="ru-RU">
                                  <a:latin typeface="Cambria Math"/>
                                </a:rPr>
                                <m:t>скрещиваний</m:t>
                              </m:r>
                              <m:r>
                                <a:rPr lang="ru-RU" b="0" i="0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ru-RU">
                                  <a:latin typeface="Cambria Math"/>
                                </a:rPr>
                                <m:t>в 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p>
                                  <m:r>
                                    <a:rPr lang="en-US">
                                      <a:latin typeface="Cambria Math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&gt;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𝔼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‖"/>
                                  <m:endChr m:val="‖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𝐺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′</m:t>
                                      </m:r>
                                    </m:sup>
                                  </m:sSup>
                                </m:e>
                              </m:d>
                            </m:e>
                          </m:d>
                        </m:e>
                      </m:func>
                      <m:r>
                        <a:rPr lang="en-US" i="1">
                          <a:latin typeface="Cambria Math"/>
                        </a:rPr>
                        <m:t>−3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𝔼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𝐺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′</m:t>
                                      </m:r>
                                    </m:sup>
                                  </m:sSup>
                                </m:e>
                              </m:d>
                            </m:e>
                          </m:d>
                        </m:e>
                      </m:func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Разлагая </a:t>
                </a:r>
                <a:r>
                  <a:rPr lang="ru-RU" dirty="0" err="1" smtClean="0"/>
                  <a:t>матожидания</a:t>
                </a:r>
                <a:r>
                  <a:rPr lang="ru-RU" dirty="0" smtClean="0"/>
                  <a:t> в суммы индикаторов, получаем</a:t>
                </a:r>
                <a:endParaRPr lang="en-US" dirty="0" smtClean="0"/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𝔼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𝐺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latin typeface="Cambria Math"/>
                                      </a:rPr>
                                      <m:t>′</m:t>
                                    </m:r>
                                  </m:sup>
                                </m:sSup>
                              </m:e>
                            </m:d>
                          </m:e>
                        </m:d>
                      </m:e>
                    </m:func>
                    <m:r>
                      <a:rPr lang="en-US" b="0" i="1" smtClean="0">
                        <a:latin typeface="Cambria Math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⋅</m:t>
                    </m:r>
                    <m:r>
                      <a:rPr lang="en-US" b="0" i="1" smtClean="0">
                        <a:latin typeface="Cambria Math"/>
                      </a:rPr>
                      <m:t>𝑝</m:t>
                    </m:r>
                  </m:oMath>
                </a14:m>
                <a:endParaRPr lang="en-US" dirty="0" smtClean="0"/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𝔼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‖"/>
                                <m:endChr m:val="‖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𝐺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latin typeface="Cambria Math"/>
                                      </a:rPr>
                                      <m:t>′</m:t>
                                    </m:r>
                                  </m:sup>
                                </m:sSup>
                              </m:e>
                            </m:d>
                          </m:e>
                        </m:d>
                      </m:e>
                    </m:func>
                    <m:r>
                      <a:rPr lang="en-US" i="1">
                        <a:latin typeface="Cambria Math"/>
                      </a:rPr>
                      <m:t>=</m:t>
                    </m:r>
                    <m:d>
                      <m:dPr>
                        <m:begChr m:val="‖"/>
                        <m:endChr m:val="‖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⋅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𝔼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>
                                <a:latin typeface="Cambria Math"/>
                              </a:rPr>
                              <m:t>#</m:t>
                            </m:r>
                            <m:r>
                              <a:rPr lang="ru-RU">
                                <a:latin typeface="Cambria Math"/>
                              </a:rPr>
                              <m:t>скрещиваний</m:t>
                            </m:r>
                            <m:r>
                              <a:rPr lang="ru-RU" b="0" i="0" smtClean="0">
                                <a:latin typeface="Cambria Math"/>
                              </a:rPr>
                              <m:t> </m:t>
                            </m:r>
                            <m:r>
                              <a:rPr lang="ru-RU">
                                <a:latin typeface="Cambria Math"/>
                              </a:rPr>
                              <m:t>в 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𝑇</m:t>
                                </m:r>
                              </m:e>
                              <m:sup>
                                <m:r>
                                  <a:rPr lang="en-US">
                                    <a:latin typeface="Cambria Math"/>
                                  </a:rPr>
                                  <m:t>′</m:t>
                                </m:r>
                              </m:sup>
                            </m:sSup>
                          </m:e>
                        </m:d>
                      </m:e>
                    </m:func>
                    <m:r>
                      <a:rPr lang="en-US" i="1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cr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func>
                    <m:r>
                      <a:rPr lang="en-US" i="1">
                        <a:latin typeface="Cambria Math"/>
                      </a:rPr>
                      <m:t>⋅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𝑝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4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Отсюда</a:t>
                </a:r>
                <a:r>
                  <a:rPr lang="en-US" dirty="0" smtClean="0"/>
                  <a:t>  </a:t>
                </a:r>
                <a:r>
                  <a:rPr lang="ru-RU" i="1" dirty="0" smtClean="0">
                    <a:latin typeface="Cambria Math"/>
                  </a:rPr>
                  <a:t/>
                </a:r>
                <a:br>
                  <a:rPr lang="ru-RU" i="1" dirty="0" smtClean="0">
                    <a:latin typeface="Cambria Math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cr</m:t>
                          </m:r>
                        </m:fName>
                        <m:e>
                          <m:r>
                            <a:rPr lang="en-US" i="1">
                              <a:latin typeface="Cambria Math"/>
                            </a:rPr>
                            <m:t>𝐺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&gt;</m:t>
                      </m:r>
                      <m:d>
                        <m:dPr>
                          <m:begChr m:val="‖"/>
                          <m:endChr m:val="‖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𝐺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⋅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𝑝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−3</m:t>
                      </m:r>
                      <m:d>
                        <m:dPr>
                          <m:begChr m:val="|"/>
                          <m:endChr m:val="|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𝐺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⋅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𝑝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−3</m:t>
                          </m:r>
                        </m:sup>
                      </m:sSup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Взяв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𝑝</m:t>
                    </m:r>
                    <m:r>
                      <a:rPr lang="en-US" b="0" i="1" smtClean="0">
                        <a:latin typeface="Cambria Math"/>
                      </a:rPr>
                      <m:t>≔</m:t>
                    </m:r>
                    <m:box>
                      <m:box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4</m:t>
                            </m:r>
                            <m:d>
                              <m:dPr>
                                <m:begChr m:val="|"/>
                                <m:endChr m:val="|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𝐺</m:t>
                                </m:r>
                              </m:e>
                            </m:d>
                          </m:num>
                          <m:den>
                            <m:d>
                              <m:dPr>
                                <m:begChr m:val="‖"/>
                                <m:endChr m:val="‖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𝐺</m:t>
                                </m:r>
                              </m:e>
                            </m:d>
                          </m:den>
                        </m:f>
                      </m:e>
                    </m:box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получим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cr</m:t>
                        </m:r>
                      </m:fName>
                      <m:e>
                        <m:r>
                          <a:rPr lang="en-US" i="1">
                            <a:latin typeface="Cambria Math"/>
                          </a:rPr>
                          <m:t>𝐺</m:t>
                        </m:r>
                      </m:e>
                    </m:func>
                    <m:r>
                      <a:rPr lang="en-US" i="1">
                        <a:latin typeface="Cambria Math"/>
                      </a:rPr>
                      <m:t>&gt;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‖"/>
                                    <m:endChr m:val="‖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𝐺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i="1">
                                    <a:latin typeface="Cambria Math"/>
                                  </a:rPr>
                                  <m:t>3</m:t>
                                </m:r>
                              </m:sup>
                            </m:sSup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64⋅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𝐺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box>
                  </m:oMath>
                </a14:m>
                <a:r>
                  <a:rPr lang="ru-RU" dirty="0" smtClean="0"/>
                  <a:t>.</a:t>
                </a:r>
                <a:endParaRPr lang="en-US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79762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Независимые множества</a:t>
            </a:r>
            <a:r>
              <a:rPr lang="en-US" dirty="0" smtClean="0"/>
              <a:t> </a:t>
            </a:r>
            <a:r>
              <a:rPr lang="ru-RU" dirty="0" smtClean="0"/>
              <a:t>и степени вершин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Теорема. (</a:t>
                </a:r>
                <a:r>
                  <a:rPr lang="en-US" b="1" dirty="0" smtClean="0"/>
                  <a:t>Y. Caro ’1979, V.K. Wei ’1981</a:t>
                </a:r>
                <a:r>
                  <a:rPr lang="ru-RU" b="1" dirty="0" smtClean="0"/>
                  <a:t>)</a:t>
                </a:r>
                <a:r>
                  <a:rPr lang="en-US" b="1" dirty="0" smtClean="0"/>
                  <a:t/>
                </a:r>
                <a:br>
                  <a:rPr lang="en-US" b="1" dirty="0" smtClean="0"/>
                </a:br>
                <a:r>
                  <a:rPr lang="ru-RU" dirty="0" smtClean="0"/>
                  <a:t>Для любого</a:t>
                </a:r>
                <a:r>
                  <a:rPr lang="en-US" dirty="0" smtClean="0"/>
                  <a:t> </a:t>
                </a:r>
                <a:r>
                  <a:rPr lang="ru-RU" dirty="0" smtClean="0"/>
                  <a:t>графа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ru-RU" dirty="0" smtClean="0"/>
                  <a:t> выполнено неравенство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𝛼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𝐺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≥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𝑣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∈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𝑉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𝐺</m:t>
                              </m:r>
                            </m:e>
                          </m:d>
                        </m:sub>
                        <m:sup/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1+</m:t>
                              </m:r>
                              <m:func>
                                <m:func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/>
                                    </a:rPr>
                                    <m:t>deg</m:t>
                                  </m:r>
                                </m:fName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𝑣</m:t>
                                  </m:r>
                                </m:e>
                              </m:func>
                            </m:den>
                          </m:f>
                        </m:e>
                      </m:nary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i="1" dirty="0" smtClean="0"/>
                  <a:t>Доказательство: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𝑉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,…,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Выберем </a:t>
                </a:r>
                <a:r>
                  <a:rPr lang="ru-RU" i="1" dirty="0" smtClean="0"/>
                  <a:t>случайную перестановку</a:t>
                </a:r>
                <a:r>
                  <a:rPr lang="ru-RU" dirty="0"/>
                  <a:t> </a:t>
                </a:r>
                <a:r>
                  <a:rPr lang="ru-RU" dirty="0" smtClean="0"/>
                  <a:t>вершин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 smtClean="0"/>
                  <a:t> (</a:t>
                </a:r>
                <a:r>
                  <a:rPr lang="ru-RU" dirty="0" smtClean="0"/>
                  <a:t>равномерно среди всех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  <m:r>
                      <a:rPr lang="en-US" b="0" i="1" smtClean="0">
                        <a:latin typeface="Cambria Math"/>
                      </a:rPr>
                      <m:t>!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перестановок</a:t>
                </a:r>
                <a:r>
                  <a:rPr lang="en-US" dirty="0" smtClean="0"/>
                  <a:t>)</a:t>
                </a:r>
                <a:r>
                  <a:rPr lang="ru-RU" dirty="0" smtClean="0"/>
                  <a:t>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9476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Независимые множества</a:t>
            </a:r>
            <a:r>
              <a:rPr lang="en-US" dirty="0" smtClean="0"/>
              <a:t> </a:t>
            </a:r>
            <a:r>
              <a:rPr lang="ru-RU" dirty="0" smtClean="0"/>
              <a:t>и степени вершин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3835624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lnSpc>
                    <a:spcPct val="110000"/>
                  </a:lnSpc>
                  <a:buNone/>
                </a:pP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</a:rPr>
                      <m:t>𝜎</m:t>
                    </m:r>
                    <m:r>
                      <a:rPr lang="en-US" i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dirty="0" smtClean="0"/>
                  <a:t>— </a:t>
                </a:r>
                <a:r>
                  <a:rPr lang="ru-RU" dirty="0" smtClean="0"/>
                  <a:t>случайная перестановка вершин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ru-RU" dirty="0" smtClean="0"/>
                  <a:t>.</a:t>
                </a:r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/>
                  <a:t>Пусть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deg</m:t>
                        </m:r>
                      </m:fName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func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𝑑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и 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𝑁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соседи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 smtClean="0"/>
                  <a:t>.</a:t>
                </a:r>
                <a:r>
                  <a:rPr lang="ru-RU" dirty="0" smtClean="0"/>
                  <a:t>  </a:t>
                </a:r>
                <a:endParaRPr lang="en-US" dirty="0" smtClean="0"/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/>
                  <a:t>Рассмотрим событие </a:t>
                </a:r>
                <a:r>
                  <a:rPr lang="en-US" b="0" i="1" dirty="0" smtClean="0">
                    <a:latin typeface="Cambria Math"/>
                  </a:rPr>
                  <a:t/>
                </a:r>
                <a:br>
                  <a:rPr lang="en-US" b="0" i="1" dirty="0" smtClean="0">
                    <a:latin typeface="Cambria Math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≔</m:t>
                      </m:r>
                      <m:r>
                        <a:rPr lang="ru-RU" b="0" i="1" smtClean="0">
                          <a:latin typeface="Cambria Math"/>
                        </a:rPr>
                        <m:t>все вершины из </m:t>
                      </m:r>
                      <m:r>
                        <a:rPr lang="en-US" b="0" i="1" smtClean="0">
                          <a:latin typeface="Cambria Math"/>
                        </a:rPr>
                        <m:t>𝑁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ru-RU" b="0" i="1" smtClean="0">
                          <a:latin typeface="Cambria Math"/>
                        </a:rPr>
                        <m:t>в </m:t>
                      </m:r>
                      <m:r>
                        <a:rPr lang="en-US" b="0" i="1" smtClean="0">
                          <a:latin typeface="Cambria Math"/>
                        </a:rPr>
                        <m:t>𝜎</m:t>
                      </m:r>
                      <m:r>
                        <a:rPr lang="ru-RU" b="0" i="1" smtClean="0">
                          <a:latin typeface="Cambria Math"/>
                        </a:rPr>
                        <m:t> </m:t>
                      </m:r>
                      <m:r>
                        <a:rPr lang="ru-RU" i="1">
                          <a:latin typeface="Cambria Math"/>
                        </a:rPr>
                        <m:t>правее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/>
                  <a:t>Имеем 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box>
                        <m:box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#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перестановок</m:t>
                              </m:r>
                              <m:r>
                                <a:rPr lang="ru-RU" b="0" i="1" smtClean="0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благоприятствующих 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!</m:t>
                              </m:r>
                            </m:den>
                          </m:f>
                        </m:e>
                      </m:box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ru-RU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  <m:r>
                            <a:rPr lang="en-US" i="1">
                              <a:latin typeface="Cambria Math"/>
                            </a:rPr>
                            <m:t>!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+1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𝑑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!⋅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−1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!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3835624"/>
              </a:xfrm>
              <a:blipFill rotWithShape="0">
                <a:blip r:embed="rId2"/>
                <a:stretch>
                  <a:fillRect l="-1043" t="-127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423593" y="6165304"/>
                <a:ext cx="260314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/>
                  <a:t>Выбираем, где в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𝜎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/>
                  <a:t>стоят </a:t>
                </a:r>
                <a:br>
                  <a:rPr lang="ru-RU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r>
                  <a:rPr lang="ru-RU" dirty="0"/>
                  <a:t>и её соседи</a:t>
                </a: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6165303"/>
                <a:ext cx="2603149" cy="646331"/>
              </a:xfrm>
              <a:prstGeom prst="rect">
                <a:avLst/>
              </a:prstGeom>
              <a:blipFill rotWithShape="1">
                <a:blip r:embed="rId3"/>
                <a:stretch>
                  <a:fillRect l="-2108" t="-4717" r="-937" b="-1415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046067" y="6165302"/>
                <a:ext cx="2715423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/>
                  <a:t>Упорядочиваем вершины</a:t>
                </a:r>
                <a:br>
                  <a:rPr lang="ru-RU" dirty="0"/>
                </a:b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𝑁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/>
                  <a:t> </a:t>
                </a:r>
                <a:r>
                  <a:rPr lang="ru-RU" dirty="0"/>
                  <a:t>между собой</a:t>
                </a: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2066" y="6165301"/>
                <a:ext cx="2715423" cy="646331"/>
              </a:xfrm>
              <a:prstGeom prst="rect">
                <a:avLst/>
              </a:prstGeom>
              <a:blipFill rotWithShape="1">
                <a:blip r:embed="rId4"/>
                <a:stretch>
                  <a:fillRect l="-2022" t="-4717" r="-1348" b="-1415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Прямая со стрелкой 6"/>
          <p:cNvCxnSpPr>
            <a:stCxn id="4" idx="0"/>
          </p:cNvCxnSpPr>
          <p:nvPr/>
        </p:nvCxnSpPr>
        <p:spPr>
          <a:xfrm flipV="1">
            <a:off x="3725168" y="5661249"/>
            <a:ext cx="570632" cy="5040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stCxn id="5" idx="0"/>
          </p:cNvCxnSpPr>
          <p:nvPr/>
        </p:nvCxnSpPr>
        <p:spPr>
          <a:xfrm flipH="1" flipV="1">
            <a:off x="5735960" y="5445225"/>
            <a:ext cx="667819" cy="72007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7952222" y="6165301"/>
                <a:ext cx="2715423" cy="6819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:r>
                  <a:rPr lang="ru-RU" dirty="0"/>
                  <a:t>Упорядочиваем вершины</a:t>
                </a:r>
                <a:br>
                  <a:rPr lang="ru-RU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𝑉</m:t>
                      </m:r>
                      <m:r>
                        <a:rPr lang="en-US" i="1">
                          <a:latin typeface="Cambria Math"/>
                        </a:rPr>
                        <m:t>∖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∪</m:t>
                          </m:r>
                          <m:r>
                            <a:rPr lang="en-US" i="1">
                              <a:latin typeface="Cambria Math"/>
                            </a:rPr>
                            <m:t>𝑁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</m: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8221" y="6165301"/>
                <a:ext cx="2715423" cy="646331"/>
              </a:xfrm>
              <a:prstGeom prst="rect">
                <a:avLst/>
              </a:prstGeom>
              <a:blipFill rotWithShape="1">
                <a:blip r:embed="rId5"/>
                <a:stretch>
                  <a:fillRect l="-1794" t="-4717" r="-1345" b="-660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Прямая со стрелкой 11"/>
          <p:cNvCxnSpPr>
            <a:stCxn id="10" idx="0"/>
          </p:cNvCxnSpPr>
          <p:nvPr/>
        </p:nvCxnSpPr>
        <p:spPr>
          <a:xfrm flipH="1" flipV="1">
            <a:off x="7392144" y="5445225"/>
            <a:ext cx="1917790" cy="7200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7589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Независимые множества</a:t>
            </a:r>
            <a:r>
              <a:rPr lang="en-US" dirty="0" smtClean="0"/>
              <a:t> </a:t>
            </a:r>
            <a:r>
              <a:rPr lang="ru-RU" dirty="0" smtClean="0"/>
              <a:t>и степени вершин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915744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</a:rPr>
                      <m:t>𝜎</m:t>
                    </m:r>
                    <m:r>
                      <a:rPr lang="en-US" i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dirty="0" smtClean="0"/>
                  <a:t>— </a:t>
                </a:r>
                <a:r>
                  <a:rPr lang="ru-RU" dirty="0" smtClean="0"/>
                  <a:t>случайная перестановка вершин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ru-RU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/>
                  <a:t>Пусть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deg</m:t>
                        </m:r>
                      </m:fName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func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𝑑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и 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𝑁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соседи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 smtClean="0"/>
                  <a:t>.</a:t>
                </a:r>
                <a:r>
                  <a:rPr lang="ru-RU" dirty="0" smtClean="0"/>
                  <a:t> </a:t>
                </a:r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Имеем </a:t>
                </a:r>
                <a:endParaRPr lang="en-US" dirty="0" smtClean="0"/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ru-RU" i="1">
                                  <a:latin typeface="Cambria Math"/>
                                </a:rPr>
                                <m:t>все вершины из 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𝑁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𝑣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в 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𝜎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 правее 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ru-RU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  <m:r>
                            <a:rPr lang="en-US" i="1">
                              <a:latin typeface="Cambria Math"/>
                            </a:rPr>
                            <m:t>!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+1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𝑑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!⋅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−1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!</m:t>
                      </m:r>
                      <m:r>
                        <a:rPr lang="ru-RU" b="0" i="1" smtClean="0">
                          <a:latin typeface="Cambria Math"/>
                        </a:rPr>
                        <m:t>=</m:t>
                      </m:r>
                      <m:box>
                        <m:boxPr>
                          <m:ctrlPr>
                            <a:rPr lang="ru-RU" b="0" i="1" smtClean="0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+1</m:t>
                              </m:r>
                            </m:den>
                          </m:f>
                        </m:e>
                      </m:box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Отсюда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𝔼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#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вершин, все соседи которых попали правее</m:t>
                              </m:r>
                            </m:e>
                          </m:d>
                        </m:e>
                      </m:func>
                      <m:r>
                        <a:rPr lang="ru-RU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ru-RU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𝑣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∈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𝑉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𝐺</m:t>
                              </m:r>
                            </m:e>
                          </m:d>
                        </m:sub>
                        <m:sup/>
                        <m:e>
                          <m:box>
                            <m:box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+</m:t>
                                  </m:r>
                                  <m:func>
                                    <m:func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b="0" i="0" smtClean="0">
                                          <a:latin typeface="Cambria Math"/>
                                        </a:rPr>
                                        <m:t>deg</m:t>
                                      </m:r>
                                    </m:fName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𝑣</m:t>
                                      </m:r>
                                    </m:e>
                                  </m:func>
                                </m:den>
                              </m:f>
                            </m:e>
                          </m:box>
                        </m:e>
                      </m:nary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915744"/>
              </a:xfrm>
              <a:blipFill rotWithShape="0">
                <a:blip r:embed="rId2"/>
                <a:stretch>
                  <a:fillRect l="-1217" t="-111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3635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Независимые множества и степени вершин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При случайном выборе перестановки вершин средний размер множества вершин, все соседи которых попали правее, равно</a:t>
                </a:r>
                <a:r>
                  <a:rPr lang="ru-RU" b="0" i="1" dirty="0" smtClean="0">
                    <a:latin typeface="Cambria Math"/>
                  </a:rPr>
                  <a:t/>
                </a:r>
                <a:br>
                  <a:rPr lang="ru-RU" b="0" i="1" dirty="0" smtClean="0">
                    <a:latin typeface="Cambria Math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ru-RU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𝑣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∈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𝑉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𝐺</m:t>
                              </m:r>
                            </m:e>
                          </m:d>
                        </m:sub>
                        <m:sup/>
                        <m:e>
                          <m:box>
                            <m:box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+</m:t>
                                  </m:r>
                                  <m:func>
                                    <m:func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b="0" i="0" smtClean="0">
                                          <a:latin typeface="Cambria Math"/>
                                        </a:rPr>
                                        <m:t>deg</m:t>
                                      </m:r>
                                    </m:fName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𝑣</m:t>
                                      </m:r>
                                    </m:e>
                                  </m:func>
                                </m:den>
                              </m:f>
                            </m:e>
                          </m:box>
                        </m:e>
                      </m:nary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Значит, </a:t>
                </a:r>
                <a:r>
                  <a:rPr lang="ru-RU" i="1" dirty="0" smtClean="0"/>
                  <a:t>существует</a:t>
                </a:r>
                <a:r>
                  <a:rPr lang="ru-RU" dirty="0" smtClean="0"/>
                  <a:t> перестановка, при которой множество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𝑈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вершин, все соседи которых стоят в этой перестановке правее, имеет мощность, не меньшую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i="1">
                            <a:latin typeface="Cambria Math"/>
                          </a:rPr>
                          <m:t>𝑣</m:t>
                        </m:r>
                        <m:r>
                          <a:rPr lang="en-US" i="1">
                            <a:latin typeface="Cambria Math"/>
                          </a:rPr>
                          <m:t>∈</m:t>
                        </m:r>
                        <m:r>
                          <a:rPr lang="en-US" i="1">
                            <a:latin typeface="Cambria Math"/>
                          </a:rPr>
                          <m:t>𝑉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𝐺</m:t>
                            </m:r>
                          </m:e>
                        </m:d>
                      </m:sub>
                      <m:sup/>
                      <m:e>
                        <m:box>
                          <m:box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/>
                                  </a:rPr>
                                  <m:t>1+</m:t>
                                </m:r>
                                <m:func>
                                  <m:func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>
                                        <a:latin typeface="Cambria Math"/>
                                      </a:rPr>
                                      <m:t>deg</m:t>
                                    </m:r>
                                  </m:fName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𝑣</m:t>
                                    </m:r>
                                  </m:e>
                                </m:func>
                              </m:den>
                            </m:f>
                          </m:e>
                        </m:box>
                      </m:e>
                    </m:nary>
                  </m:oMath>
                </a14:m>
                <a:r>
                  <a:rPr lang="en-US" dirty="0" smtClean="0"/>
                  <a:t>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7985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Независимые множества</a:t>
            </a:r>
            <a:r>
              <a:rPr lang="en-US" dirty="0" smtClean="0"/>
              <a:t> </a:t>
            </a:r>
            <a:r>
              <a:rPr lang="ru-RU" dirty="0" smtClean="0"/>
              <a:t>и степени вершин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Для некоторой перестановки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good</m:t>
                        </m:r>
                      </m:sub>
                    </m:sSub>
                  </m:oMath>
                </a14:m>
                <a:r>
                  <a:rPr lang="ru-RU" dirty="0" smtClean="0"/>
                  <a:t> множество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𝑈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вершин, все соседи которых стоят в</a:t>
                </a:r>
                <a:r>
                  <a:rPr lang="en-US" dirty="0" smtClean="0"/>
                  <a:t>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good</m:t>
                        </m:r>
                      </m:sub>
                    </m:sSub>
                  </m:oMath>
                </a14:m>
                <a:r>
                  <a:rPr lang="ru-RU" dirty="0" smtClean="0"/>
                  <a:t> правее, имеет мощность, не меньшую чем 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i="1">
                            <a:latin typeface="Cambria Math"/>
                          </a:rPr>
                          <m:t>𝑣</m:t>
                        </m:r>
                        <m:r>
                          <a:rPr lang="en-US" i="1">
                            <a:latin typeface="Cambria Math"/>
                          </a:rPr>
                          <m:t>∈</m:t>
                        </m:r>
                        <m:r>
                          <a:rPr lang="en-US" i="1">
                            <a:latin typeface="Cambria Math"/>
                          </a:rPr>
                          <m:t>𝑉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𝐺</m:t>
                            </m:r>
                          </m:e>
                        </m:d>
                      </m:sub>
                      <m:sup/>
                      <m:e>
                        <m:box>
                          <m:box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/>
                                  </a:rPr>
                                  <m:t>1+</m:t>
                                </m:r>
                                <m:func>
                                  <m:func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>
                                        <a:latin typeface="Cambria Math"/>
                                      </a:rPr>
                                      <m:t>deg</m:t>
                                    </m:r>
                                  </m:fName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𝑣</m:t>
                                    </m:r>
                                  </m:e>
                                </m:func>
                              </m:den>
                            </m:f>
                          </m:e>
                        </m:box>
                      </m:e>
                    </m:nary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Убедимся, что множество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𝑈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независимое.</a:t>
                </a:r>
              </a:p>
              <a:p>
                <a:pPr marL="0" indent="0">
                  <a:spcBef>
                    <a:spcPts val="600"/>
                  </a:spcBef>
                  <a:buNone/>
                </a:pPr>
                <a:r>
                  <a:rPr lang="ru-RU" dirty="0" smtClean="0"/>
                  <a:t>Рассмотрим произвольные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𝑗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/>
                      </a:rPr>
                      <m:t>𝑈</m:t>
                    </m:r>
                  </m:oMath>
                </a14:m>
                <a:r>
                  <a:rPr lang="ru-RU" dirty="0" smtClean="0"/>
                  <a:t>.</a:t>
                </a:r>
                <a:r>
                  <a:rPr lang="en-US" dirty="0" smtClean="0"/>
                  <a:t> </a:t>
                </a:r>
                <a:endParaRPr lang="ru-RU" dirty="0" smtClean="0"/>
              </a:p>
              <a:p>
                <a:pPr marL="0" indent="0">
                  <a:spcBef>
                    <a:spcPts val="600"/>
                  </a:spcBef>
                  <a:buNone/>
                </a:pPr>
                <a:r>
                  <a:rPr lang="ru-RU" dirty="0" smtClean="0"/>
                  <a:t>Пусть, скажем,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лежит левее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ru-RU" dirty="0" smtClean="0"/>
                  <a:t> в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good</m:t>
                        </m:r>
                      </m:sub>
                    </m:sSub>
                  </m:oMath>
                </a14:m>
                <a:r>
                  <a:rPr lang="en-US" dirty="0" smtClean="0"/>
                  <a:t>. </a:t>
                </a:r>
                <a:endParaRPr lang="ru-RU" dirty="0" smtClean="0"/>
              </a:p>
              <a:p>
                <a:pPr marL="0" indent="0">
                  <a:spcBef>
                    <a:spcPts val="600"/>
                  </a:spcBef>
                  <a:buNone/>
                </a:pPr>
                <a:r>
                  <a:rPr lang="ru-RU" dirty="0" smtClean="0"/>
                  <a:t>Тогда</a:t>
                </a:r>
                <a:r>
                  <a:rPr lang="en-US" dirty="0"/>
                  <a:t>,</a:t>
                </a:r>
                <a:r>
                  <a:rPr lang="en-US" dirty="0" smtClean="0"/>
                  <a:t> </a:t>
                </a:r>
                <a:r>
                  <a:rPr lang="ru-RU" dirty="0" smtClean="0"/>
                  <a:t>по построению</a:t>
                </a:r>
                <a:r>
                  <a:rPr lang="en-US" dirty="0"/>
                  <a:t>,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∉</m:t>
                    </m:r>
                    <m:r>
                      <a:rPr lang="en-US" b="0" i="1" smtClean="0">
                        <a:latin typeface="Cambria Math"/>
                      </a:rPr>
                      <m:t>𝑁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𝑗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buNone/>
                </a:pPr>
                <a:r>
                  <a:rPr lang="ru-RU" dirty="0" smtClean="0"/>
                  <a:t>Осталось заметить, что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𝛼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≥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𝑈</m:t>
                        </m:r>
                      </m:e>
                    </m:d>
                  </m:oMath>
                </a14:m>
                <a:r>
                  <a:rPr lang="en-US" dirty="0" smtClean="0"/>
                  <a:t>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961" r="-156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78041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Овал 41"/>
          <p:cNvSpPr/>
          <p:nvPr/>
        </p:nvSpPr>
        <p:spPr>
          <a:xfrm>
            <a:off x="4486832" y="3789040"/>
            <a:ext cx="1821768" cy="1152128"/>
          </a:xfrm>
          <a:prstGeom prst="ellipse">
            <a:avLst/>
          </a:prstGeom>
          <a:solidFill>
            <a:schemeClr val="accent1">
              <a:alpha val="20000"/>
            </a:schemeClr>
          </a:solidFill>
          <a:ln w="127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292376" y="3573017"/>
            <a:ext cx="3603824" cy="1593588"/>
          </a:xfrm>
          <a:prstGeom prst="ellipse">
            <a:avLst/>
          </a:prstGeom>
          <a:noFill/>
          <a:ln w="190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/>
              <a:t>Нелокальность</a:t>
            </a:r>
            <a:r>
              <a:rPr lang="ru-RU" dirty="0"/>
              <a:t> </a:t>
            </a:r>
            <a:r>
              <a:rPr lang="ru-RU" dirty="0" smtClean="0"/>
              <a:t>хроматического </a:t>
            </a:r>
            <a:r>
              <a:rPr lang="ru-RU" dirty="0"/>
              <a:t>числа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802416" cy="4699719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i="1" dirty="0" smtClean="0"/>
                  <a:t>Обхват</a:t>
                </a:r>
                <a:r>
                  <a:rPr lang="ru-RU" dirty="0" smtClean="0"/>
                  <a:t> графа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это наименьший размер цикла в графе. Обозначение</a:t>
                </a:r>
                <a:r>
                  <a:rPr lang="en-US" dirty="0" smtClean="0"/>
                  <a:t>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g</m:t>
                    </m:r>
                    <m:d>
                      <m:dPr>
                        <m:ctrlPr>
                          <a:rPr lang="ru-R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d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Если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g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&gt;</m:t>
                    </m:r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то</a:t>
                </a:r>
                <a:r>
                  <a:rPr lang="en-US" dirty="0" smtClean="0"/>
                  <a:t> </a:t>
                </a:r>
                <a:r>
                  <a:rPr lang="ru-RU" dirty="0" smtClean="0"/>
                  <a:t>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ru-RU" dirty="0" smtClean="0"/>
                  <a:t> окрестность </a:t>
                </a:r>
                <a:r>
                  <a:rPr lang="ru-RU" dirty="0"/>
                  <a:t>любой вершины</a:t>
                </a:r>
                <a:r>
                  <a:rPr lang="ru-RU" dirty="0" smtClean="0"/>
                  <a:t> радиуса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⌊"/>
                        <m:endChr m:val="⌋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lin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𝑘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является деревом:</a:t>
                </a:r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en-US" dirty="0"/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en-US" b="1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Теорема</a:t>
                </a:r>
                <a:r>
                  <a:rPr lang="ru-RU" b="1" dirty="0"/>
                  <a:t>. (</a:t>
                </a:r>
                <a:r>
                  <a:rPr lang="en-US" b="1" dirty="0"/>
                  <a:t>P. </a:t>
                </a:r>
                <a:r>
                  <a:rPr lang="hu-HU" b="1" dirty="0"/>
                  <a:t>Erdős</a:t>
                </a:r>
                <a:r>
                  <a:rPr lang="en-US" b="1" dirty="0"/>
                  <a:t> ’</a:t>
                </a:r>
                <a:r>
                  <a:rPr lang="ru-RU" b="1" dirty="0"/>
                  <a:t>1959)</a:t>
                </a:r>
                <a:br>
                  <a:rPr lang="ru-RU" b="1" dirty="0"/>
                </a:br>
                <a:r>
                  <a:rPr lang="ru-RU" dirty="0"/>
                  <a:t>При любом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𝑘</m:t>
                    </m:r>
                  </m:oMath>
                </a14:m>
                <a:r>
                  <a:rPr lang="ru-RU" dirty="0"/>
                  <a:t> существует граф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𝐺</m:t>
                    </m:r>
                  </m:oMath>
                </a14:m>
                <a:r>
                  <a:rPr lang="ru-RU" dirty="0"/>
                  <a:t>, для которого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g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𝐺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&gt;</m:t>
                    </m:r>
                    <m:r>
                      <a:rPr lang="en-US" i="1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/>
                  <a:t> </a:t>
                </a:r>
                <a:r>
                  <a:rPr lang="ru-RU" dirty="0" smtClean="0"/>
                  <a:t>и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𝜒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𝐺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&gt;</m:t>
                    </m:r>
                    <m:r>
                      <a:rPr lang="en-US" i="1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802416" cy="4699719"/>
              </a:xfrm>
              <a:blipFill rotWithShape="0">
                <a:blip r:embed="rId2"/>
                <a:stretch>
                  <a:fillRect l="-1185" t="-1167" r="-169" b="-90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Овал 4"/>
          <p:cNvSpPr/>
          <p:nvPr/>
        </p:nvSpPr>
        <p:spPr>
          <a:xfrm>
            <a:off x="5053644" y="4391127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6" name="Прямая соединительная линия 5"/>
          <p:cNvCxnSpPr>
            <a:stCxn id="8" idx="3"/>
            <a:endCxn id="5" idx="0"/>
          </p:cNvCxnSpPr>
          <p:nvPr/>
        </p:nvCxnSpPr>
        <p:spPr>
          <a:xfrm flipH="1">
            <a:off x="5125653" y="4029397"/>
            <a:ext cx="313699" cy="36173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Овал 7"/>
          <p:cNvSpPr/>
          <p:nvPr/>
        </p:nvSpPr>
        <p:spPr>
          <a:xfrm>
            <a:off x="5418260" y="3906472"/>
            <a:ext cx="144016" cy="144016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5557700" y="4385513"/>
            <a:ext cx="144016" cy="144016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5890034" y="4674792"/>
            <a:ext cx="144016" cy="144016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4909628" y="4725709"/>
            <a:ext cx="144016" cy="144016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4621596" y="4393016"/>
            <a:ext cx="144016" cy="144016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4621596" y="4050488"/>
            <a:ext cx="144016" cy="144016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9" name="Прямая соединительная линия 18"/>
          <p:cNvCxnSpPr>
            <a:stCxn id="9" idx="2"/>
            <a:endCxn id="5" idx="6"/>
          </p:cNvCxnSpPr>
          <p:nvPr/>
        </p:nvCxnSpPr>
        <p:spPr>
          <a:xfrm flipH="1">
            <a:off x="5197660" y="4457521"/>
            <a:ext cx="360040" cy="561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stCxn id="5" idx="2"/>
            <a:endCxn id="12" idx="6"/>
          </p:cNvCxnSpPr>
          <p:nvPr/>
        </p:nvCxnSpPr>
        <p:spPr>
          <a:xfrm flipH="1">
            <a:off x="4765612" y="4463136"/>
            <a:ext cx="288032" cy="188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stCxn id="12" idx="0"/>
            <a:endCxn id="13" idx="4"/>
          </p:cNvCxnSpPr>
          <p:nvPr/>
        </p:nvCxnSpPr>
        <p:spPr>
          <a:xfrm flipV="1">
            <a:off x="4693604" y="4194504"/>
            <a:ext cx="0" cy="19851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>
            <a:stCxn id="11" idx="7"/>
            <a:endCxn id="5" idx="4"/>
          </p:cNvCxnSpPr>
          <p:nvPr/>
        </p:nvCxnSpPr>
        <p:spPr>
          <a:xfrm flipV="1">
            <a:off x="5032554" y="4535144"/>
            <a:ext cx="93099" cy="21165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>
            <a:stCxn id="34" idx="2"/>
            <a:endCxn id="9" idx="7"/>
          </p:cNvCxnSpPr>
          <p:nvPr/>
        </p:nvCxnSpPr>
        <p:spPr>
          <a:xfrm flipH="1">
            <a:off x="5680626" y="4221752"/>
            <a:ext cx="363831" cy="18485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Овал 33"/>
          <p:cNvSpPr/>
          <p:nvPr/>
        </p:nvSpPr>
        <p:spPr>
          <a:xfrm>
            <a:off x="6044456" y="4149744"/>
            <a:ext cx="144016" cy="144016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37" name="Прямая соединительная линия 36"/>
          <p:cNvCxnSpPr>
            <a:stCxn id="10" idx="1"/>
            <a:endCxn id="9" idx="5"/>
          </p:cNvCxnSpPr>
          <p:nvPr/>
        </p:nvCxnSpPr>
        <p:spPr>
          <a:xfrm flipH="1" flipV="1">
            <a:off x="5680625" y="4508439"/>
            <a:ext cx="230500" cy="18744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5500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Доказательство теоремы </a:t>
            </a:r>
            <a:r>
              <a:rPr lang="ru-RU" dirty="0" err="1" smtClean="0"/>
              <a:t>Эрдёша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  <m:r>
                      <a:rPr lang="en-US" b="0" i="1" smtClean="0">
                        <a:latin typeface="Cambria Math"/>
                      </a:rPr>
                      <m:t>≥10</m:t>
                    </m:r>
                  </m:oMath>
                </a14:m>
                <a:r>
                  <a:rPr lang="en-US" dirty="0" smtClean="0"/>
                  <a:t>.  </a:t>
                </a:r>
                <a:r>
                  <a:rPr lang="ru-RU" dirty="0" smtClean="0"/>
                  <a:t>Положим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  <m:r>
                      <a:rPr lang="en-US" b="0" i="1" smtClean="0">
                        <a:latin typeface="Cambria Math"/>
                      </a:rPr>
                      <m:t>≔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4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𝑘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4</m:t>
                        </m:r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рассмотрим случайный граф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ru-RU" dirty="0" smtClean="0"/>
                  <a:t> на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вершинах, проводя каждое ребро с</a:t>
                </a:r>
                <a:r>
                  <a:rPr lang="en-US" dirty="0" smtClean="0"/>
                  <a:t> </a:t>
                </a:r>
                <a:r>
                  <a:rPr lang="ru-RU" dirty="0" smtClean="0"/>
                  <a:t>вероятностью </a:t>
                </a:r>
                <a:br>
                  <a:rPr lang="ru-RU" dirty="0" smtClean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𝑝</m:t>
                    </m:r>
                    <m:r>
                      <a:rPr lang="en-US" b="0" i="1" smtClean="0">
                        <a:latin typeface="Cambria Math"/>
                      </a:rPr>
                      <m:t>≔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  <m:sup>
                        <m:f>
                          <m:fPr>
                            <m:type m:val="lin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𝑘</m:t>
                                </m:r>
                              </m:e>
                            </m:d>
                          </m:den>
                        </m:f>
                        <m:r>
                          <a:rPr lang="en-US" b="0" i="1" smtClean="0">
                            <a:latin typeface="Cambria Math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buNone/>
                </a:pPr>
                <a:r>
                  <a:rPr lang="ru-RU" dirty="0" smtClean="0"/>
                  <a:t>Введём случайную величину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𝑋</m:t>
                      </m:r>
                      <m:r>
                        <a:rPr lang="en-US" b="0" i="1" smtClean="0">
                          <a:latin typeface="Cambria Math"/>
                        </a:rPr>
                        <m:t>≔#циклов длины≤</m:t>
                      </m:r>
                      <m:r>
                        <a:rPr lang="en-US" b="0" i="1" smtClean="0">
                          <a:latin typeface="Cambria Math"/>
                        </a:rPr>
                        <m:t>𝑘</m:t>
                      </m:r>
                      <m:r>
                        <a:rPr lang="en-US" b="0" i="1" smtClean="0">
                          <a:latin typeface="Cambria Math"/>
                        </a:rPr>
                        <m:t> в нашем графе</m:t>
                      </m:r>
                    </m:oMath>
                  </m:oMathPara>
                </a14:m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Используя линейность </a:t>
                </a:r>
                <a:r>
                  <a:rPr lang="ru-RU" dirty="0" err="1" smtClean="0"/>
                  <a:t>матожидания</a:t>
                </a:r>
                <a:r>
                  <a:rPr lang="ru-RU" dirty="0" smtClean="0"/>
                  <a:t>, получаем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𝔼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𝑋</m:t>
                              </m:r>
                            </m:e>
                          </m:d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=3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p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𝑖</m:t>
                                  </m:r>
                                </m:den>
                              </m:f>
                            </m:e>
                          </m:d>
                          <m:r>
                            <a:rPr lang="ru-RU" b="0" i="1" smtClean="0">
                              <a:latin typeface="Cambria Math"/>
                            </a:rPr>
                            <m:t>⋅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−1</m:t>
                                  </m:r>
                                </m:e>
                              </m:d>
                              <m:r>
                                <a:rPr lang="en-US" b="0" i="1" smtClean="0">
                                  <a:latin typeface="Cambria Math"/>
                                </a:rPr>
                                <m:t>!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/>
                            </a:rPr>
                            <m:t>⋅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𝑖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101" r="-87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1544847" y="6071841"/>
            <a:ext cx="14205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Выбираем </a:t>
            </a:r>
            <a:br>
              <a:rPr lang="ru-RU" dirty="0"/>
            </a:br>
            <a:r>
              <a:rPr lang="ru-RU" dirty="0"/>
              <a:t>длину цикла</a:t>
            </a:r>
          </a:p>
        </p:txBody>
      </p:sp>
      <p:cxnSp>
        <p:nvCxnSpPr>
          <p:cNvPr id="6" name="Прямая со стрелкой 5"/>
          <p:cNvCxnSpPr>
            <a:stCxn id="4" idx="0"/>
          </p:cNvCxnSpPr>
          <p:nvPr/>
        </p:nvCxnSpPr>
        <p:spPr>
          <a:xfrm flipV="1">
            <a:off x="2255138" y="5517232"/>
            <a:ext cx="2832750" cy="5546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287688" y="6193565"/>
            <a:ext cx="26091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Какие именно вершины </a:t>
            </a:r>
            <a:br>
              <a:rPr lang="ru-RU" dirty="0"/>
            </a:br>
            <a:r>
              <a:rPr lang="ru-RU" dirty="0"/>
              <a:t>участвуют в цикле</a:t>
            </a:r>
          </a:p>
        </p:txBody>
      </p:sp>
      <p:cxnSp>
        <p:nvCxnSpPr>
          <p:cNvPr id="10" name="Прямая со стрелкой 9"/>
          <p:cNvCxnSpPr/>
          <p:nvPr/>
        </p:nvCxnSpPr>
        <p:spPr>
          <a:xfrm flipV="1">
            <a:off x="5663952" y="5593400"/>
            <a:ext cx="232848" cy="6001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096001" y="5916565"/>
            <a:ext cx="239841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Количество способов</a:t>
            </a:r>
            <a:br>
              <a:rPr lang="ru-RU" dirty="0"/>
            </a:br>
            <a:r>
              <a:rPr lang="ru-RU" dirty="0"/>
              <a:t>составить цикл </a:t>
            </a:r>
            <a:br>
              <a:rPr lang="ru-RU" dirty="0"/>
            </a:br>
            <a:r>
              <a:rPr lang="ru-RU" dirty="0"/>
              <a:t>из выбранных вершин</a:t>
            </a:r>
          </a:p>
        </p:txBody>
      </p:sp>
      <p:cxnSp>
        <p:nvCxnSpPr>
          <p:cNvPr id="13" name="Прямая со стрелкой 12"/>
          <p:cNvCxnSpPr>
            <a:stCxn id="11" idx="0"/>
          </p:cNvCxnSpPr>
          <p:nvPr/>
        </p:nvCxnSpPr>
        <p:spPr>
          <a:xfrm flipH="1" flipV="1">
            <a:off x="7248128" y="5593400"/>
            <a:ext cx="47080" cy="3231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8580314" y="5593400"/>
            <a:ext cx="208768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Вероятность того, </a:t>
            </a:r>
            <a:br>
              <a:rPr lang="ru-RU" dirty="0"/>
            </a:br>
            <a:r>
              <a:rPr lang="ru-RU" dirty="0"/>
              <a:t>что все рёбра этого</a:t>
            </a:r>
            <a:br>
              <a:rPr lang="ru-RU" dirty="0"/>
            </a:br>
            <a:r>
              <a:rPr lang="ru-RU" dirty="0"/>
              <a:t>цикла попадут в</a:t>
            </a:r>
            <a:br>
              <a:rPr lang="ru-RU" dirty="0"/>
            </a:br>
            <a:r>
              <a:rPr lang="ru-RU" dirty="0"/>
              <a:t>случайный граф</a:t>
            </a:r>
          </a:p>
        </p:txBody>
      </p:sp>
      <p:cxnSp>
        <p:nvCxnSpPr>
          <p:cNvPr id="26" name="Прямая со стрелкой 25"/>
          <p:cNvCxnSpPr>
            <a:stCxn id="20" idx="0"/>
          </p:cNvCxnSpPr>
          <p:nvPr/>
        </p:nvCxnSpPr>
        <p:spPr>
          <a:xfrm flipH="1" flipV="1">
            <a:off x="8184232" y="5085184"/>
            <a:ext cx="1439926" cy="5082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2303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Доказательство теоремы </a:t>
            </a:r>
            <a:r>
              <a:rPr lang="ru-RU" dirty="0" err="1" smtClean="0"/>
              <a:t>Эрдёша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843735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𝑋</m:t>
                    </m:r>
                    <m:r>
                      <a:rPr lang="en-US" b="0" i="1" smtClean="0">
                        <a:latin typeface="Cambria Math"/>
                      </a:rPr>
                      <m:t>≔#циклов длины≤</m:t>
                    </m:r>
                    <m:r>
                      <a:rPr lang="en-US" b="0" i="1" smtClean="0">
                        <a:latin typeface="Cambria Math"/>
                      </a:rPr>
                      <m:t>𝑘</m:t>
                    </m:r>
                    <m:r>
                      <a:rPr lang="en-US" b="0" i="1" smtClean="0">
                        <a:latin typeface="Cambria Math"/>
                      </a:rPr>
                      <m:t> в нашем графе</m:t>
                    </m:r>
                  </m:oMath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𝔼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𝑋</m:t>
                              </m:r>
                            </m:e>
                          </m:d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=3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p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𝑖</m:t>
                                  </m:r>
                                </m:den>
                              </m:f>
                            </m:e>
                          </m:d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−1</m:t>
                                  </m:r>
                                </m:e>
                              </m:d>
                              <m:r>
                                <a:rPr lang="en-US" b="0" i="1" smtClean="0">
                                  <a:latin typeface="Cambria Math"/>
                                </a:rPr>
                                <m:t>!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𝑖</m:t>
                              </m:r>
                            </m:sup>
                          </m:sSup>
                        </m:e>
                      </m:nary>
                      <m:r>
                        <a:rPr lang="en-US" b="0" i="1" smtClean="0">
                          <a:latin typeface="Cambria Math"/>
                        </a:rPr>
                        <m:t>&lt;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/>
                            </a:rPr>
                            <m:t>𝑖</m:t>
                          </m:r>
                          <m:r>
                            <a:rPr lang="en-US" i="1">
                              <a:latin typeface="Cambria Math"/>
                            </a:rPr>
                            <m:t>=3</m:t>
                          </m:r>
                        </m:sub>
                        <m:sup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</m:sup>
                        <m:e>
                          <m:f>
                            <m:f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𝑖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!</m:t>
                              </m:r>
                            </m:den>
                          </m:f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−1</m:t>
                                  </m:r>
                                </m:e>
                              </m:d>
                              <m:r>
                                <a:rPr lang="en-US" i="1">
                                  <a:latin typeface="Cambria Math"/>
                                </a:rPr>
                                <m:t>!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𝑖</m:t>
                              </m:r>
                            </m:sup>
                          </m:sSup>
                        </m:e>
                      </m:nary>
                      <m:r>
                        <a:rPr lang="en-US" b="0" i="1" smtClean="0">
                          <a:latin typeface="Cambria Math"/>
                        </a:rPr>
                        <m:t>&lt;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/>
                            </a:rPr>
                            <m:t>𝑖</m:t>
                          </m:r>
                          <m:r>
                            <a:rPr lang="en-US" i="1">
                              <a:latin typeface="Cambria Math"/>
                            </a:rPr>
                            <m:t>=3</m:t>
                          </m:r>
                        </m:sub>
                        <m:sup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</m:sup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 smtClean="0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𝑖</m:t>
                              </m:r>
                            </m:sup>
                          </m:sSup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/>
                            </a:rPr>
                            <m:t>𝑖</m:t>
                          </m:r>
                          <m:r>
                            <a:rPr lang="en-US" i="1">
                              <a:latin typeface="Cambria Math"/>
                            </a:rPr>
                            <m:t>=3</m:t>
                          </m:r>
                        </m:sub>
                        <m:sup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</m:sup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𝑛</m:t>
                                      </m:r>
                                    </m:e>
                                    <m:sup>
                                      <m:f>
                                        <m:fPr>
                                          <m:type m:val="lin"/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b="0" i="1" smtClean="0">
                                              <a:latin typeface="Cambria Math"/>
                                            </a:rPr>
                                            <m:t>1</m:t>
                                          </m:r>
                                        </m:num>
                                        <m:den>
                                          <m:d>
                                            <m:dPr>
                                              <m:ctrlPr>
                                                <a:rPr lang="en-US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n-US" b="0" i="1" smtClean="0">
                                                  <a:latin typeface="Cambria Math"/>
                                                </a:rPr>
                                                <m:t>2</m:t>
                                              </m:r>
                                              <m:r>
                                                <a:rPr lang="en-US" b="0" i="1" smtClean="0">
                                                  <a:latin typeface="Cambria Math"/>
                                                </a:rPr>
                                                <m:t>𝑘</m:t>
                                              </m:r>
                                            </m:e>
                                          </m:d>
                                        </m:den>
                                      </m:f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𝑖</m:t>
                              </m:r>
                            </m:sup>
                          </m:sSup>
                        </m:e>
                      </m:nary>
                      <m:r>
                        <a:rPr lang="en-US" b="0" i="1" smtClean="0">
                          <a:latin typeface="Cambria Math"/>
                        </a:rPr>
                        <m:t>&lt;</m:t>
                      </m:r>
                      <m:r>
                        <a:rPr lang="en-US" b="0" i="1" smtClean="0">
                          <a:latin typeface="Cambria Math"/>
                        </a:rPr>
                        <m:t>𝑘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e>
                      </m:rad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По неравенству Маркова,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𝑋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≥</m:t>
                              </m:r>
                              <m:box>
                                <m:box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  <m:f>
                                    <m:f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𝑛</m:t>
                                      </m:r>
                                    </m:num>
                                    <m:den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box>
                            </m:e>
                          </m:d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≤</m:t>
                      </m:r>
                      <m:box>
                        <m:box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func>
                                <m:func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𝔼</m:t>
                                  </m:r>
                                </m:fName>
                                <m:e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𝑋</m:t>
                                      </m:r>
                                    </m:e>
                                  </m:d>
                                </m:e>
                              </m:func>
                            </m:num>
                            <m:den>
                              <m:f>
                                <m:fPr>
                                  <m:type m:val="lin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den>
                          </m:f>
                        </m:e>
                      </m:box>
                      <m:r>
                        <a:rPr lang="en-US" b="0" i="1" smtClean="0">
                          <a:latin typeface="Cambria Math"/>
                        </a:rPr>
                        <m:t>&lt;</m:t>
                      </m:r>
                      <m:box>
                        <m:box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</m:rad>
                            </m:den>
                          </m:f>
                        </m:e>
                      </m:box>
                      <m:r>
                        <a:rPr lang="en-US" b="0" i="1" smtClean="0">
                          <a:latin typeface="Cambria Math"/>
                        </a:rPr>
                        <m:t>&lt;</m:t>
                      </m:r>
                      <m:box>
                        <m:box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e>
                      </m:box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Итог: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Pr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#</m:t>
                            </m:r>
                            <m:r>
                              <a:rPr lang="ru-RU" i="1">
                                <a:latin typeface="Cambria Math"/>
                              </a:rPr>
                              <m:t>циклов длины</m:t>
                            </m:r>
                            <m:r>
                              <a:rPr lang="en-US" i="1">
                                <a:latin typeface="Cambria Math"/>
                              </a:rPr>
                              <m:t>≤</m:t>
                            </m:r>
                            <m:r>
                              <a:rPr lang="en-US" i="1">
                                <a:latin typeface="Cambria Math"/>
                              </a:rPr>
                              <m:t>𝑘</m:t>
                            </m:r>
                            <m:r>
                              <a:rPr lang="en-US" i="1">
                                <a:latin typeface="Cambria Math"/>
                              </a:rPr>
                              <m:t> в графе≥</m:t>
                            </m:r>
                            <m:box>
                              <m:box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boxPr>
                              <m:e>
                                <m:argPr>
                                  <m:argSz m:val="-1"/>
                                </m:argPr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/>
                                      </a:rPr>
                                      <m:t>𝑛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box>
                          </m:e>
                        </m:d>
                      </m:e>
                    </m:func>
                    <m:r>
                      <a:rPr lang="en-US" i="1">
                        <a:latin typeface="Cambria Math"/>
                      </a:rPr>
                      <m:t>&lt;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box>
                  </m:oMath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843735"/>
              </a:xfrm>
              <a:blipFill rotWithShape="0">
                <a:blip r:embed="rId2"/>
                <a:stretch>
                  <a:fillRect l="-1217" b="-50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2546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Доказательство теоремы </a:t>
            </a:r>
            <a:r>
              <a:rPr lang="ru-RU" dirty="0" err="1" smtClean="0"/>
              <a:t>Эрдёша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Положим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𝑡</m:t>
                    </m:r>
                    <m:r>
                      <a:rPr lang="en-US" b="0" i="1" smtClean="0">
                        <a:latin typeface="Cambria Math"/>
                      </a:rPr>
                      <m:t>≔</m:t>
                    </m:r>
                    <m:d>
                      <m:dPr>
                        <m:begChr m:val="⌈"/>
                        <m:endChr m:val="⌉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1−</m:t>
                            </m:r>
                            <m:f>
                              <m:fPr>
                                <m:type m:val="lin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ru-RU" b="0" i="1" smtClean="0">
                                        <a:latin typeface="Cambria Math"/>
                                      </a:rPr>
                                      <m:t>4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𝑘</m:t>
                                    </m:r>
                                  </m:e>
                                </m:d>
                              </m:den>
                            </m:f>
                          </m:sup>
                        </m:sSup>
                      </m:e>
                    </m:d>
                  </m:oMath>
                </a14:m>
                <a:r>
                  <a:rPr lang="ru-RU" dirty="0" smtClean="0"/>
                  <a:t> и введём с.</a:t>
                </a:r>
                <a:r>
                  <a:rPr lang="en-US" dirty="0"/>
                  <a:t> </a:t>
                </a:r>
                <a:r>
                  <a:rPr lang="ru-RU" dirty="0" smtClean="0"/>
                  <a:t>в.</a:t>
                </a:r>
                <a:r>
                  <a:rPr lang="ru-RU" b="0" i="1" dirty="0" smtClean="0">
                    <a:latin typeface="Cambria Math"/>
                  </a:rPr>
                  <a:t/>
                </a:r>
                <a:br>
                  <a:rPr lang="ru-RU" b="0" i="1" dirty="0" smtClean="0">
                    <a:latin typeface="Cambria Math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𝑌</m:t>
                      </m:r>
                      <m:r>
                        <a:rPr lang="en-US" b="0" i="1" smtClean="0">
                          <a:latin typeface="Cambria Math"/>
                        </a:rPr>
                        <m:t>≔#н.м. размера </m:t>
                      </m:r>
                      <m:r>
                        <a:rPr lang="en-US" b="0" i="1" smtClean="0">
                          <a:latin typeface="Cambria Math"/>
                        </a:rPr>
                        <m:t>𝑡</m:t>
                      </m:r>
                      <m:r>
                        <a:rPr lang="ru-RU" b="0" i="1" smtClean="0">
                          <a:latin typeface="Cambria Math"/>
                        </a:rPr>
                        <m:t> в нашем графе</m:t>
                      </m:r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Пользуясь неравенством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1−</m:t>
                    </m:r>
                    <m:r>
                      <a:rPr lang="en-US" b="0" i="1" smtClean="0">
                        <a:latin typeface="Cambria Math"/>
                      </a:rPr>
                      <m:t>𝑝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&lt;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−</m:t>
                        </m:r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и, помня, что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𝑝</m:t>
                    </m:r>
                    <m:r>
                      <a:rPr lang="ru-RU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  <m:sup>
                        <m:f>
                          <m:fPr>
                            <m:type m:val="li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𝑘</m:t>
                                </m:r>
                              </m:e>
                            </m:d>
                          </m:den>
                        </m:f>
                        <m:r>
                          <a:rPr lang="en-US" i="1">
                            <a:latin typeface="Cambria Math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ru-RU" dirty="0" smtClean="0"/>
                  <a:t>, выводим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𝔼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𝑌</m:t>
                              </m:r>
                            </m:e>
                          </m:d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𝑡</m:t>
                              </m:r>
                            </m:den>
                          </m:f>
                        </m:e>
                      </m:d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1−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𝑝</m:t>
                              </m:r>
                            </m:e>
                          </m:d>
                        </m:e>
                        <m:sup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𝑡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&lt;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box>
                                <m:box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  <m:f>
                                    <m:f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𝑒𝑛</m:t>
                                      </m:r>
                                    </m:num>
                                    <m:den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𝑡</m:t>
                                      </m:r>
                                    </m:den>
                                  </m:f>
                                </m:e>
                              </m:box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𝑡</m:t>
                          </m:r>
                        </m:sup>
                      </m:sSup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type m:val="li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𝑝𝑡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𝑡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−1</m:t>
                                  </m:r>
                                </m:e>
                              </m:d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r>
                        <m:rPr>
                          <m:lit/>
                        </m:rP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p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−</m:t>
                                  </m:r>
                                  <m:f>
                                    <m:fPr>
                                      <m:type m:val="lin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𝑝</m:t>
                                      </m:r>
                                      <m:d>
                                        <m:d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𝑡</m:t>
                                          </m:r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−1</m:t>
                                          </m:r>
                                        </m:e>
                                      </m:d>
                                    </m:num>
                                    <m:den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 b="0" i="1" smtClean="0">
                          <a:latin typeface="Cambria Math"/>
                        </a:rPr>
                        <m:t>&lt;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p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−</m:t>
                                  </m:r>
                                  <m:f>
                                    <m:fPr>
                                      <m:type m:val="lin"/>
                                      <m:ctrlPr>
                                        <a:rPr lang="en-US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𝑝𝑡</m:t>
                                      </m:r>
                                    </m:num>
                                    <m:den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≤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  <m:sup>
                                  <m:f>
                                    <m:fPr>
                                      <m:type m:val="lin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d>
                                        <m:d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b="0" i="1" smtClean="0">
                                              <a:latin typeface="Cambria Math"/>
                                            </a:rPr>
                                            <m:t>4</m:t>
                                          </m:r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𝑘</m:t>
                                          </m:r>
                                        </m:e>
                                      </m:d>
                                    </m:den>
                                  </m:f>
                                </m:sup>
                              </m:sSup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/>
                                    </a:rPr>
                                    <m:t>2−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0.5</m:t>
                                  </m:r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𝑛</m:t>
                                      </m:r>
                                    </m:e>
                                    <m:sup>
                                      <m:f>
                                        <m:fPr>
                                          <m:type m:val="lin"/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1</m:t>
                                          </m:r>
                                        </m:num>
                                        <m:den>
                                          <m:d>
                                            <m:d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ru-RU" b="0" i="1" smtClean="0">
                                                  <a:latin typeface="Cambria Math"/>
                                                </a:rPr>
                                                <m:t>4</m:t>
                                              </m:r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𝑘</m:t>
                                              </m:r>
                                            </m:e>
                                          </m:d>
                                        </m:den>
                                      </m:f>
                                    </m:sup>
                                  </m:sSup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4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i="1" smtClean="0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𝑘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&lt;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e>
                      </m:box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8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86511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Доказательство теоремы </a:t>
            </a:r>
            <a:r>
              <a:rPr lang="ru-RU" dirty="0" err="1" smtClean="0"/>
              <a:t>Эрдёша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𝑡</m:t>
                    </m:r>
                    <m:r>
                      <a:rPr lang="en-US" b="0" i="1" smtClean="0">
                        <a:latin typeface="Cambria Math"/>
                      </a:rPr>
                      <m:t>≔</m:t>
                    </m:r>
                    <m:d>
                      <m:dPr>
                        <m:begChr m:val="⌈"/>
                        <m:endChr m:val="⌉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1−</m:t>
                            </m:r>
                            <m:f>
                              <m:fPr>
                                <m:type m:val="lin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ru-RU" b="0" i="1" smtClean="0">
                                        <a:latin typeface="Cambria Math"/>
                                      </a:rPr>
                                      <m:t>4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𝑘</m:t>
                                    </m:r>
                                  </m:e>
                                </m:d>
                              </m:den>
                            </m:f>
                          </m:sup>
                        </m:sSup>
                      </m:e>
                    </m:d>
                  </m:oMath>
                </a14:m>
                <a:endParaRPr lang="ru-RU" b="0" i="1" dirty="0" smtClean="0">
                  <a:latin typeface="Cambria Math"/>
                </a:endParaRPr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𝑌</m:t>
                    </m:r>
                    <m:r>
                      <a:rPr lang="en-US" b="0" i="1" smtClean="0">
                        <a:latin typeface="Cambria Math"/>
                      </a:rPr>
                      <m:t>≔#н.м. размера </m:t>
                    </m:r>
                    <m:r>
                      <a:rPr lang="en-US" b="0" i="1" smtClean="0">
                        <a:latin typeface="Cambria Math"/>
                      </a:rPr>
                      <m:t>𝑡</m:t>
                    </m:r>
                    <m:r>
                      <a:rPr lang="ru-RU" b="0" i="1" smtClean="0">
                        <a:latin typeface="Cambria Math"/>
                      </a:rPr>
                      <m:t> в нашем графе</m:t>
                    </m:r>
                  </m:oMath>
                </a14:m>
                <a:endParaRPr lang="ru-RU" b="0" i="1" dirty="0" smtClean="0">
                  <a:latin typeface="Cambria Math"/>
                </a:endParaRPr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𝔼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𝑌</m:t>
                            </m:r>
                          </m:e>
                        </m:d>
                      </m:e>
                    </m:func>
                    <m:r>
                      <a:rPr lang="en-US" b="0" i="1" smtClean="0">
                        <a:latin typeface="Cambria Math"/>
                      </a:rPr>
                      <m:t>&lt;</m:t>
                    </m:r>
                    <m:box>
                      <m:box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ru-RU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ru-RU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box>
                  </m:oMath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Пользуясь неравенством Маркова, получаем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в графе есть н.м. размера 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𝑌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≥1</m:t>
                              </m:r>
                            </m:e>
                          </m:d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≤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𝔼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𝑌</m:t>
                              </m:r>
                            </m:e>
                          </m:d>
                        </m:e>
                      </m:func>
                      <m:r>
                        <a:rPr lang="en-US" i="1">
                          <a:latin typeface="Cambria Math"/>
                        </a:rPr>
                        <m:t>&lt;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ru-RU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ru-RU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e>
                      </m:box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То есть </a:t>
                </a:r>
                <a:r>
                  <a:rPr lang="en-US" i="1" dirty="0" smtClean="0">
                    <a:latin typeface="Cambria Math"/>
                  </a:rPr>
                  <a:t/>
                </a:r>
                <a:br>
                  <a:rPr lang="en-US" i="1" dirty="0" smtClean="0">
                    <a:latin typeface="Cambria Math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𝛼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𝐺</m:t>
                                  </m:r>
                                </m:e>
                              </m:d>
                              <m:r>
                                <a:rPr lang="en-US" b="0" i="1" smtClean="0">
                                  <a:latin typeface="Cambria Math"/>
                                </a:rPr>
                                <m:t>≥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/>
                                    </a:rPr>
                                    <m:t>1−</m:t>
                                  </m:r>
                                  <m:f>
                                    <m:fPr>
                                      <m:type m:val="lin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d>
                                        <m:d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ru-RU" b="0" i="1" smtClean="0">
                                              <a:latin typeface="Cambria Math"/>
                                            </a:rPr>
                                            <m:t>4</m:t>
                                          </m:r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𝑘</m:t>
                                          </m:r>
                                        </m:e>
                                      </m:d>
                                    </m:den>
                                  </m:f>
                                </m:sup>
                              </m:sSup>
                            </m:e>
                          </m:d>
                        </m:e>
                      </m:func>
                      <m:r>
                        <a:rPr lang="en-US" i="1">
                          <a:latin typeface="Cambria Math"/>
                        </a:rPr>
                        <m:t>&lt;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ru-RU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ru-RU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e>
                      </m:box>
                    </m:oMath>
                  </m:oMathPara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54024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Доказательство теоремы </a:t>
            </a:r>
            <a:r>
              <a:rPr lang="ru-RU" dirty="0" err="1" smtClean="0"/>
              <a:t>Эрдёша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Pr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#</m:t>
                            </m:r>
                            <m:r>
                              <a:rPr lang="ru-RU" i="1">
                                <a:latin typeface="Cambria Math"/>
                              </a:rPr>
                              <m:t>ц</m:t>
                            </m:r>
                            <m:r>
                              <a:rPr lang="ru-RU" b="0" i="1" smtClean="0">
                                <a:latin typeface="Cambria Math"/>
                              </a:rPr>
                              <m:t>.</m:t>
                            </m:r>
                            <m:r>
                              <a:rPr lang="ru-RU" i="1">
                                <a:latin typeface="Cambria Math"/>
                              </a:rPr>
                              <m:t> дл.</m:t>
                            </m:r>
                            <m:r>
                              <a:rPr lang="en-US" i="1">
                                <a:latin typeface="Cambria Math"/>
                              </a:rPr>
                              <m:t>≤</m:t>
                            </m:r>
                            <m:r>
                              <a:rPr lang="en-US" i="1">
                                <a:latin typeface="Cambria Math"/>
                              </a:rPr>
                              <m:t>𝑘</m:t>
                            </m:r>
                            <m:r>
                              <a:rPr lang="en-US" i="1">
                                <a:latin typeface="Cambria Math"/>
                              </a:rPr>
                              <m:t> в 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𝐺</m:t>
                            </m:r>
                            <m:r>
                              <a:rPr lang="ru-RU" b="0" i="1" smtClean="0">
                                <a:latin typeface="Cambria Math"/>
                              </a:rPr>
                              <m:t> </m:t>
                            </m:r>
                            <m:r>
                              <m:rPr>
                                <m:brk m:alnAt="63"/>
                              </m:rPr>
                              <a:rPr lang="ru-RU" b="0" i="1" smtClean="0">
                                <a:latin typeface="Cambria Math"/>
                              </a:rPr>
                              <m:t>п</m:t>
                            </m:r>
                            <m:r>
                              <a:rPr lang="ru-RU" b="0" i="1" smtClean="0">
                                <a:latin typeface="Cambria Math"/>
                              </a:rPr>
                              <m:t>ревосходит</m:t>
                            </m:r>
                            <m:r>
                              <m:rPr>
                                <m:brk m:alnAt="63"/>
                              </m:rPr>
                              <a:rPr lang="ru-RU" b="0" i="1" smtClean="0">
                                <a:latin typeface="Cambria Math"/>
                              </a:rPr>
                              <m:t> </m:t>
                            </m:r>
                            <m:box>
                              <m:box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boxPr>
                              <m:e>
                                <m:argPr>
                                  <m:argSz m:val="-1"/>
                                </m:argPr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/>
                                      </a:rPr>
                                      <m:t>𝑛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box>
                          </m:e>
                        </m:d>
                      </m:e>
                    </m:func>
                    <m:r>
                      <a:rPr lang="en-US" i="1">
                        <a:latin typeface="Cambria Math"/>
                      </a:rPr>
                      <m:t>&lt;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ru-RU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ru-RU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box>
                  </m:oMath>
                </a14:m>
                <a:endParaRPr lang="ru-RU" dirty="0"/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Pr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𝛼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𝐺</m:t>
                                </m:r>
                              </m:e>
                            </m:d>
                            <m:r>
                              <a:rPr lang="en-US" b="0" i="1" smtClean="0">
                                <a:latin typeface="Cambria Math"/>
                              </a:rPr>
                              <m:t>≥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/>
                                  </a:rPr>
                                  <m:t>1−</m:t>
                                </m:r>
                                <m:f>
                                  <m:fPr>
                                    <m:type m:val="li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ru-RU" b="0" i="1" smtClean="0">
                                            <a:latin typeface="Cambria Math"/>
                                          </a:rPr>
                                          <m:t>4</m:t>
                                        </m:r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𝑘</m:t>
                                        </m:r>
                                      </m:e>
                                    </m:d>
                                  </m:den>
                                </m:f>
                              </m:sup>
                            </m:sSup>
                          </m:e>
                        </m:d>
                      </m:e>
                    </m:func>
                    <m:r>
                      <a:rPr lang="en-US" i="1">
                        <a:latin typeface="Cambria Math"/>
                      </a:rPr>
                      <m:t>&lt;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ru-RU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ru-RU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box>
                  </m:oMath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Вероятность того, что в графе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окажется более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box>
                  </m:oMath>
                </a14:m>
                <a:r>
                  <a:rPr lang="ru-RU" dirty="0" smtClean="0"/>
                  <a:t> циклов длины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≤</m:t>
                    </m:r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или хотя бы одно независимое множество размера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1−</m:t>
                        </m:r>
                        <m:f>
                          <m:fPr>
                            <m:type m:val="li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ru-RU" b="0" i="1" smtClean="0">
                                    <a:latin typeface="Cambria Math"/>
                                  </a:rPr>
                                  <m:t>4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𝑘</m:t>
                                </m:r>
                              </m:e>
                            </m:d>
                          </m:den>
                        </m:f>
                      </m:sup>
                    </m:sSup>
                  </m:oMath>
                </a14:m>
                <a:r>
                  <a:rPr lang="ru-RU" dirty="0" smtClean="0"/>
                  <a:t>,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&lt;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ru-RU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ru-RU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e>
                      </m:box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ru-RU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ru-RU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e>
                      </m:box>
                      <m:r>
                        <a:rPr lang="ru-RU" b="0" i="1" smtClean="0">
                          <a:latin typeface="Cambria Math"/>
                        </a:rPr>
                        <m:t>=1</m:t>
                      </m:r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Значит, с положительной вероятностью случайный граф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содержит не более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box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циклов длины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≤</m:t>
                    </m:r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 и имеет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𝛼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𝐺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&lt;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1−</m:t>
                        </m:r>
                        <m:f>
                          <m:fPr>
                            <m:type m:val="li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ru-RU" b="0" i="1" smtClean="0">
                                    <a:latin typeface="Cambria Math"/>
                                  </a:rPr>
                                  <m:t>4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𝑘</m:t>
                                </m:r>
                              </m:e>
                            </m:d>
                          </m:den>
                        </m:f>
                      </m:sup>
                    </m:sSup>
                  </m:oMath>
                </a14:m>
                <a:r>
                  <a:rPr lang="ru-RU" dirty="0" smtClean="0"/>
                  <a:t>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1869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Доказательство теоремы </a:t>
            </a:r>
            <a:r>
              <a:rPr lang="ru-RU" dirty="0" err="1" smtClean="0"/>
              <a:t>Эрдёша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Мы показали, что существует граф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ru-RU" dirty="0" smtClean="0"/>
                  <a:t>, в котором не более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box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циклов длины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≤</m:t>
                    </m:r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 и при этом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𝛼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𝐺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&lt;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1−</m:t>
                        </m:r>
                        <m:f>
                          <m:fPr>
                            <m:type m:val="li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ru-RU" b="0" i="1" smtClean="0">
                                    <a:latin typeface="Cambria Math"/>
                                  </a:rPr>
                                  <m:t>4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𝑘</m:t>
                                </m:r>
                              </m:e>
                            </m:d>
                          </m:den>
                        </m:f>
                      </m:sup>
                    </m:sSup>
                  </m:oMath>
                </a14:m>
                <a:r>
                  <a:rPr lang="ru-RU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Удалим из каждого цикла длины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≤</m:t>
                    </m:r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произвольную вершину. </a:t>
                </a:r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Останется граф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для которого </a:t>
                </a:r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g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𝐺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</m:e>
                    </m:d>
                    <m:r>
                      <a:rPr lang="en-US" b="0" i="1" smtClean="0">
                        <a:latin typeface="Cambria Math"/>
                      </a:rPr>
                      <m:t>&gt;</m:t>
                    </m:r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endParaRPr lang="ru-RU" dirty="0" smtClean="0"/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𝐺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</m:e>
                    </m:d>
                    <m:r>
                      <a:rPr lang="en-US" b="0" i="1" smtClean="0">
                        <a:latin typeface="Cambria Math"/>
                      </a:rPr>
                      <m:t>≥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box>
                  </m:oMath>
                </a14:m>
                <a:endParaRPr lang="en-US" dirty="0" smtClean="0"/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𝛼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𝐺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</m:e>
                    </m:d>
                    <m:r>
                      <a:rPr lang="en-US" b="0" i="1" smtClean="0">
                        <a:latin typeface="Cambria Math"/>
                      </a:rPr>
                      <m:t>≤</m:t>
                    </m:r>
                    <m:r>
                      <a:rPr lang="en-US" b="0" i="1" smtClean="0">
                        <a:latin typeface="Cambria Math"/>
                      </a:rPr>
                      <m:t>𝛼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&lt;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1−</m:t>
                        </m:r>
                        <m:f>
                          <m:fPr>
                            <m:type m:val="li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4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𝑘</m:t>
                                </m:r>
                              </m:e>
                            </m:d>
                          </m:den>
                        </m:f>
                      </m:sup>
                    </m:sSup>
                  </m:oMath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50509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18321</TotalTime>
  <Words>303</Words>
  <Application>Microsoft Office PowerPoint</Application>
  <PresentationFormat>Широкоэкранный</PresentationFormat>
  <Paragraphs>157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2" baseType="lpstr">
      <vt:lpstr>Arial</vt:lpstr>
      <vt:lpstr>Calibri</vt:lpstr>
      <vt:lpstr>Calibri Light</vt:lpstr>
      <vt:lpstr>Cambria Math</vt:lpstr>
      <vt:lpstr>Тема Office</vt:lpstr>
      <vt:lpstr>Дискретные структуры МФТИ, весна 2014</vt:lpstr>
      <vt:lpstr>Нелокальность хроматического числа</vt:lpstr>
      <vt:lpstr>Нелокальность хроматического числа</vt:lpstr>
      <vt:lpstr>Доказательство теоремы Эрдёша</vt:lpstr>
      <vt:lpstr>Доказательство теоремы Эрдёша</vt:lpstr>
      <vt:lpstr>Доказательство теоремы Эрдёша</vt:lpstr>
      <vt:lpstr>Доказательство теоремы Эрдёша</vt:lpstr>
      <vt:lpstr>Доказательство теоремы Эрдёша</vt:lpstr>
      <vt:lpstr>Доказательство теоремы Эрдёша</vt:lpstr>
      <vt:lpstr>Доказательство теоремы Эрдёша</vt:lpstr>
      <vt:lpstr>Укладки графов</vt:lpstr>
      <vt:lpstr>Планарные графы</vt:lpstr>
      <vt:lpstr>Число скрещиваний (crossing number)</vt:lpstr>
      <vt:lpstr>Число скрещиваний (crossing number)</vt:lpstr>
      <vt:lpstr>Лемма о видах скрещиваний</vt:lpstr>
      <vt:lpstr>Лемма о видах скрещиваний</vt:lpstr>
      <vt:lpstr>Лемма о видах скрещиваний</vt:lpstr>
      <vt:lpstr>Число скрещиваний</vt:lpstr>
      <vt:lpstr>Число скрещиваний</vt:lpstr>
      <vt:lpstr>Число скрещиваний</vt:lpstr>
      <vt:lpstr>Д-во теоремы о числе скрещиваний</vt:lpstr>
      <vt:lpstr>Д-во теоремы о числе скрещиваний</vt:lpstr>
      <vt:lpstr>Независимые множества и степени вершин</vt:lpstr>
      <vt:lpstr>Независимые множества и степени вершин</vt:lpstr>
      <vt:lpstr>Независимые множества и степени вершин</vt:lpstr>
      <vt:lpstr>Независимые множества и степени вершин</vt:lpstr>
      <vt:lpstr>Независимые множества и степени вершин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Dainiak</dc:creator>
  <cp:lastModifiedBy>Alex Dainiak</cp:lastModifiedBy>
  <cp:revision>520</cp:revision>
  <dcterms:created xsi:type="dcterms:W3CDTF">2011-09-09T18:22:36Z</dcterms:created>
  <dcterms:modified xsi:type="dcterms:W3CDTF">2014-04-17T06:12:08Z</dcterms:modified>
</cp:coreProperties>
</file>