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66" r:id="rId2"/>
    <p:sldId id="340" r:id="rId3"/>
    <p:sldId id="341" r:id="rId4"/>
    <p:sldId id="342" r:id="rId5"/>
    <p:sldId id="343" r:id="rId6"/>
    <p:sldId id="344" r:id="rId7"/>
    <p:sldId id="345" r:id="rId8"/>
    <p:sldId id="346" r:id="rId9"/>
    <p:sldId id="348" r:id="rId10"/>
    <p:sldId id="349" r:id="rId11"/>
    <p:sldId id="350" r:id="rId12"/>
    <p:sldId id="351" r:id="rId13"/>
    <p:sldId id="352" r:id="rId14"/>
    <p:sldId id="353" r:id="rId15"/>
    <p:sldId id="356" r:id="rId16"/>
    <p:sldId id="365" r:id="rId17"/>
    <p:sldId id="354" r:id="rId18"/>
    <p:sldId id="355" r:id="rId19"/>
    <p:sldId id="357" r:id="rId20"/>
    <p:sldId id="358" r:id="rId21"/>
    <p:sldId id="359" r:id="rId22"/>
    <p:sldId id="360" r:id="rId23"/>
    <p:sldId id="361" r:id="rId24"/>
    <p:sldId id="362" r:id="rId25"/>
    <p:sldId id="363" r:id="rId26"/>
    <p:sldId id="364" r:id="rId27"/>
    <p:sldId id="367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366"/>
          </p14:sldIdLst>
        </p14:section>
        <p14:section name="Введение" id="{EA33AC9B-ADD3-446A-89B2-5A53218C9B69}">
          <p14:sldIdLst>
            <p14:sldId id="340"/>
            <p14:sldId id="341"/>
            <p14:sldId id="342"/>
          </p14:sldIdLst>
        </p14:section>
        <p14:section name="Доказательство ЭКР" id="{8ADB8642-62BD-4B7D-B575-10E4355BF14A}">
          <p14:sldIdLst>
            <p14:sldId id="343"/>
            <p14:sldId id="344"/>
            <p14:sldId id="345"/>
            <p14:sldId id="346"/>
            <p14:sldId id="348"/>
            <p14:sldId id="349"/>
            <p14:sldId id="350"/>
          </p14:sldIdLst>
        </p14:section>
        <p14:section name="Формулировка Альсведе—Хачатряна" id="{A9A6B70A-6071-4B1E-A196-A3F99BD829FC}">
          <p14:sldIdLst>
            <p14:sldId id="351"/>
            <p14:sldId id="352"/>
          </p14:sldIdLst>
        </p14:section>
        <p14:section name="Неравенство Фишера" id="{2303B30C-DE0C-4DE3-B89B-3EFF1085B702}">
          <p14:sldIdLst>
            <p14:sldId id="353"/>
            <p14:sldId id="356"/>
            <p14:sldId id="365"/>
            <p14:sldId id="354"/>
            <p14:sldId id="355"/>
          </p14:sldIdLst>
        </p14:section>
        <p14:section name="Гипотеза Кнезера" id="{8546C4CD-A8D5-4263-BC56-C4DFA4FBA6E0}">
          <p14:sldIdLst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3428" autoAdjust="0"/>
  </p:normalViewPr>
  <p:slideViewPr>
    <p:cSldViewPr>
      <p:cViewPr varScale="1">
        <p:scale>
          <a:sx n="80" d="100"/>
          <a:sy n="80" d="100"/>
        </p:scale>
        <p:origin x="18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3CB5B-C768-429A-8001-E34B55A0D542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F78AA-47ED-4563-BDEE-454424444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133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414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4120-E0D4-4E74-A7C9-3A89E3C12C6D}" type="datetime1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31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7BCE3-CC8A-4C0D-8B28-0F8CF80A42A9}" type="datetime1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80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D61D4-0BBD-4FF1-AB9C-2E8AB60293E2}" type="datetime1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93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23EF-86A4-48AC-A6DD-809AAE140D4A}" type="datetime1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07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10EA-5486-44CA-8FDD-E60CF8564528}" type="datetime1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05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D7CF1-858F-4FD5-9389-F580B890474F}" type="datetime1">
              <a:rPr lang="ru-RU" smtClean="0"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279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3FFC-5262-48AC-A953-D150DC147C80}" type="datetime1">
              <a:rPr lang="ru-RU" smtClean="0"/>
              <a:t>17.03.2014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407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0BA2-64F2-498D-8954-150B67A99959}" type="datetime1">
              <a:rPr lang="ru-RU" smtClean="0"/>
              <a:t>17.03.2014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03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2114-85B8-434F-BF5E-BD1B1A3FC69C}" type="datetime1">
              <a:rPr lang="ru-RU" smtClean="0"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8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2769-2AF0-43A0-88CD-A179ADF42C23}" type="datetime1">
              <a:rPr lang="ru-RU" smtClean="0"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35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A50-E926-4156-A1C4-2F727B4CC056}" type="datetime1">
              <a:rPr lang="ru-RU" smtClean="0"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92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C45D5-566C-4F23-9486-3D8F7D2D040B}" type="datetime1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472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весна 2014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47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/>
              <a:t>Доказательство </a:t>
            </a:r>
            <a:r>
              <a:rPr lang="ru-RU" sz="4200" dirty="0" smtClean="0"/>
              <a:t>теоремы</a:t>
            </a:r>
            <a:r>
              <a:rPr lang="en-US" sz="4200" dirty="0" smtClean="0"/>
              <a:t> </a:t>
            </a:r>
            <a:r>
              <a:rPr lang="ru-RU" sz="4200" dirty="0" err="1" smtClean="0"/>
              <a:t>Эрдёша</a:t>
            </a:r>
            <a:r>
              <a:rPr lang="ru-RU" sz="4200" dirty="0" smtClean="0"/>
              <a:t>—Ко—Радо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74424" cy="5032376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,…,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Двумя способами посчитаем сумму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С одной стороны,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  <m:sup/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𝟙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nary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!⋅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С другой стороны,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e>
                      </m:nary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!⋅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74424" cy="5032376"/>
              </a:xfrm>
              <a:blipFill rotWithShape="0">
                <a:blip r:embed="rId2"/>
                <a:stretch>
                  <a:fillRect l="-11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404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/>
              <a:t>Доказательство </a:t>
            </a:r>
            <a:r>
              <a:rPr lang="ru-RU" sz="4200" dirty="0" smtClean="0"/>
              <a:t>теоремы</a:t>
            </a:r>
            <a:r>
              <a:rPr lang="en-US" sz="4200" dirty="0" smtClean="0"/>
              <a:t> </a:t>
            </a:r>
            <a:r>
              <a:rPr lang="ru-RU" sz="4200" dirty="0" err="1" smtClean="0"/>
              <a:t>Эрдёша</a:t>
            </a:r>
            <a:r>
              <a:rPr lang="ru-RU" sz="4200" dirty="0" smtClean="0"/>
              <a:t>—Ко—Радо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Итак,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!⋅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!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!⋅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156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</a:t>
            </a:r>
            <a:r>
              <a:rPr lang="ru-RU" dirty="0" err="1" smtClean="0"/>
              <a:t>Альсведе</a:t>
            </a:r>
            <a:r>
              <a:rPr lang="ru-RU" dirty="0" smtClean="0"/>
              <a:t>—</a:t>
            </a:r>
            <a:r>
              <a:rPr lang="ru-RU" dirty="0" err="1" smtClean="0"/>
              <a:t>Хачатряна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02416" cy="4843735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Сколько (максимум) рёбер может быть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ru-RU" dirty="0" smtClean="0"/>
                  <a:t>‑пересекающемся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 smtClean="0"/>
                  <a:t>‑однородном гиперграфе?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Пусть гиперграф на множестве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1,2,…,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dirty="0" smtClean="0"/>
                  <a:t>«</a:t>
                </a:r>
                <a:r>
                  <a:rPr lang="ru-RU" dirty="0" smtClean="0"/>
                  <a:t>Очевидный претендент» на оптимальность: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∣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⊇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1,…,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и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— оказывается не всегда самым лучшим.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Возьмём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рассмотрим семейство</a:t>
                </a:r>
                <a:endParaRPr lang="en-US" dirty="0"/>
              </a:p>
              <a:p>
                <a:pPr marL="0" indent="0" algn="ctr">
                  <a:lnSpc>
                    <a:spcPct val="110000"/>
                  </a:lnSpc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m:rPr>
                            <m:brk m:alnAt="6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m:rPr>
                                <m:brk m:alnAt="63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∩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1,…,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m:rPr>
                                    <m:brk m:alnAt="63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  <m:r>
                          <m:rPr>
                            <m:brk m:alnAt="6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latin typeface="Cambria Math" panose="02040503050406030204" pitchFamily="18" charset="0"/>
                          </a:rPr>
                          <m:t>и 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</m:e>
                    </m:d>
                  </m:oMath>
                </a14:m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По принципу Дирихле, для любых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∩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02416" cy="4843735"/>
              </a:xfrm>
              <a:blipFill rotWithShape="0">
                <a:blip r:embed="rId2"/>
                <a:stretch>
                  <a:fillRect l="-1016" t="-629" b="-21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51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</a:t>
            </a:r>
            <a:r>
              <a:rPr lang="ru-RU" dirty="0" err="1" smtClean="0"/>
              <a:t>Альсведе</a:t>
            </a:r>
            <a:r>
              <a:rPr lang="ru-RU" dirty="0" smtClean="0"/>
              <a:t>—</a:t>
            </a:r>
            <a:r>
              <a:rPr lang="ru-RU" dirty="0" err="1" smtClean="0"/>
              <a:t>Хачатряна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 (Р. </a:t>
                </a:r>
                <a:r>
                  <a:rPr lang="ru-RU" b="1" dirty="0" err="1" smtClean="0"/>
                  <a:t>Альсведе</a:t>
                </a:r>
                <a:r>
                  <a:rPr lang="ru-RU" b="1" dirty="0" smtClean="0"/>
                  <a:t>, Л. </a:t>
                </a:r>
                <a:r>
                  <a:rPr lang="ru-RU" b="1" dirty="0" err="1" smtClean="0"/>
                  <a:t>Хачатрян</a:t>
                </a:r>
                <a:r>
                  <a:rPr lang="ru-RU" b="1" dirty="0" smtClean="0"/>
                  <a:t> </a:t>
                </a:r>
                <a:r>
                  <a:rPr lang="en-US" b="1" dirty="0" smtClean="0"/>
                  <a:t>’1997</a:t>
                </a:r>
                <a:r>
                  <a:rPr lang="ru-RU" b="1" dirty="0" smtClean="0"/>
                  <a:t>)</a:t>
                </a:r>
                <a:endParaRPr lang="en-US" b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таковы,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.    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число рёбер в любом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ru-RU" dirty="0"/>
                  <a:t>‑пересекающемся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 smtClean="0"/>
                  <a:t>‑однородном гиперграфе не</a:t>
                </a:r>
                <a:r>
                  <a:rPr lang="en-US" dirty="0" smtClean="0"/>
                  <a:t> </a:t>
                </a:r>
                <a:r>
                  <a:rPr lang="ru-RU" dirty="0" smtClean="0"/>
                  <a:t>превосходит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⌈"/>
                          <m:endChr m:val="⌉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Кроме того, любая оптимальная совокупность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изоморфна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(то есть существует изоморфизм гиперграфов, переводящий эту совокупность в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ru-RU" dirty="0" smtClean="0"/>
                  <a:t>).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11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014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Неравенство Фишера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 (Р.А. Фишер </a:t>
                </a:r>
                <a:r>
                  <a:rPr lang="en-US" b="1" dirty="0" smtClean="0"/>
                  <a:t>’1940</a:t>
                </a:r>
                <a:r>
                  <a:rPr lang="ru-RU" b="1" dirty="0" smtClean="0"/>
                  <a:t>)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Пусть для некоторого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ru-RU" dirty="0" smtClean="0"/>
                  <a:t> 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вершинном (необязательно однородном) гиперграфе любая пара рёбер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имеет </a:t>
                </a:r>
                <a:r>
                  <a:rPr lang="ru-RU" i="1" dirty="0" smtClean="0"/>
                  <a:t>ровно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общих вершин.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39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неравенства Фишера</a:t>
            </a:r>
            <a:r>
              <a:rPr lang="en-US" dirty="0" smtClean="0"/>
              <a:t>: </a:t>
            </a:r>
            <a:r>
              <a:rPr lang="ru-RU" dirty="0" smtClean="0"/>
              <a:t>тривиальные случаи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Случай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ru-RU" dirty="0" smtClean="0"/>
                  <a:t> очевиден</a:t>
                </a:r>
                <a:r>
                  <a:rPr lang="en-US" dirty="0"/>
                  <a:t>,</a:t>
                </a:r>
                <a:r>
                  <a:rPr lang="ru-RU" dirty="0" smtClean="0"/>
                  <a:t> так что далее предполагаем,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Сначала рассмотрим вырожденный случай, когда в гиперграфе есть ребро мощности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все рёбра гиперграфа.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некоторого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тогда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∀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∩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∖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=∅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Из этого сразу следует, что</a:t>
                </a:r>
                <a:r>
                  <a:rPr lang="en-US" dirty="0" smtClean="0"/>
                  <a:t>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≤1+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 t="-1167" r="-17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416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Продолжение д-</a:t>
            </a:r>
            <a:r>
              <a:rPr lang="ru-RU" dirty="0" err="1" smtClean="0"/>
              <a:t>ва</a:t>
            </a:r>
            <a:r>
              <a:rPr lang="ru-RU" dirty="0" smtClean="0"/>
              <a:t> </a:t>
            </a:r>
            <a:r>
              <a:rPr lang="ru-RU" dirty="0"/>
              <a:t>неравенства </a:t>
            </a:r>
            <a:r>
              <a:rPr lang="ru-RU" dirty="0" smtClean="0"/>
              <a:t>Фишера:</a:t>
            </a:r>
            <a:br>
              <a:rPr lang="ru-RU" dirty="0" smtClean="0"/>
            </a:br>
            <a:r>
              <a:rPr lang="ru-RU" dirty="0" smtClean="0"/>
              <a:t>идея линейно-алгебраического метода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555703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Пусть нам надо доказать, что некое множество объектов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«невелико».</a:t>
                </a:r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Сопоставляем каждому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элемент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какого-то линейного пространства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Доказываем,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линейно независимы (используя информацию об объектах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ru-RU" dirty="0" smtClean="0"/>
                  <a:t>).</a:t>
                </a:r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Выводим отсюда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оценку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func>
                  </m:oMath>
                </a14:m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Нетривиальная задача: придумать, что такое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как задать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555703"/>
              </a:xfrm>
              <a:blipFill rotWithShape="0">
                <a:blip r:embed="rId2"/>
                <a:stretch>
                  <a:fillRect l="-1217" t="-1203" b="-12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35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Продолжение д-</a:t>
            </a:r>
            <a:r>
              <a:rPr lang="ru-RU" dirty="0" err="1"/>
              <a:t>ва</a:t>
            </a:r>
            <a:r>
              <a:rPr lang="ru-RU" dirty="0"/>
              <a:t> неравенства Фишера</a:t>
            </a:r>
            <a:r>
              <a:rPr lang="en-US" dirty="0"/>
              <a:t>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применение </a:t>
            </a:r>
            <a:r>
              <a:rPr lang="ru-RU" dirty="0"/>
              <a:t>линейно-алгебраического метода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Теперь рассмотрим случай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всех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Гиперрёбрам можно однозначно сопоставить их характеристические векторы из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 smtClean="0"/>
                  <a:t>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 условию, для любых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 </a:t>
                </a:r>
                <a:r>
                  <a:rPr lang="ru-RU" i="1" dirty="0" smtClean="0">
                    <a:latin typeface="Cambria Math" panose="02040503050406030204" pitchFamily="18" charset="0"/>
                  </a:rPr>
                  <a:t/>
                </a:r>
                <a:br>
                  <a:rPr lang="ru-RU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Достаточно доказать, что векторы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ru-RU" dirty="0" smtClean="0"/>
                  <a:t> линейно независимы.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smtClean="0"/>
                  <a:t>Допустим </a:t>
                </a:r>
                <a:r>
                  <a:rPr lang="ru-RU" dirty="0" smtClean="0"/>
                  <a:t>противное: 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такие, что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  <a:br>
                  <a:rPr lang="en-US" dirty="0" smtClean="0"/>
                </a:br>
                <a:r>
                  <a:rPr lang="ru-RU" dirty="0" smtClean="0"/>
                  <a:t>и</a:t>
                </a:r>
                <a:r>
                  <a:rPr lang="en-US" dirty="0" smtClean="0"/>
                  <a:t> </a:t>
                </a:r>
                <a:r>
                  <a:rPr lang="ru-RU" dirty="0" smtClean="0"/>
                  <a:t>не все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равны нулю.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  <a:blipFill rotWithShape="0">
                <a:blip r:embed="rId2"/>
                <a:stretch>
                  <a:fillRect l="-1217" t="-11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882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Завершение д-</a:t>
            </a:r>
            <a:r>
              <a:rPr lang="ru-RU" dirty="0" err="1" smtClean="0"/>
              <a:t>ва</a:t>
            </a:r>
            <a:r>
              <a:rPr lang="ru-RU" dirty="0" smtClean="0"/>
              <a:t> неравенства Фишера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51384" y="1825624"/>
                <a:ext cx="11521280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вектор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отвечает множеству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Имеем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≤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limLow>
                            <m:limLow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groupCh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&gt;0</m:t>
                              </m:r>
                            </m:lim>
                          </m:limLow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dirty="0" smtClean="0"/>
                  <a:t>—</a:t>
                </a:r>
                <a:r>
                  <a:rPr lang="ru-RU" dirty="0" smtClean="0"/>
                  <a:t>противоречие.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1384" y="1825624"/>
                <a:ext cx="11521280" cy="4699719"/>
              </a:xfrm>
              <a:blipFill rotWithShape="0">
                <a:blip r:embed="rId2"/>
                <a:stretch>
                  <a:fillRect l="-1058" t="-1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587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Гипотеза Кнезера / теорема </a:t>
            </a:r>
            <a:r>
              <a:rPr lang="ru-RU" dirty="0" err="1" smtClean="0"/>
              <a:t>Ловаса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 какое минимальное число цветов можно раскрасить все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подмножества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множества, так, чтобы любая пара одноцветных подмножеств пересекалась?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и одного цвета хватит</a:t>
                </a:r>
                <a:r>
                  <a:rPr lang="en-US" dirty="0" smtClean="0"/>
                  <a:t> </a:t>
                </a:r>
                <a:r>
                  <a:rPr lang="ru-RU" dirty="0" smtClean="0"/>
                  <a:t>— принцип Дирихле.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достаточно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782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пересекающиеся гиперграфы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Гиперграф — набор непустых подмножеств конечного множества.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Гиперграф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однородный, если мощность каждого ребра равна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Гиперграф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пересекающийся, если каждые два ребра имеют не</a:t>
                </a:r>
                <a:r>
                  <a:rPr lang="en-US" dirty="0" smtClean="0"/>
                  <a:t> </a:t>
                </a:r>
                <a:r>
                  <a:rPr lang="ru-RU" dirty="0" smtClean="0"/>
                  <a:t>менее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общих вершин.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56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Гипотеза Кнезера / теорема </a:t>
            </a:r>
            <a:r>
              <a:rPr lang="ru-RU" dirty="0" err="1" smtClean="0"/>
              <a:t>Ловаса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55704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/>
                  <a:t>Пусть наше множество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.</a:t>
                </a:r>
                <a:endParaRPr lang="ru-RU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достаточно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цветов: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Покрасим цветом </a:t>
                </a:r>
                <a:r>
                  <a:rPr lang="en-US" dirty="0" smtClean="0"/>
                  <a:t>«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 smtClean="0"/>
                  <a:t>» </a:t>
                </a:r>
                <a:r>
                  <a:rPr lang="ru-RU" dirty="0" smtClean="0"/>
                  <a:t>все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подмножества, содержащие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/>
                  <a:t>Покрасим цветом </a:t>
                </a:r>
                <a:r>
                  <a:rPr lang="en-US" dirty="0"/>
                  <a:t>«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» </a:t>
                </a:r>
                <a:r>
                  <a:rPr lang="ru-RU" dirty="0" smtClean="0"/>
                  <a:t>все ещё не покрашенные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 smtClean="0"/>
                  <a:t>‑подмножества</a:t>
                </a:r>
                <a:r>
                  <a:rPr lang="ru-RU" dirty="0"/>
                  <a:t>, </a:t>
                </a:r>
                <a:r>
                  <a:rPr lang="ru-RU" dirty="0" smtClean="0"/>
                  <a:t>содержащие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/>
                  <a:t>Покрасим цветом </a:t>
                </a:r>
                <a:r>
                  <a:rPr lang="en-US" dirty="0"/>
                  <a:t>«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» </a:t>
                </a:r>
                <a:r>
                  <a:rPr lang="ru-RU" dirty="0"/>
                  <a:t>все ещё не покрашенные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 smtClean="0"/>
                  <a:t>‑подмножества</a:t>
                </a:r>
                <a:r>
                  <a:rPr lang="ru-RU" dirty="0"/>
                  <a:t>, содержащие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…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Покрасим в цвет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все ещё </a:t>
                </a:r>
                <a:r>
                  <a:rPr lang="ru-RU" dirty="0" smtClean="0"/>
                  <a:t>не покрашенные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 smtClean="0"/>
                  <a:t>‑подмножества</a:t>
                </a:r>
                <a:r>
                  <a:rPr lang="ru-RU" dirty="0"/>
                  <a:t>, содержащие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/>
                  <a:t>Покрасим в цвет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ru-RU" dirty="0"/>
                  <a:t>все </a:t>
                </a:r>
                <a:r>
                  <a:rPr lang="ru-RU" dirty="0" smtClean="0"/>
                  <a:t>до сих пор </a:t>
                </a:r>
                <a:r>
                  <a:rPr lang="ru-RU" dirty="0"/>
                  <a:t>не </a:t>
                </a:r>
                <a:r>
                  <a:rPr lang="ru-RU" dirty="0" smtClean="0"/>
                  <a:t>покрашенные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-</a:t>
                </a:r>
                <a:r>
                  <a:rPr lang="ru-RU" dirty="0" smtClean="0"/>
                  <a:t>подмножества</a:t>
                </a:r>
                <a:r>
                  <a:rPr lang="en-US" dirty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55704"/>
              </a:xfrm>
              <a:blipFill rotWithShape="0">
                <a:blip r:embed="rId2"/>
                <a:stretch>
                  <a:fillRect l="-754" t="-8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2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Гипотеза Кнезера / теорема </a:t>
            </a:r>
            <a:r>
              <a:rPr lang="ru-RU" dirty="0" err="1" smtClean="0"/>
              <a:t>Ловаса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Оказывается, по числу цветов рассмотренная выше конструкция оптимальна: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r>
                  <a:rPr lang="en-US" b="1" dirty="0" smtClean="0"/>
                  <a:t> (</a:t>
                </a:r>
                <a:r>
                  <a:rPr lang="ru-RU" b="1" dirty="0" err="1" smtClean="0"/>
                  <a:t>Ловас</a:t>
                </a:r>
                <a:r>
                  <a:rPr lang="en-US" b="1" dirty="0" smtClean="0"/>
                  <a:t>’1978 / </a:t>
                </a:r>
                <a:r>
                  <a:rPr lang="ru-RU" b="1" dirty="0" smtClean="0"/>
                  <a:t>гипотеза: Кнезер</a:t>
                </a:r>
                <a:r>
                  <a:rPr lang="en-US" b="1" dirty="0" smtClean="0"/>
                  <a:t>’1955)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+1&gt;0</m:t>
                    </m:r>
                  </m:oMath>
                </a14:m>
                <a:r>
                  <a:rPr lang="en-US" dirty="0" smtClean="0"/>
                  <a:t>. </a:t>
                </a:r>
                <a:br>
                  <a:rPr lang="en-US" dirty="0" smtClean="0"/>
                </a:br>
                <a:r>
                  <a:rPr lang="ru-RU" dirty="0" smtClean="0"/>
                  <a:t>Тогда если все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подмножества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множества раскрасить не более чем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цветами, то найдётся пара непересекающихся подмножеств одного цвета.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314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Гипотеза Кнезера / теорема </a:t>
            </a:r>
            <a:r>
              <a:rPr lang="ru-RU" dirty="0" err="1" smtClean="0"/>
              <a:t>Ловаса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</a:t>
                </a:r>
                <a:r>
                  <a:rPr lang="ru-RU" b="1" dirty="0" err="1" smtClean="0"/>
                  <a:t>Борсука</a:t>
                </a:r>
                <a:r>
                  <a:rPr lang="ru-RU" b="1" dirty="0" smtClean="0"/>
                  <a:t>—</a:t>
                </a:r>
                <a:r>
                  <a:rPr lang="ru-RU" b="1" dirty="0" err="1" smtClean="0"/>
                  <a:t>Улама</a:t>
                </a:r>
                <a:r>
                  <a:rPr lang="ru-RU" b="1" dirty="0" smtClean="0"/>
                  <a:t>. (Без док-</a:t>
                </a:r>
                <a:r>
                  <a:rPr lang="ru-RU" b="1" dirty="0" err="1" smtClean="0"/>
                  <a:t>ва</a:t>
                </a:r>
                <a:r>
                  <a:rPr lang="ru-RU" b="1" dirty="0" smtClean="0"/>
                  <a:t>.)</a:t>
                </a:r>
                <a:endParaRPr lang="en-US" b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сфера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мерном пространстве покрыта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ru-RU" dirty="0" smtClean="0"/>
                  <a:t> множествами, каждое из которых открыто либо замкнуто.</a:t>
                </a: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хотя бы одно из этих множеств содержит пару диаметрально противоположных точек сферы.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4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511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гипотезы Кнезера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по версии Дж. Е. Грина</a:t>
            </a:r>
            <a:r>
              <a:rPr lang="en-US" dirty="0" smtClean="0"/>
              <a:t>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ru-RU" dirty="0" smtClean="0"/>
                  <a:t> и пусть все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подмножества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br>
                  <a:rPr lang="en-US" dirty="0" smtClean="0"/>
                </a:br>
                <a:r>
                  <a:rPr lang="ru-RU" dirty="0" smtClean="0"/>
                  <a:t>раскрашены в 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Покажем, что найдётся пара непересекающихся одноцветных подмножеств.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Положим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Будем считать,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точки на сфере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в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что никакие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точек не лежат в одной гиперплоскости, проходящей через центр сферы (назовём это </a:t>
                </a:r>
                <a:r>
                  <a:rPr lang="ru-RU" i="1" dirty="0" smtClean="0"/>
                  <a:t>условием общего положения</a:t>
                </a:r>
                <a:r>
                  <a:rPr lang="ru-RU" dirty="0" smtClean="0"/>
                  <a:t>).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768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гипотезы Кнезера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≔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—</a:t>
                </a:r>
                <a:r>
                  <a:rPr lang="ru-RU" dirty="0"/>
                  <a:t> точки на сфере</a:t>
                </a:r>
                <a:r>
                  <a:rPr lang="en-US" dirty="0"/>
                  <a:t> </a:t>
                </a:r>
                <a:r>
                  <a:rPr lang="ru-RU" dirty="0"/>
                  <a:t>в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никакие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точек не лежат в одной гиперплоскости, </a:t>
                </a:r>
                <a:r>
                  <a:rPr lang="ru-RU" dirty="0" smtClean="0"/>
                  <a:t>проходящей</a:t>
                </a:r>
                <a:r>
                  <a:rPr lang="en-US" dirty="0" smtClean="0"/>
                  <a:t> </a:t>
                </a:r>
                <a:r>
                  <a:rPr lang="ru-RU" dirty="0" smtClean="0"/>
                  <a:t>через центр сферы</a:t>
                </a:r>
                <a:r>
                  <a:rPr lang="ru-RU" dirty="0"/>
                  <a:t>.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Покроем сферу множествами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каждого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=1, 2,…,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пусть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все такие точки сферы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что открытая полусфера с</a:t>
                </a:r>
                <a:r>
                  <a:rPr lang="en-US" dirty="0" smtClean="0"/>
                  <a:t> </a:t>
                </a:r>
                <a:r>
                  <a:rPr lang="ru-RU" dirty="0" smtClean="0"/>
                  <a:t>эпицентром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содержит хотя бы одно подмножество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покрашенное в цвет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Во множество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включим все точки, не</a:t>
                </a:r>
                <a:r>
                  <a:rPr lang="en-US" dirty="0" smtClean="0"/>
                  <a:t> </a:t>
                </a:r>
                <a:r>
                  <a:rPr lang="ru-RU" dirty="0" smtClean="0"/>
                  <a:t>попавшие ни в одно из предыдущих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217" t="-991" b="-14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64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гипотезы Кнезера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Можно проверить, что множества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открытые, </a:t>
                </a:r>
                <a:br>
                  <a:rPr lang="ru-RU" dirty="0" smtClean="0"/>
                </a:br>
                <a:r>
                  <a:rPr lang="ru-RU" dirty="0" smtClean="0"/>
                  <a:t>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замкнутое.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 теореме </a:t>
                </a:r>
                <a:r>
                  <a:rPr lang="ru-RU" dirty="0" err="1" smtClean="0"/>
                  <a:t>Борсука</a:t>
                </a:r>
                <a:r>
                  <a:rPr lang="ru-RU" dirty="0" smtClean="0"/>
                  <a:t>—</a:t>
                </a:r>
                <a:r>
                  <a:rPr lang="ru-RU" dirty="0" err="1" smtClean="0"/>
                  <a:t>Улама</a:t>
                </a:r>
                <a:r>
                  <a:rPr lang="ru-RU" dirty="0" smtClean="0"/>
                  <a:t>, одно из множеств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</m:oMath>
                </a14:m>
                <a:r>
                  <a:rPr lang="ru-RU" dirty="0" smtClean="0"/>
                  <a:t>  содержит </a:t>
                </a:r>
                <a:r>
                  <a:rPr lang="ru-RU" dirty="0" err="1" smtClean="0"/>
                  <a:t>д.п</a:t>
                </a:r>
                <a:r>
                  <a:rPr lang="ru-RU" dirty="0" smtClean="0"/>
                  <a:t>. точки сферы</a:t>
                </a:r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</a:t>
                </a:r>
                <a:r>
                  <a:rPr lang="ru-RU" dirty="0" err="1" smtClean="0"/>
                  <a:t>д.п</a:t>
                </a:r>
                <a:r>
                  <a:rPr lang="ru-RU" dirty="0" smtClean="0"/>
                  <a:t>. точки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Каждая из полусфер с эпицентрами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содержит не больше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точек из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 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вне этих полусфер попадает не меньше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точек — противоречие с условием общего положения.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  <a:blipFill rotWithShape="0">
                <a:blip r:embed="rId2"/>
                <a:stretch>
                  <a:fillRect l="-1217" t="-1115" b="-24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985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гипотезы Кнезера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Хотя бы одно из множеств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</m:oMath>
                </a14:m>
                <a:r>
                  <a:rPr lang="ru-RU" dirty="0" smtClean="0"/>
                  <a:t>  содержит диаметрально противоположные точки сферы.</a:t>
                </a:r>
                <a:br>
                  <a:rPr lang="ru-RU" dirty="0" smtClean="0"/>
                </a:br>
                <a:r>
                  <a:rPr lang="ru-RU" dirty="0" smtClean="0"/>
                  <a:t>Мы проверили, что это точно не множество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Значит, для некоторого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1, 2,…,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ru-RU" dirty="0" smtClean="0"/>
                  <a:t> во множестве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</a:t>
                </a:r>
                <a:r>
                  <a:rPr lang="ru-RU" dirty="0" err="1" smtClean="0"/>
                  <a:t>д.п</a:t>
                </a:r>
                <a:r>
                  <a:rPr lang="ru-RU" dirty="0" smtClean="0"/>
                  <a:t>. точки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Каждая из полусфер с эпицентрами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содержит хотя бы по одному подмножеству вида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 цвета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Осталось заметить, что эти подмножества не могут пересекаться (т.к. сами полусферы не пересекаются).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217" t="-1184" r="-8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824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i.stack.imgur.com/5dr8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2132856"/>
            <a:ext cx="5256584" cy="431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432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Дегустационный пример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нужно сравнить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сортов сыра.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экспертов.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Чтобы эксперты не съели все запасы сыра, каждый сорт сыра дегустируют не все, а лишь группа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человек.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dirty="0" smtClean="0"/>
                  <a:t>— </a:t>
                </a:r>
                <a:r>
                  <a:rPr lang="ru-RU" dirty="0" smtClean="0"/>
                  <a:t>Как сделать так, чтобы для каждой пары сортов сыра было не</a:t>
                </a:r>
                <a:r>
                  <a:rPr lang="en-US" dirty="0" smtClean="0"/>
                  <a:t> </a:t>
                </a:r>
                <a:r>
                  <a:rPr lang="ru-RU" dirty="0" smtClean="0"/>
                  <a:t>меньше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ru-RU" dirty="0" smtClean="0"/>
                  <a:t> экспертов, которые пробовали оба этих сорта?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— Построить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однородный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пересекающийся гиперграф на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 с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рёбрами</a:t>
                </a:r>
                <a:r>
                  <a:rPr lang="en-US" dirty="0" smtClean="0"/>
                  <a:t>!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92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ru-RU" dirty="0" smtClean="0"/>
                  <a:t>-пересекающиеся гиперграфы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02416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ru-RU" dirty="0"/>
                  <a:t>-пересекающиеся </a:t>
                </a:r>
                <a:r>
                  <a:rPr lang="ru-RU" dirty="0" smtClean="0"/>
                  <a:t>гиперграфы — это те, в которых любая пара рёбер пересекается.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Вопрос: сколько может быть рёбер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однородном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пересекающемся гиперграфе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вершинах?</a:t>
                </a:r>
              </a:p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могут быть все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рёбер.</a:t>
                </a:r>
              </a:p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то, по крайней мере, есть конструкция с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рёбрами.</a:t>
                </a:r>
              </a:p>
              <a:p>
                <a:r>
                  <a:rPr lang="ru-RU" dirty="0" smtClean="0"/>
                  <a:t>То, что при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 smtClean="0"/>
                  <a:t>  больше рёбер взять не получится </a:t>
                </a:r>
                <a:br>
                  <a:rPr lang="ru-RU" dirty="0" smtClean="0"/>
                </a:br>
                <a:r>
                  <a:rPr lang="ru-RU" dirty="0" smtClean="0"/>
                  <a:t>— это теорема Э.—К.—Р. 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02416" cy="4351338"/>
              </a:xfrm>
              <a:blipFill rotWithShape="0">
                <a:blip r:embed="rId3"/>
                <a:stretch>
                  <a:fillRect l="-1185" t="-2241" r="-6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526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/>
              <a:t>Доказательство теоремы</a:t>
            </a:r>
            <a:r>
              <a:rPr lang="en-US" sz="4200" dirty="0" smtClean="0"/>
              <a:t> </a:t>
            </a:r>
            <a:r>
              <a:rPr lang="ru-RU" sz="4200" dirty="0" err="1" smtClean="0"/>
              <a:t>Эрдёша</a:t>
            </a:r>
            <a:r>
              <a:rPr lang="ru-RU" sz="4200" dirty="0" smtClean="0"/>
              <a:t>—Ко—Радо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/>
                  <a:t> </a:t>
                </a:r>
                <a:r>
                  <a:rPr lang="ru-RU" b="0" dirty="0" smtClean="0"/>
                  <a:t>число рёбер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однородном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пересекающемся гиперграфе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 не превосходит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Будем считать, что множество вершин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множество рёбер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однородного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ru-RU" dirty="0" smtClean="0"/>
                  <a:t>-перескающегося гиперграфа.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Требуется доказать, что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217" t="-11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13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/>
              <a:t>Доказательство теоремы</a:t>
            </a:r>
            <a:r>
              <a:rPr lang="en-US" sz="4200" dirty="0"/>
              <a:t> </a:t>
            </a:r>
            <a:r>
              <a:rPr lang="ru-RU" sz="4200" dirty="0" err="1"/>
              <a:t>Эрдёша</a:t>
            </a:r>
            <a:r>
              <a:rPr lang="ru-RU" sz="4200" dirty="0"/>
              <a:t>—Ко—Радо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ru-RU" dirty="0" smtClean="0"/>
                  <a:t> множество 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+1,…,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Допустим,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некоторого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среди остальных множеств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могут входить только множества вида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</a:t>
                </a: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+1,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+2,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+3,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…,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Группа 10"/>
          <p:cNvGrpSpPr/>
          <p:nvPr/>
        </p:nvGrpSpPr>
        <p:grpSpPr>
          <a:xfrm>
            <a:off x="9639684" y="5301208"/>
            <a:ext cx="2355814" cy="1499625"/>
            <a:chOff x="6008125" y="5121188"/>
            <a:chExt cx="2355814" cy="1499625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6008125" y="5121188"/>
              <a:ext cx="1296144" cy="1296144"/>
              <a:chOff x="6008125" y="5121188"/>
              <a:chExt cx="1296144" cy="129614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Овал 3"/>
                  <p:cNvSpPr/>
                  <p:nvPr/>
                </p:nvSpPr>
                <p:spPr>
                  <a:xfrm>
                    <a:off x="6012160" y="5157192"/>
                    <a:ext cx="1224136" cy="1224136"/>
                  </a:xfrm>
                  <a:prstGeom prst="ellipse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m:oMathPara>
                    </a14:m>
                    <a:endParaRPr lang="ru-RU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" name="Овал 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12160" y="5157192"/>
                    <a:ext cx="1224136" cy="1224136"/>
                  </a:xfrm>
                  <a:prstGeom prst="ellipse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" name="Дуга 4"/>
              <p:cNvSpPr/>
              <p:nvPr/>
            </p:nvSpPr>
            <p:spPr>
              <a:xfrm rot="1402448">
                <a:off x="6008125" y="5121188"/>
                <a:ext cx="1296144" cy="1296144"/>
              </a:xfrm>
              <a:prstGeom prst="arc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" name="Дуга 5"/>
            <p:cNvSpPr/>
            <p:nvPr/>
          </p:nvSpPr>
          <p:spPr>
            <a:xfrm rot="4896128">
              <a:off x="6007946" y="5175309"/>
              <a:ext cx="1408852" cy="1400915"/>
            </a:xfrm>
            <a:prstGeom prst="arc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7892721" y="5291182"/>
                  <a:ext cx="47121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2721" y="5291182"/>
                  <a:ext cx="471218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Прямая со стрелкой 9"/>
            <p:cNvCxnSpPr>
              <a:stCxn id="8" idx="1"/>
            </p:cNvCxnSpPr>
            <p:nvPr/>
          </p:nvCxnSpPr>
          <p:spPr>
            <a:xfrm flipH="1">
              <a:off x="7331910" y="5475848"/>
              <a:ext cx="560811" cy="413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7863994" y="6251481"/>
                  <a:ext cx="47121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3994" y="6251481"/>
                  <a:ext cx="471218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Прямая со стрелкой 13"/>
            <p:cNvCxnSpPr>
              <a:stCxn id="13" idx="1"/>
            </p:cNvCxnSpPr>
            <p:nvPr/>
          </p:nvCxnSpPr>
          <p:spPr>
            <a:xfrm flipH="1" flipV="1">
              <a:off x="7414078" y="6215193"/>
              <a:ext cx="449916" cy="2209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Полилиния 11"/>
          <p:cNvSpPr/>
          <p:nvPr/>
        </p:nvSpPr>
        <p:spPr>
          <a:xfrm>
            <a:off x="9185090" y="5136010"/>
            <a:ext cx="2810408" cy="1839552"/>
          </a:xfrm>
          <a:custGeom>
            <a:avLst/>
            <a:gdLst>
              <a:gd name="connsiteX0" fmla="*/ 2810408 w 2810408"/>
              <a:gd name="connsiteY0" fmla="*/ 0 h 1978925"/>
              <a:gd name="connsiteX1" fmla="*/ 2032486 w 2810408"/>
              <a:gd name="connsiteY1" fmla="*/ 109182 h 1978925"/>
              <a:gd name="connsiteX2" fmla="*/ 1281859 w 2810408"/>
              <a:gd name="connsiteY2" fmla="*/ 95534 h 1978925"/>
              <a:gd name="connsiteX3" fmla="*/ 299220 w 2810408"/>
              <a:gd name="connsiteY3" fmla="*/ 95534 h 1978925"/>
              <a:gd name="connsiteX4" fmla="*/ 26265 w 2810408"/>
              <a:gd name="connsiteY4" fmla="*/ 477671 h 1978925"/>
              <a:gd name="connsiteX5" fmla="*/ 26265 w 2810408"/>
              <a:gd name="connsiteY5" fmla="*/ 1978925 h 197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0408" h="1978925">
                <a:moveTo>
                  <a:pt x="2810408" y="0"/>
                </a:moveTo>
                <a:cubicBezTo>
                  <a:pt x="2548826" y="46630"/>
                  <a:pt x="2287244" y="93260"/>
                  <a:pt x="2032486" y="109182"/>
                </a:cubicBezTo>
                <a:cubicBezTo>
                  <a:pt x="1777728" y="125104"/>
                  <a:pt x="1281859" y="95534"/>
                  <a:pt x="1281859" y="95534"/>
                </a:cubicBezTo>
                <a:cubicBezTo>
                  <a:pt x="992981" y="93259"/>
                  <a:pt x="508486" y="31845"/>
                  <a:pt x="299220" y="95534"/>
                </a:cubicBezTo>
                <a:cubicBezTo>
                  <a:pt x="89954" y="159223"/>
                  <a:pt x="71757" y="163773"/>
                  <a:pt x="26265" y="477671"/>
                </a:cubicBezTo>
                <a:cubicBezTo>
                  <a:pt x="-19228" y="791570"/>
                  <a:pt x="3518" y="1385247"/>
                  <a:pt x="26265" y="1978925"/>
                </a:cubicBezTo>
              </a:path>
            </a:pathLst>
          </a:cu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370495" y="2296884"/>
                <a:ext cx="18002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/>
                  <a:t>Примечание. </a:t>
                </a:r>
                <a:r>
                  <a:rPr lang="ru-RU" dirty="0"/>
                  <a:t>Здесь и далее суммирование </a:t>
                </a:r>
                <a:r>
                  <a:rPr lang="ru-RU" dirty="0" smtClean="0"/>
                  <a:t>по модулю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0495" y="2296884"/>
                <a:ext cx="1800200" cy="1200329"/>
              </a:xfrm>
              <a:prstGeom prst="rect">
                <a:avLst/>
              </a:prstGeom>
              <a:blipFill rotWithShape="0">
                <a:blip r:embed="rId8"/>
                <a:stretch>
                  <a:fillRect l="-2703" t="-3046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олилиния 14"/>
          <p:cNvSpPr/>
          <p:nvPr/>
        </p:nvSpPr>
        <p:spPr>
          <a:xfrm>
            <a:off x="10218168" y="2170360"/>
            <a:ext cx="1779029" cy="1459737"/>
          </a:xfrm>
          <a:custGeom>
            <a:avLst/>
            <a:gdLst>
              <a:gd name="connsiteX0" fmla="*/ 1755278 w 1779029"/>
              <a:gd name="connsiteY0" fmla="*/ 3580 h 1459737"/>
              <a:gd name="connsiteX1" fmla="*/ 353990 w 1779029"/>
              <a:gd name="connsiteY1" fmla="*/ 51082 h 1459737"/>
              <a:gd name="connsiteX2" fmla="*/ 92733 w 1779029"/>
              <a:gd name="connsiteY2" fmla="*/ 359840 h 1459737"/>
              <a:gd name="connsiteX3" fmla="*/ 152110 w 1779029"/>
              <a:gd name="connsiteY3" fmla="*/ 1297991 h 1459737"/>
              <a:gd name="connsiteX4" fmla="*/ 1779029 w 1779029"/>
              <a:gd name="connsiteY4" fmla="*/ 1452370 h 1459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9029" h="1459737">
                <a:moveTo>
                  <a:pt x="1755278" y="3580"/>
                </a:moveTo>
                <a:cubicBezTo>
                  <a:pt x="1193179" y="-2358"/>
                  <a:pt x="631081" y="-8295"/>
                  <a:pt x="353990" y="51082"/>
                </a:cubicBezTo>
                <a:cubicBezTo>
                  <a:pt x="76899" y="110459"/>
                  <a:pt x="126380" y="152022"/>
                  <a:pt x="92733" y="359840"/>
                </a:cubicBezTo>
                <a:cubicBezTo>
                  <a:pt x="59086" y="567658"/>
                  <a:pt x="-128939" y="1115903"/>
                  <a:pt x="152110" y="1297991"/>
                </a:cubicBezTo>
                <a:cubicBezTo>
                  <a:pt x="433159" y="1480079"/>
                  <a:pt x="1106094" y="1466224"/>
                  <a:pt x="1779029" y="1452370"/>
                </a:cubicBezTo>
              </a:path>
            </a:pathLst>
          </a:cu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14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/>
              <a:t>Доказательство теоремы</a:t>
            </a:r>
            <a:r>
              <a:rPr lang="en-US" sz="4200" dirty="0" smtClean="0"/>
              <a:t> </a:t>
            </a:r>
            <a:r>
              <a:rPr lang="ru-RU" sz="4200" dirty="0" err="1" smtClean="0"/>
              <a:t>Эрдёша</a:t>
            </a:r>
            <a:r>
              <a:rPr lang="ru-RU" sz="4200" dirty="0" smtClean="0"/>
              <a:t>—Ко—Радо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</a:t>
                </a:r>
                <a:r>
                  <a:rPr lang="en-US" dirty="0"/>
                  <a:t> </a:t>
                </a:r>
                <a:r>
                  <a:rPr lang="ru-RU" dirty="0"/>
                  <a:t>для каждого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ru-RU" dirty="0"/>
                  <a:t> множество 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+1,…,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какое-то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ru-RU" dirty="0" smtClean="0"/>
                  <a:t>, то вместе с ним 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могут входить </a:t>
                </a:r>
                <a:r>
                  <a:rPr lang="ru-RU" dirty="0" smtClean="0"/>
                  <a:t>только такие </a:t>
                </a:r>
                <a:r>
                  <a:rPr lang="ru-RU" dirty="0"/>
                  <a:t>множества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у которых</a:t>
                </a: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+1,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+2,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+3,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…,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Такие множества разбиваются на пары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…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Из каждой такой пары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входит не более одного множества.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Значит,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более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таких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11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369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/>
              <a:t>Доказательство теоремы</a:t>
            </a:r>
            <a:r>
              <a:rPr lang="en-US" sz="4200" dirty="0" smtClean="0"/>
              <a:t> </a:t>
            </a:r>
            <a:r>
              <a:rPr lang="ru-RU" sz="4200" dirty="0" err="1" smtClean="0"/>
              <a:t>Эрдёша</a:t>
            </a:r>
            <a:r>
              <a:rPr lang="ru-RU" sz="4200" dirty="0" smtClean="0"/>
              <a:t>—Ко—Радо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Итог предыдущих рассуждений</a:t>
                </a:r>
                <a:r>
                  <a:rPr lang="en-US" dirty="0" smtClean="0"/>
                  <a:t> </a:t>
                </a:r>
                <a:r>
                  <a:rPr lang="ru-RU" dirty="0" smtClean="0"/>
                  <a:t>мы вывели: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всего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могут входить не более чем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множеств вида 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+1,…,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u="sng" dirty="0" smtClean="0"/>
                  <a:t>Эти соображения можно немного обобщить: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фиксированная перестановка 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из множеств вида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,…,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может входить тоже не более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штук.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856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/>
              <a:t>Доказательство </a:t>
            </a:r>
            <a:r>
              <a:rPr lang="ru-RU" sz="4200" dirty="0" smtClean="0"/>
              <a:t>теоремы</a:t>
            </a:r>
            <a:r>
              <a:rPr lang="en-US" sz="4200" dirty="0" smtClean="0"/>
              <a:t> </a:t>
            </a:r>
            <a:r>
              <a:rPr lang="ru-RU" sz="4200" dirty="0" err="1" smtClean="0"/>
              <a:t>Эрдёша</a:t>
            </a:r>
            <a:r>
              <a:rPr lang="ru-RU" sz="4200" dirty="0" smtClean="0"/>
              <a:t>—Ко—Радо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 перестановку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элемент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  <a:br>
                  <a:rPr lang="ru-RU" dirty="0" smtClean="0"/>
                </a:br>
                <a:r>
                  <a:rPr lang="ru-RU" dirty="0" smtClean="0"/>
                  <a:t>Рассмотрим множество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,…,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⊆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— любое фиксированное множество.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фиксированном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количество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таких,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равно</a:t>
                </a:r>
                <a:r>
                  <a:rPr lang="en-US" dirty="0" smtClean="0"/>
                  <a:t> 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!⋅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064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22856</TotalTime>
  <Words>469</Words>
  <Application>Microsoft Office PowerPoint</Application>
  <PresentationFormat>Широкоэкранный</PresentationFormat>
  <Paragraphs>145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t-пересекающиеся гиперграфы</vt:lpstr>
      <vt:lpstr>Дегустационный пример</vt:lpstr>
      <vt:lpstr>1-пересекающиеся гиперграфы</vt:lpstr>
      <vt:lpstr>Доказательство теоремы Эрдёша—Ко—Радо</vt:lpstr>
      <vt:lpstr>Доказательство теоремы Эрдёша—Ко—Радо</vt:lpstr>
      <vt:lpstr>Доказательство теоремы Эрдёша—Ко—Радо</vt:lpstr>
      <vt:lpstr>Доказательство теоремы Эрдёша—Ко—Радо</vt:lpstr>
      <vt:lpstr>Доказательство теоремы Эрдёша—Ко—Радо</vt:lpstr>
      <vt:lpstr>Доказательство теоремы Эрдёша—Ко—Радо</vt:lpstr>
      <vt:lpstr>Доказательство теоремы Эрдёша—Ко—Радо</vt:lpstr>
      <vt:lpstr>Теорема Альсведе—Хачатряна</vt:lpstr>
      <vt:lpstr>Теорема Альсведе—Хачатряна</vt:lpstr>
      <vt:lpstr>Неравенство Фишера</vt:lpstr>
      <vt:lpstr>Доказательство неравенства Фишера: тривиальные случаи</vt:lpstr>
      <vt:lpstr>Продолжение д-ва неравенства Фишера: идея линейно-алгебраического метода</vt:lpstr>
      <vt:lpstr>Продолжение д-ва неравенства Фишера; применение линейно-алгебраического метода</vt:lpstr>
      <vt:lpstr>Завершение д-ва неравенства Фишера</vt:lpstr>
      <vt:lpstr>Гипотеза Кнезера / теорема Ловаса</vt:lpstr>
      <vt:lpstr>Гипотеза Кнезера / теорема Ловаса</vt:lpstr>
      <vt:lpstr>Гипотеза Кнезера / теорема Ловаса</vt:lpstr>
      <vt:lpstr>Гипотеза Кнезера / теорема Ловаса</vt:lpstr>
      <vt:lpstr>Доказательство гипотезы Кнезера (по версии Дж. Е. Грина)</vt:lpstr>
      <vt:lpstr>Доказательство гипотезы Кнезера</vt:lpstr>
      <vt:lpstr>Доказательство гипотезы Кнезера</vt:lpstr>
      <vt:lpstr>Доказательство гипотезы Кнезера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672</cp:revision>
  <dcterms:created xsi:type="dcterms:W3CDTF">2011-09-09T18:22:36Z</dcterms:created>
  <dcterms:modified xsi:type="dcterms:W3CDTF">2014-03-17T04:59:32Z</dcterms:modified>
</cp:coreProperties>
</file>