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375" r:id="rId2"/>
    <p:sldId id="322" r:id="rId3"/>
    <p:sldId id="323" r:id="rId4"/>
    <p:sldId id="324" r:id="rId5"/>
    <p:sldId id="325" r:id="rId6"/>
    <p:sldId id="326" r:id="rId7"/>
    <p:sldId id="327" r:id="rId8"/>
    <p:sldId id="328" r:id="rId9"/>
    <p:sldId id="343" r:id="rId10"/>
    <p:sldId id="362" r:id="rId11"/>
    <p:sldId id="363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61" r:id="rId26"/>
    <p:sldId id="353" r:id="rId27"/>
    <p:sldId id="354" r:id="rId28"/>
    <p:sldId id="360" r:id="rId29"/>
    <p:sldId id="355" r:id="rId30"/>
    <p:sldId id="356" r:id="rId31"/>
    <p:sldId id="357" r:id="rId32"/>
    <p:sldId id="358" r:id="rId33"/>
    <p:sldId id="359" r:id="rId34"/>
    <p:sldId id="365" r:id="rId35"/>
    <p:sldId id="366" r:id="rId36"/>
    <p:sldId id="367" r:id="rId37"/>
    <p:sldId id="368" r:id="rId38"/>
    <p:sldId id="369" r:id="rId39"/>
    <p:sldId id="370" r:id="rId40"/>
    <p:sldId id="371" r:id="rId41"/>
    <p:sldId id="372" r:id="rId42"/>
    <p:sldId id="373" r:id="rId43"/>
    <p:sldId id="374" r:id="rId4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375"/>
          </p14:sldIdLst>
        </p14:section>
        <p14:section name="Производящие функции" id="{CF22AACD-DD8E-447D-974D-A8EAB4A99A55}">
          <p14:sldIdLst>
            <p14:sldId id="322"/>
            <p14:sldId id="323"/>
            <p14:sldId id="324"/>
            <p14:sldId id="325"/>
            <p14:sldId id="326"/>
            <p14:sldId id="327"/>
            <p14:sldId id="328"/>
            <p14:sldId id="343"/>
          </p14:sldIdLst>
        </p14:section>
        <p14:section name="Рациональные производящие функции" id="{75ED359F-21DD-49AB-B886-CF811C7BEB9D}">
          <p14:sldIdLst>
            <p14:sldId id="362"/>
            <p14:sldId id="363"/>
          </p14:sldIdLst>
        </p14:section>
        <p14:section name="Пример применения производящих функций" id="{97CFD8D4-4AEA-4F2D-B3C7-0D048404CF45}">
          <p14:sldIdLst>
            <p14:sldId id="329"/>
            <p14:sldId id="330"/>
            <p14:sldId id="331"/>
            <p14:sldId id="332"/>
            <p14:sldId id="333"/>
          </p14:sldIdLst>
        </p14:section>
        <p14:section name="Числа Каталана" id="{EF493093-954C-46DF-AA39-2B6DD41AB3DE}">
          <p14:sldIdLst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</p14:sldIdLst>
        </p14:section>
        <p14:section name="Производящая функция для разбиений" id="{7C2F05A9-A490-4750-B1E7-44BDB74D7A76}">
          <p14:sldIdLst>
            <p14:sldId id="361"/>
            <p14:sldId id="353"/>
            <p14:sldId id="354"/>
            <p14:sldId id="360"/>
            <p14:sldId id="355"/>
            <p14:sldId id="356"/>
            <p14:sldId id="357"/>
            <p14:sldId id="358"/>
            <p14:sldId id="359"/>
          </p14:sldIdLst>
        </p14:section>
        <p14:section name="Количество неприводимых многочленов" id="{4C876605-29B1-45B0-9E72-0455E9F6FACF}">
          <p14:sldIdLst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186" autoAdjust="0"/>
  </p:normalViewPr>
  <p:slideViewPr>
    <p:cSldViewPr>
      <p:cViewPr varScale="1">
        <p:scale>
          <a:sx n="75" d="100"/>
          <a:sy n="75" d="100"/>
        </p:scale>
        <p:origin x="35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BF60C-7BEF-47E8-8999-30AF3A16265D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FC7C62-AAED-4336-BEF8-7A5C0C287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914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894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30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77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390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022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363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799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44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045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39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76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4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03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../clipboard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../clipboard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../clipboard/media/image4.png"/><Relationship Id="rId2" Type="http://schemas.openxmlformats.org/officeDocument/2006/relationships/image" Target="../../clipboard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../clipboard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../clipboard/media/image6.png"/><Relationship Id="rId2" Type="http://schemas.openxmlformats.org/officeDocument/2006/relationships/image" Target="../../clipboard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../clipboard/media/image7.png"/><Relationship Id="rId2" Type="http://schemas.openxmlformats.org/officeDocument/2006/relationships/image" Target="../../clipboard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../clipboard/media/image8.png"/><Relationship Id="rId2" Type="http://schemas.openxmlformats.org/officeDocument/2006/relationships/image" Target="../../clipboard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../clipboard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../clipboard/media/image10.png"/><Relationship Id="rId2" Type="http://schemas.openxmlformats.org/officeDocument/2006/relationships/image" Target="../../clipboard/media/image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../clipboard/media/image11.png"/><Relationship Id="rId2" Type="http://schemas.openxmlformats.org/officeDocument/2006/relationships/image" Target="../../clipboard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весна </a:t>
            </a:r>
            <a:r>
              <a:rPr lang="ru-RU" sz="3200" dirty="0" smtClean="0"/>
              <a:t>2014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96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Рациональные производящие функции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r>
                  <a:rPr lang="en-US" b="1" dirty="0" smtClean="0"/>
                  <a:t/>
                </a:r>
                <a:br>
                  <a:rPr lang="en-US" b="1" dirty="0" smtClean="0"/>
                </a:br>
                <a:r>
                  <a:rPr lang="ru-RU" dirty="0" smtClean="0"/>
                  <a:t>Если последовательность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удовлетворяет </a:t>
                </a:r>
                <a:r>
                  <a:rPr lang="ru-RU" dirty="0" err="1" smtClean="0"/>
                  <a:t>л.р.с</a:t>
                </a:r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r>
                  <a:rPr lang="ru-RU" dirty="0" smtClean="0"/>
                  <a:t>с </a:t>
                </a:r>
                <a:r>
                  <a:rPr lang="ru-RU" dirty="0" err="1" smtClean="0"/>
                  <a:t>п.к</a:t>
                </a:r>
                <a:r>
                  <a:rPr lang="ru-RU" dirty="0" smtClean="0"/>
                  <a:t>., </a:t>
                </a:r>
                <a:br>
                  <a:rPr lang="ru-RU" dirty="0" smtClean="0"/>
                </a:br>
                <a:r>
                  <a:rPr lang="ru-RU" dirty="0" smtClean="0"/>
                  <a:t>то производящая функция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ru-RU" dirty="0" smtClean="0"/>
                  <a:t> для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 представима в виде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ℝ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523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Доказательство</a:t>
            </a:r>
            <a:r>
              <a:rPr lang="en-US" dirty="0" smtClean="0"/>
              <a:t> </a:t>
            </a:r>
            <a:r>
              <a:rPr lang="ru-RU" dirty="0" smtClean="0"/>
              <a:t>утверждения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730408" cy="4627712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Пусть </a:t>
                </a:r>
                <a:r>
                  <a:rPr lang="ru-RU" dirty="0"/>
                  <a:t>п-</a:t>
                </a:r>
                <a:r>
                  <a:rPr lang="ru-RU" dirty="0" err="1"/>
                  <a:t>ть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ru-RU" dirty="0"/>
                  <a:t>удовлетворяет соотношению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ru-RU" dirty="0" smtClean="0"/>
                  <a:t>, или, что то же</a:t>
                </a:r>
                <a:r>
                  <a:rPr lang="en-US" dirty="0" smtClean="0"/>
                  <a:t> </a:t>
                </a:r>
                <a:r>
                  <a:rPr lang="ru-RU" dirty="0" smtClean="0"/>
                  <a:t>самое,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ru-RU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/>
                  <a:t>Пусть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≔∑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/>
                  <a:t>.  </a:t>
                </a:r>
                <a:r>
                  <a:rPr lang="ru-RU" dirty="0" smtClean="0"/>
                  <a:t>Имеем</a:t>
                </a:r>
                <a:r>
                  <a:rPr lang="ru-RU" i="1" dirty="0" smtClean="0">
                    <a:latin typeface="Cambria Math" panose="02040503050406030204" pitchFamily="18" charset="0"/>
                  </a:rPr>
                  <a:t/>
                </a:r>
                <a:br>
                  <a:rPr lang="ru-RU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nary>
                              <m:naryPr>
                                <m:chr m:val="∑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</m:e>
                            </m:nary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nary>
                              <m:naryPr>
                                <m:chr m:val="∑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</m:e>
                            </m:nary>
                          </m:e>
                        </m:mr>
                        <m:m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⋮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nary>
                              <m:naryPr>
                                <m:chr m:val="∑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</m:e>
                            </m:nary>
                          </m:e>
                        </m:mr>
                      </m:m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Отсюда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+…+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limLow>
                          <m:limLow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groupChr>
                              <m:groupChrPr>
                                <m:chr m:val="⏟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groupChr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…+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groupChr>
                          </m:e>
                          <m:lim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lim>
                        </m:limLow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dirty="0" smtClean="0"/>
                  <a:t>, </a:t>
                </a:r>
                <a:br>
                  <a:rPr lang="en-US" dirty="0" smtClean="0"/>
                </a:b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многочлен степени не выше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730408" cy="4627712"/>
              </a:xfrm>
              <a:blipFill rotWithShape="0">
                <a:blip r:embed="rId2"/>
                <a:stretch>
                  <a:fillRect l="-511" t="-658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164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Применение производящих функций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надо вычислить сумму 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Заметим, что она равняется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— производящая функция для последовательности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то есть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  <a:blipFill rotWithShape="0">
                <a:blip r:embed="rId2"/>
                <a:stretch>
                  <a:fillRect l="-1217" t="-19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472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Применение производящих функций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Имеем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</m:e>
                    </m:nary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endParaRPr lang="ru-RU" b="0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≔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∞</m:t>
                        </m:r>
                      </m:sup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</m:e>
                    </m:nary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1+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Заметим, что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 а значит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1+</m:t>
                                              </m:r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𝑥𝑛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1+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𝑥𝑛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1+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1+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 теперь легко вычислить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1/2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box>
                                    <m:box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num>
                                        <m:den>
                                          <m:r>
                                            <a:rPr lang="ru-RU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i="1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num>
                                        <m:den>
                                          <m:r>
                                            <a:rPr lang="ru-RU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2"/>
                <a:stretch>
                  <a:fillRect l="-1217" t="-5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244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Обобщённая формула бинома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«Обычная» формула бинома</a:t>
                </a:r>
                <a:r>
                  <a:rPr lang="en-US" dirty="0" smtClean="0"/>
                  <a:t> </a:t>
                </a:r>
                <a:r>
                  <a:rPr lang="ru-RU" dirty="0" smtClean="0"/>
                  <a:t>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ru-RU" dirty="0" smtClean="0"/>
                  <a:t>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1+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=1+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Обобщённая формула бинома 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ru-RU" dirty="0" smtClean="0"/>
                  <a:t>: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1+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𝛼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=1+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+…+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Здесь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— обобщённые биномиальные коэффициенты: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𝛼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⋅…⋅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  <a:blipFill rotWithShape="0">
                <a:blip r:embed="rId2"/>
                <a:stretch>
                  <a:fillRect l="-1217" t="-1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884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Обобщённая формула бинома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1+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=1+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ru-RU" b="0" i="1" smtClean="0">
                        <a:latin typeface="Cambria Math"/>
                      </a:rPr>
                      <m:t>…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  где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𝛼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−2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⋅…⋅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b="1" dirty="0" smtClean="0"/>
                  <a:t>Пример применения: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1/2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=1+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box>
                            <m:box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2!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</m:t>
                      </m:r>
                      <m:r>
                        <a:rPr lang="ru-RU" b="0" i="1" smtClean="0">
                          <a:latin typeface="Cambria Math"/>
                        </a:rPr>
                        <m:t>==1+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1−2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2!⋅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3!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+…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ru-RU" i="1">
                          <a:latin typeface="Cambria Math"/>
                        </a:rPr>
                        <m:t>1+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2!⋅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1⋅3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3!⋅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1⋅3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⋅5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US" i="1">
                              <a:latin typeface="Cambria Math"/>
                            </a:rPr>
                            <m:t>!⋅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</a:rPr>
                        <m:t>+…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latin typeface="Cambria Math"/>
                        </a:rPr>
                        <m:t>1+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1⋅3⋅5⋅…⋅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!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+1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i="1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611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Обобщённая формула бинома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Ещё немного преобразуем:</a:t>
                </a:r>
                <a:endParaRPr lang="ru-RU" b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1/2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latin typeface="Cambria Math"/>
                        </a:rPr>
                        <m:t>1+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1⋅3⋅5⋅…⋅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!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+1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>
                          <a:latin typeface="Cambria Math"/>
                        </a:rPr>
                        <m:t>1+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1⋅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2⋅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3⋅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4⋅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5⋅…⋅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−2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6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⋅…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⋅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−2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⋅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!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>
                          <a:latin typeface="Cambria Math"/>
                        </a:rPr>
                        <m:t>1+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!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!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!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>
                          <a:latin typeface="Cambria Math"/>
                        </a:rPr>
                        <m:t>1+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!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!⋅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−</m:t>
                                  </m:r>
                                  <m:box>
                                    <m:boxPr>
                                      <m:ctrlPr>
                                        <a:rPr lang="ru-RU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ru-RU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b="0" i="1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ru-RU" b="0" i="1" smtClean="0"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</m:den>
                                      </m:f>
                                    </m:e>
                                  </m:box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i="1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043" t="-9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280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Числа Каталана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Одно из многочисленных определений:</a:t>
                </a:r>
              </a:p>
              <a:p>
                <a:pPr marL="0" indent="0">
                  <a:buNone/>
                </a:pPr>
                <a:r>
                  <a:rPr lang="ru-RU" dirty="0" smtClean="0"/>
                  <a:t>Число Каталана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количество правильных скобочных последовательностей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пар скобок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Пример,</a:t>
                </a:r>
                <a:r>
                  <a:rPr lang="en-US" dirty="0" smtClean="0"/>
                  <a:t> 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=5</m:t>
                    </m:r>
                  </m:oMath>
                </a14:m>
                <a:r>
                  <a:rPr lang="ru-RU" dirty="0" smtClean="0"/>
                  <a:t>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ru-R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/>
                            </m:d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,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/>
                        </m:d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/>
                        </m:d>
                      </m:e>
                    </m:d>
                  </m:oMath>
                </a14:m>
                <a:r>
                  <a:rPr lang="en-US" dirty="0" smtClean="0"/>
                  <a:t>,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/>
                    </m:d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/>
                        </m:d>
                      </m:e>
                    </m:d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/>
                        </m:d>
                      </m:e>
                    </m:d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/>
                    </m:d>
                  </m:oMath>
                </a14:m>
                <a:r>
                  <a:rPr lang="en-US" dirty="0" smtClean="0"/>
                  <a:t>,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/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/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/>
                    </m:d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610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200" dirty="0" smtClean="0"/>
              <a:t>Числа Каталана: рекуррентное соотношение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Рекуррентное соотношение для чисел Каталана: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0" indent="0">
                  <a:buNone/>
                </a:pPr>
                <a:r>
                  <a:rPr lang="ru-RU" dirty="0" smtClean="0"/>
                  <a:t>Обоснование: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прав.ск.посл</m:t>
                                  </m:r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.</m:t>
                                  </m:r>
                                </m:e>
                              </m:d>
                            </m:e>
                          </m:groupChr>
                        </m:e>
                        <m:lim>
                          <m:r>
                            <a:rPr lang="ru-RU" b="0" i="1" smtClean="0">
                              <a:latin typeface="Cambria Math"/>
                            </a:rPr>
                            <m:t>внутри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пар скобок</m:t>
                          </m:r>
                        </m:lim>
                      </m:limLow>
                      <m:limLow>
                        <m:limLow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прав.ск.посл.</m:t>
                              </m:r>
                            </m:e>
                          </m:groupChr>
                        </m:e>
                        <m:li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пар скобок</m:t>
                          </m:r>
                        </m:lim>
                      </m:limLow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0" indent="0">
                  <a:buNone/>
                </a:pPr>
                <a:r>
                  <a:rPr lang="ru-RU" b="1" dirty="0" smtClean="0"/>
                  <a:t>Начальные условия: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043" t="-2554" b="-2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887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Числа Каталана: производящая функция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Рассмотрим производящую функцию для последовательности чисел Каталана: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sz="1700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Заметим, что соотношение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r>
                  <a:rPr lang="ru-RU" dirty="0" smtClean="0"/>
                  <a:t> похоже по форме на то, что возникает при произведении рядов. Рассмотрим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+…==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2"/>
                <a:stretch>
                  <a:fillRect l="-1217" t="-11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49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Формальные степенные ряды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Формальный степенной ряд</a:t>
                </a:r>
                <a:r>
                  <a:rPr lang="ru-RU" dirty="0" smtClean="0"/>
                  <a:t> — это запись вида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Числа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называются </a:t>
                </a:r>
                <a:r>
                  <a:rPr lang="ru-RU" i="1" dirty="0" smtClean="0"/>
                  <a:t>коэффициентами ряда</a:t>
                </a:r>
                <a:r>
                  <a:rPr lang="ru-RU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5328592"/>
              </a:xfrm>
              <a:blipFill rotWithShape="1">
                <a:blip r:embed="rId2"/>
                <a:stretch>
                  <a:fillRect l="-1852" t="-1487" r="-22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483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Числа Каталана: производящая </a:t>
            </a:r>
            <a:r>
              <a:rPr lang="ru-RU" dirty="0"/>
              <a:t>функция</a:t>
            </a:r>
            <a:endParaRPr lang="ru-RU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Итак, 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…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ru-RU" dirty="0" smtClean="0"/>
                  <a:t>Получаем уравнение для производящей функции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484784"/>
                <a:ext cx="8352928" cy="5040560"/>
              </a:xfrm>
              <a:blipFill rotWithShape="1">
                <a:blip r:embed="rId2"/>
                <a:stretch>
                  <a:fillRect l="-1898" t="-14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92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Числа Каталана:</a:t>
            </a:r>
            <a:r>
              <a:rPr lang="en-US" dirty="0" smtClean="0"/>
              <a:t> </a:t>
            </a:r>
            <a:r>
              <a:rPr lang="ru-RU" dirty="0" smtClean="0"/>
              <a:t>производящая функция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Уравнение для производящей функции: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𝑥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+1=0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1±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1−4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Теперь воспользуемся обобщённой формулой бинома, чтобы записать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 smtClean="0"/>
                  <a:t> в виде ряда: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1±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+(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−4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484784"/>
                <a:ext cx="8352928" cy="5040560"/>
              </a:xfrm>
              <a:blipFill rotWithShape="0">
                <a:blip r:embed="rId2"/>
                <a:stretch>
                  <a:fillRect l="-1898" t="-1574" r="-13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608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Числа Каталана:</a:t>
            </a:r>
            <a:r>
              <a:rPr lang="en-US" dirty="0" smtClean="0"/>
              <a:t> </a:t>
            </a:r>
            <a:r>
              <a:rPr lang="ru-RU" dirty="0" smtClean="0"/>
              <a:t>вывод формулы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1±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+(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−4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где по формуле обобщённого бинома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1+(−4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1+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−4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2!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  <m:r>
                                <a:rPr lang="en-US" i="1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3!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 уже видно, что на самом деле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  <m:r>
                            <a:rPr lang="ru-RU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1+(−4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025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Числа Каталана: вывод формулы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Подставим в выражение 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ряд для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1+(−4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</m:d>
                      </m:e>
                      <m:sup>
                        <m:f>
                          <m:fPr>
                            <m:type m:val="lin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ru-RU" dirty="0" smtClean="0"/>
                  <a:t>:</a:t>
                </a:r>
              </a:p>
              <a:p>
                <a:pPr marL="0" indent="0">
                  <a:buNone/>
                </a:pPr>
                <a:endParaRPr lang="ru-RU" sz="2100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latin typeface="Cambria Math"/>
                                </a:rPr>
                                <m:t>1+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(−4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)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∞</m:t>
                                  </m:r>
                                </m:sup>
                                <m:e>
                                  <m:box>
                                    <m:box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−1</m:t>
                                              </m:r>
                                            </m:e>
                                          </m:d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!</m:t>
                                          </m:r>
                                        </m:num>
                                        <m:den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−1</m:t>
                                              </m:r>
                                            </m:e>
                                          </m:d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!⋅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+1</m:t>
                                              </m:r>
                                            </m:e>
                                          </m:d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!</m:t>
                                          </m:r>
                                        </m:den>
                                      </m:f>
                                    </m:e>
                                  </m:box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 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ru-RU" b="0" i="0" smtClean="0">
                          <a:latin typeface="Cambria Math"/>
                        </a:rPr>
                        <m:t>2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!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!⋅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ru-RU" dirty="0" smtClean="0"/>
                  <a:t>В итоге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=2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!⋅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⋅2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⋅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!⋅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5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468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Числа Каталана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Итак,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Асимптотика: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∼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484784"/>
                <a:ext cx="8352928" cy="4392488"/>
              </a:xfrm>
              <a:blipFill rotWithShape="1">
                <a:blip r:embed="rId2"/>
                <a:stretch>
                  <a:fillRect l="-1898" t="-18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808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Эйлера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Обозначим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чёт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𝑁</m:t>
                    </m:r>
                    <m:r>
                      <a:rPr lang="ru-RU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неч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количества разбиений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/>
                  <a:t>соответственно </a:t>
                </a:r>
                <a:r>
                  <a:rPr lang="ru-RU" dirty="0" smtClean="0"/>
                  <a:t>на чётное и нечётное число </a:t>
                </a:r>
                <a:r>
                  <a:rPr lang="ru-RU" u="sng" dirty="0" smtClean="0"/>
                  <a:t>различных</a:t>
                </a:r>
                <a:r>
                  <a:rPr lang="ru-RU" dirty="0" smtClean="0"/>
                  <a:t> слагаемых.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чёт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</m:d>
                      <m:r>
                        <a:rPr lang="ru-RU" b="0" i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неч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b="0" i="1" smtClean="0">
                                  <a:latin typeface="Cambria Math"/>
                                </a:rPr>
                                <m:t>если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</m:t>
                              </m:r>
                              <m:box>
                                <m:box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±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b="0" i="1" smtClean="0">
                                  <a:latin typeface="Cambria Math"/>
                                </a:rPr>
                                <m:t>иначе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</m:e>
                          </m:eqArr>
                        </m:e>
                      </m:d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06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Производящая функция для числа неупорядоченных разбиений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endParaRPr lang="en-US" b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 smtClean="0"/>
                  <a:t> —  </a:t>
                </a:r>
                <a:r>
                  <a:rPr lang="ru-RU" dirty="0" smtClean="0"/>
                  <a:t>количество неупорядоченных разбиений числа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 </a:t>
                </a:r>
                <a:r>
                  <a:rPr lang="ru-RU" dirty="0" smtClean="0"/>
                  <a:t>для производящей функции последовательности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,…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справедлива формула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459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Производящая функция для числа неупорядоченных разбиений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Т.к.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=1+</m:t>
                    </m:r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+…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то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nary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nary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⋅…=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количество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наборов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</a:rPr>
                          <m:t>,…</m:t>
                        </m:r>
                      </m:e>
                    </m:d>
                  </m:oMath>
                </a14:m>
                <a:r>
                  <a:rPr lang="ru-RU" dirty="0" smtClean="0"/>
                  <a:t> таких, что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…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  <a:blipFill rotWithShape="0">
                <a:blip r:embed="rId2"/>
                <a:stretch>
                  <a:fillRect l="-1178" t="-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278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Производящая функция для числа неупорядоченных разбиений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количество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наборов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</a:rPr>
                          <m:t>,…</m:t>
                        </m:r>
                      </m:e>
                    </m:d>
                  </m:oMath>
                </a14:m>
                <a:r>
                  <a:rPr lang="ru-RU" dirty="0" smtClean="0"/>
                  <a:t> таких, что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Любой такой набор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en-US" i="1" dirty="0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 dirty="0">
                            <a:latin typeface="Cambria Math"/>
                          </a:rPr>
                          <m:t>,…</m:t>
                        </m:r>
                      </m:e>
                    </m:d>
                  </m:oMath>
                </a14:m>
                <a:r>
                  <a:rPr lang="ru-RU" dirty="0" smtClean="0"/>
                  <a:t> однозначно соответствует разбиению числа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в котором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слагаемых равны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ru-RU" dirty="0" smtClean="0"/>
                  <a:t>,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слагаемых равны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ru-RU" dirty="0" smtClean="0"/>
                  <a:t>, и т.д.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 следует,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b="-4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54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 рекуррентного соотношения для числа неупорядоченных разбиений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Итак, 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∏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200"/>
                <a:ext cx="8640960" cy="5069160"/>
              </a:xfrm>
              <a:blipFill rotWithShape="1">
                <a:blip r:embed="rId2"/>
                <a:stretch>
                  <a:fillRect l="-1763" t="-14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892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Операции над рядами</a:t>
            </a:r>
            <a:endParaRPr lang="ru-RU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Обозначим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𝐵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𝑥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ru-RU" i="1" dirty="0" smtClean="0"/>
                  <a:t>Сумма</a:t>
                </a:r>
                <a:r>
                  <a:rPr lang="ru-RU" dirty="0" smtClean="0"/>
                  <a:t> рядов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ряд</a:t>
                </a:r>
                <a:r>
                  <a:rPr lang="ru-RU" dirty="0"/>
                  <a:t/>
                </a:r>
                <a:br>
                  <a:rPr lang="ru-RU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+…</m:t>
                    </m:r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с коэффициентами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ru-RU" i="1" dirty="0" smtClean="0"/>
                  <a:t>Разность</a:t>
                </a:r>
                <a:r>
                  <a:rPr lang="ru-RU" dirty="0" smtClean="0"/>
                  <a:t> рядов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ряд с коэффициентами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950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Вывод рекуррентного соотношения для числа неупорядоченных разбиений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∏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Разложим</a:t>
                </a:r>
                <a:r>
                  <a:rPr lang="en-US" dirty="0"/>
                  <a:t> </a:t>
                </a:r>
                <a:r>
                  <a:rPr lang="ru-RU" dirty="0" smtClean="0"/>
                  <a:t>в ряд произведение  </a:t>
                </a:r>
                <a14:m>
                  <m:oMath xmlns:m="http://schemas.openxmlformats.org/officeDocument/2006/math">
                    <m:nary>
                      <m:naryPr>
                        <m:chr m:val="∏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∞</m:t>
                        </m:r>
                      </m:sup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r>
                  <a:rPr lang="ru-RU" dirty="0" smtClean="0"/>
                  <a:t>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⋅…</m:t>
                      </m:r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чёт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неч</m:t>
                        </m:r>
                      </m:sub>
                    </m:sSub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236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Вывод рекуррентного соотношения для числа неупорядоченных разбиений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где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i="1">
                                  <a:latin typeface="Cambria Math"/>
                                </a:rPr>
                                <m:t>если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∃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: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3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±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0,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i="1">
                                  <a:latin typeface="Cambria Math"/>
                                </a:rPr>
                                <m:t>иначе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</m:e>
                          </m:eqAr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Итак,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f>
                                        <m:fPr>
                                          <m:type m:val="lin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3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f>
                                        <m:fPr>
                                          <m:type m:val="lin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3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</m:e>
                              </m:d>
                            </m:e>
                          </m:nary>
                        </m:e>
                      </m:d>
                      <m:r>
                        <a:rPr lang="en-US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407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Вывод рекуррентного соотношения для числа неупорядоченных разбиений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𝑗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𝑗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f>
                                        <m:fPr>
                                          <m:type m:val="lin"/>
                                          <m:ctrlP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d>
                                            <m:d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3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f>
                                        <m:fPr>
                                          <m:type m:val="lin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3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</m:e>
                              </m:d>
                            </m:e>
                          </m:nary>
                        </m:e>
                      </m:d>
                      <m:r>
                        <a:rPr lang="en-US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 раскрытии скобок и приведении подобных слагаемых коэффициенты при всех положительных степенях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должны быть нулевыми, отсюда</a:t>
                </a:r>
                <a:r>
                  <a:rPr lang="en-US" dirty="0" smtClean="0"/>
                  <a:t> </a:t>
                </a: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&gt;0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box>
                                    <m:box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</m:e>
                          </m:d>
                        </m:e>
                      </m:nary>
                      <m:r>
                        <a:rPr lang="en-US" b="0" i="0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dirty="0" smtClean="0"/>
                  <a:t>(</a:t>
                </a:r>
                <a:r>
                  <a:rPr lang="ru-RU" dirty="0" smtClean="0"/>
                  <a:t>считаем формально,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любом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r>
                      <a:rPr lang="en-US" b="0" i="1" smtClean="0">
                        <a:latin typeface="Cambria Math"/>
                      </a:rPr>
                      <m:t>&lt;0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263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Рекуррентное соотношение для числа неупорядоченных разбиений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  <a:br>
                  <a:rPr lang="ru-RU" b="1" dirty="0" smtClean="0"/>
                </a:b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 равенство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&gt;0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Несколько первых слагаемых ряда: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==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−5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−7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−12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−15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−…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2"/>
                <a:stretch>
                  <a:fillRect l="-1217" t="-11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10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Количество неприводимых многочленов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</m:t>
                    </m:r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последовательность </a:t>
                </a:r>
                <a:r>
                  <a:rPr lang="ru-RU" i="1" dirty="0" smtClean="0"/>
                  <a:t>всех</a:t>
                </a:r>
                <a:r>
                  <a:rPr lang="ru-RU" dirty="0" smtClean="0"/>
                  <a:t> простых </a:t>
                </a:r>
                <a:r>
                  <a:rPr lang="ru-RU" dirty="0" err="1" smtClean="0"/>
                  <a:t>нормногочленов</a:t>
                </a:r>
                <a:r>
                  <a:rPr lang="ru-RU" dirty="0" smtClean="0"/>
                  <a:t>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ru-RU" dirty="0" smtClean="0"/>
                  <a:t>, в</a:t>
                </a:r>
                <a:r>
                  <a:rPr lang="en-US" dirty="0" smtClean="0"/>
                  <a:t> </a:t>
                </a:r>
                <a:r>
                  <a:rPr lang="ru-RU" dirty="0" smtClean="0"/>
                  <a:t>порядке </a:t>
                </a:r>
                <a:r>
                  <a:rPr lang="ru-RU" dirty="0" err="1" smtClean="0"/>
                  <a:t>неубывания</a:t>
                </a:r>
                <a:r>
                  <a:rPr lang="ru-RU" dirty="0" smtClean="0"/>
                  <a:t> их степеней.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Обозначим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≔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func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Любой </a:t>
                </a:r>
                <a:r>
                  <a:rPr lang="ru-RU" dirty="0" err="1" smtClean="0"/>
                  <a:t>нормногочлен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представляется единственным образом в виде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⋅…⋅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где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&lt;…&lt;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en-US" dirty="0"/>
                  <a:t> </a:t>
                </a:r>
                <a:r>
                  <a:rPr lang="ru-RU" dirty="0" smtClean="0"/>
                  <a:t>При этом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deg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278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Количество неприводимых многочленов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Любой </a:t>
                </a:r>
                <a:r>
                  <a:rPr lang="ru-R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нормногочлен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представляется единственным образом в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 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виде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𝑓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</m:sup>
                      </m:sSu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⋅…⋅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где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&lt;…&lt;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и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𝛼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. </a:t>
                </a:r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Поэтому 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число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наборов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удовлетворяющих уравнению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равно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dirty="0" smtClean="0"/>
                  <a:t> (т.к. каждому такому набору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,…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взаимно однозначно сопоставить многочлен степени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)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3"/>
                <a:stretch>
                  <a:fillRect l="-1217" t="-19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158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Количество неприводимых многочленов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Выполнено равенство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𝑝𝑡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814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Количество неприводимых многочленов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/>
                  <a:t>Доказательство:</a:t>
                </a:r>
                <a:br>
                  <a:rPr lang="ru-RU" i="1" dirty="0"/>
                </a:br>
                <a:r>
                  <a:rPr lang="ru-RU" dirty="0"/>
                  <a:t>Т.к.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sup>
                            </m:sSup>
                          </m:e>
                        </m:d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=1+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r>
                  <a:rPr lang="ru-RU" dirty="0"/>
                  <a:t>,  то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nary>
                        </m:e>
                      </m:d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nary>
                        </m:e>
                      </m:d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nary>
                        </m:e>
                      </m:d>
                      <m:r>
                        <a:rPr lang="ru-RU" i="1">
                          <a:latin typeface="Cambria Math" panose="02040503050406030204" pitchFamily="18" charset="0"/>
                        </a:rPr>
                        <m:t>…=</m:t>
                      </m:r>
                      <m:nary>
                        <m:naryPr>
                          <m:chr m:val="∑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ru-RU" dirty="0"/>
                  <a:t> — количество наборов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,…)</m:t>
                    </m:r>
                  </m:oMath>
                </a14:m>
                <a:r>
                  <a:rPr lang="ru-RU" dirty="0"/>
                  <a:t>, удовлетворяющих соотношению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r>
                  <a:rPr lang="ru-RU" dirty="0"/>
                  <a:t>.   </a:t>
                </a:r>
                <a:r>
                  <a:rPr lang="ru-RU" dirty="0" smtClean="0"/>
                  <a:t>Значит,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ru-RU" dirty="0" smtClean="0"/>
                  <a:t>, и отсюда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𝑝𝑡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3"/>
                <a:stretch>
                  <a:fillRect l="-1043" t="-9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287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Количество неприводимых многочленов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𝑝𝑡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  — </a:t>
                </a:r>
                <a:r>
                  <a:rPr lang="ru-RU" dirty="0" smtClean="0"/>
                  <a:t>количество </a:t>
                </a:r>
                <a:r>
                  <a:rPr lang="ru-RU" dirty="0"/>
                  <a:t>простых </a:t>
                </a:r>
                <a:r>
                  <a:rPr lang="ru-RU" dirty="0" err="1"/>
                  <a:t>нормногочленов</a:t>
                </a:r>
                <a:r>
                  <a:rPr lang="ru-RU" dirty="0"/>
                  <a:t> </a:t>
                </a:r>
                <a:r>
                  <a:rPr lang="ru-RU" dirty="0" smtClean="0"/>
                  <a:t>степени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Тогда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1−</m:t>
                          </m:r>
                          <m:r>
                            <a:rPr lang="en-US" i="1">
                              <a:latin typeface="Cambria Math"/>
                            </a:rPr>
                            <m:t>𝑝𝑡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309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Количество неприводимых многочленов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1−</m:t>
                          </m:r>
                          <m:r>
                            <a:rPr lang="en-US" i="1">
                              <a:latin typeface="Cambria Math"/>
                            </a:rPr>
                            <m:t>𝑝𝑡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Прологарифмируем обе части: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𝑝𝑡</m:t>
                              </m:r>
                            </m:den>
                          </m:f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func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582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Операции над рядами</a:t>
            </a:r>
            <a:endParaRPr lang="ru-RU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Обозначим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𝑥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𝐵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𝑥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ru-RU" i="1" dirty="0" smtClean="0"/>
                  <a:t>Произведение</a:t>
                </a:r>
                <a:r>
                  <a:rPr lang="ru-RU" dirty="0" smtClean="0"/>
                  <a:t> рядов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ряд</a:t>
                </a:r>
                <a:r>
                  <a:rPr lang="ru-RU" dirty="0"/>
                  <a:t/>
                </a:r>
                <a:br>
                  <a:rPr lang="ru-RU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+…</m:t>
                    </m:r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с коэффициентами </a:t>
                </a:r>
                <a:endParaRPr lang="ru-RU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286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Количество неприводимых многочленов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𝑝𝑡</m:t>
                              </m:r>
                            </m:den>
                          </m:f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func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разложить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ru-RU" dirty="0" smtClean="0"/>
                  <a:t> в ряд, получится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𝑗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𝑗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 следует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𝑝𝑡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den>
                          </m:f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nary>
                            <m:naryPr>
                              <m:chr m:val="∑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𝑗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  <a:blipFill rotWithShape="0">
                <a:blip r:embed="rId3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352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Количество неприводимых многочленов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𝑝𝑡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den>
                          </m:f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nary>
                            <m:naryPr>
                              <m:chr m:val="∑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𝑗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Коэффициенты при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каждого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должны совпадать в левой и</a:t>
                </a:r>
                <a:r>
                  <a:rPr lang="en-US" dirty="0" smtClean="0"/>
                  <a:t> </a:t>
                </a:r>
                <a:r>
                  <a:rPr lang="ru-RU" dirty="0" smtClean="0"/>
                  <a:t>правой частях равенства.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Поэтому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|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den>
                          </m:f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Окончательно, 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|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3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261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Количество неприводимых многочленов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|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Применяя обращение </a:t>
                </a:r>
                <a:r>
                  <a:rPr lang="ru-RU" dirty="0" err="1" smtClean="0"/>
                  <a:t>Мёбиуса</a:t>
                </a:r>
                <a:r>
                  <a:rPr lang="ru-RU" dirty="0" smtClean="0"/>
                  <a:t>, получаем</a:t>
                </a:r>
                <a:r>
                  <a:rPr lang="ru-RU" dirty="0"/>
                  <a:t> </a:t>
                </a:r>
                <a:r>
                  <a:rPr lang="ru-RU" dirty="0" smtClean="0"/>
                  <a:t>следующую теорему.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Теорема.</a:t>
                </a:r>
                <a:br>
                  <a:rPr lang="ru-RU" b="1" dirty="0" smtClean="0"/>
                </a:br>
                <a:r>
                  <a:rPr lang="ru-RU" dirty="0" smtClean="0"/>
                  <a:t>Число </a:t>
                </a:r>
                <a:r>
                  <a:rPr lang="ru-RU" dirty="0" err="1" smtClean="0"/>
                  <a:t>нормногочленов</a:t>
                </a:r>
                <a:r>
                  <a:rPr lang="ru-RU" dirty="0" smtClean="0"/>
                  <a:t> степени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неприводимых над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равно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box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|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𝜇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функция </a:t>
                </a:r>
                <a:r>
                  <a:rPr lang="ru-RU" dirty="0" err="1" smtClean="0"/>
                  <a:t>Мёбиуса</a:t>
                </a:r>
                <a:r>
                  <a:rPr lang="ru-RU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472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Количество неприводимых многочленов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Следствие 1.</a:t>
                </a:r>
                <a:br>
                  <a:rPr lang="ru-RU" b="1" dirty="0" smtClean="0"/>
                </a:br>
                <a:r>
                  <a:rPr lang="ru-RU" dirty="0" smtClean="0"/>
                  <a:t>При каждом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при каждом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≥2</m:t>
                    </m:r>
                  </m:oMath>
                </a14:m>
                <a:r>
                  <a:rPr lang="ru-RU" b="1" dirty="0" smtClean="0"/>
                  <a:t> </a:t>
                </a:r>
                <a:r>
                  <a:rPr lang="ru-RU" dirty="0" smtClean="0"/>
                  <a:t>существует хотя бы один неприводимый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нормногочлен степени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Следствие </a:t>
                </a:r>
                <a:r>
                  <a:rPr lang="en-US" b="1" dirty="0" smtClean="0"/>
                  <a:t>2</a:t>
                </a:r>
                <a:r>
                  <a:rPr lang="ru-RU" b="1" dirty="0" smtClean="0"/>
                  <a:t>.</a:t>
                </a:r>
                <a:r>
                  <a:rPr lang="en-US" b="1" dirty="0" smtClean="0"/>
                  <a:t/>
                </a:r>
                <a:br>
                  <a:rPr lang="en-US" b="1" dirty="0" smtClean="0"/>
                </a:br>
                <a:r>
                  <a:rPr lang="ru-RU" dirty="0" smtClean="0"/>
                  <a:t>Число </a:t>
                </a:r>
                <a:r>
                  <a:rPr lang="ru-RU" dirty="0" err="1" smtClean="0"/>
                  <a:t>нормногочленов</a:t>
                </a:r>
                <a:r>
                  <a:rPr lang="ru-RU" dirty="0" smtClean="0"/>
                  <a:t> степени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неприводимых над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br>
                  <a:rPr lang="en-US" dirty="0" smtClean="0"/>
                </a:b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→∞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асимптотически равно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dirty="0" smtClean="0"/>
                  <a:t>(</a:t>
                </a:r>
                <a:r>
                  <a:rPr lang="ru-RU" i="1" dirty="0" smtClean="0"/>
                  <a:t>См. доказательство асимптотики для числа циклических слов</a:t>
                </a:r>
                <a:r>
                  <a:rPr lang="en-US" dirty="0" smtClean="0"/>
                  <a:t>)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 b="-9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993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Операции над рядами</a:t>
            </a:r>
            <a:endParaRPr lang="ru-RU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Обозначим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𝑥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𝐵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𝑥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  <a:p>
                <a:r>
                  <a:rPr lang="ru-RU" i="1" dirty="0" smtClean="0"/>
                  <a:t>Частное</a:t>
                </a:r>
                <a:r>
                  <a:rPr lang="ru-RU" dirty="0" smtClean="0"/>
                  <a:t> рядов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ряд</a:t>
                </a:r>
                <a:r>
                  <a:rPr lang="ru-RU" dirty="0"/>
                  <a:t/>
                </a:r>
                <a:br>
                  <a:rPr lang="ru-RU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+…</m:t>
                    </m:r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коэффициенты которого определяются последовательно из соотношений: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≔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≔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≔</m:t>
                    </m:r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 dirty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, …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742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Операции над рядами</a:t>
            </a:r>
            <a:endParaRPr lang="ru-RU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Производная</a:t>
                </a:r>
                <a:r>
                  <a:rPr lang="ru-RU" dirty="0" smtClean="0"/>
                  <a:t> ряда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— это ряд 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с коэффициентами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729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Производящие функции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i="1" dirty="0" smtClean="0"/>
                  <a:t>Производящая функция</a:t>
                </a:r>
                <a:r>
                  <a:rPr lang="ru-RU" dirty="0" smtClean="0"/>
                  <a:t> числовой последовательности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— это сумма ряда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+…</m:t>
                      </m:r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(при условии</a:t>
                </a:r>
                <a:r>
                  <a:rPr lang="ru-RU" dirty="0"/>
                  <a:t>, что в окрестности нуля ряд сходится)</a:t>
                </a:r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Например, производящая функция последова</a:t>
                </a:r>
                <a:r>
                  <a:rPr lang="ru-RU" dirty="0"/>
                  <a:t>т</a:t>
                </a:r>
                <a:r>
                  <a:rPr lang="ru-RU" dirty="0" smtClean="0"/>
                  <a:t>ельности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0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,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,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…</m:t>
                    </m:r>
                  </m:oMath>
                </a14:m>
                <a:r>
                  <a:rPr lang="ru-RU" dirty="0" smtClean="0"/>
                  <a:t> — это ряд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Мы знаем, что этот ряд можно «свернуть»: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043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455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Производящие функции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i="1" dirty="0" smtClean="0"/>
              <a:t>Основное правило применения производящих функций:</a:t>
            </a:r>
            <a:endParaRPr lang="ru-RU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Любая функция может быть производящей функцией не более чем одной последовательности.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А это значит, что если мы взяли две</a:t>
            </a:r>
            <a:r>
              <a:rPr lang="ru-RU" dirty="0"/>
              <a:t> последовательности</a:t>
            </a:r>
            <a:r>
              <a:rPr lang="ru-RU" dirty="0" smtClean="0"/>
              <a:t>, на</a:t>
            </a:r>
            <a:r>
              <a:rPr lang="en-US" dirty="0" smtClean="0"/>
              <a:t> </a:t>
            </a:r>
            <a:r>
              <a:rPr lang="ru-RU" dirty="0" smtClean="0"/>
              <a:t>первый взгляд </a:t>
            </a:r>
            <a:r>
              <a:rPr lang="en-US" dirty="0" smtClean="0"/>
              <a:t>«</a:t>
            </a:r>
            <a:r>
              <a:rPr lang="ru-RU" dirty="0" smtClean="0"/>
              <a:t>разные</a:t>
            </a:r>
            <a:r>
              <a:rPr lang="en-US" dirty="0" smtClean="0"/>
              <a:t>»</a:t>
            </a:r>
            <a:r>
              <a:rPr lang="ru-RU" dirty="0" smtClean="0"/>
              <a:t>, и доказали, что их производящие функции равны в окрестности нуля, то и сами последовательности совпадают.</a:t>
            </a:r>
          </a:p>
        </p:txBody>
      </p:sp>
    </p:spTree>
    <p:extLst>
      <p:ext uri="{BB962C8B-B14F-4D97-AF65-F5344CB8AC3E}">
        <p14:creationId xmlns:p14="http://schemas.microsoft.com/office/powerpoint/2010/main" val="210532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Радиус сходимости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Для применимости метода нужно проверять, что ряды сходятся в окрестности нуля.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Радиус сходимости</a:t>
                </a:r>
                <a:r>
                  <a:rPr lang="ru-RU" dirty="0" smtClean="0"/>
                  <a:t> ряда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∑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это такое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что ряд сходится при всех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таких, что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 smtClean="0"/>
                  <a:t>.  </a:t>
                </a:r>
                <a:r>
                  <a:rPr lang="ru-RU" dirty="0" smtClean="0"/>
                  <a:t> 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общем случае комплексное</a:t>
                </a:r>
                <a:r>
                  <a:rPr lang="en-US" dirty="0" smtClean="0"/>
                  <a:t>)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Радиус сходимости помогает найти</a:t>
                </a:r>
                <a:r>
                  <a:rPr lang="en-US" dirty="0" smtClean="0"/>
                  <a:t> </a:t>
                </a:r>
                <a:r>
                  <a:rPr lang="ru-RU" b="1" dirty="0" smtClean="0"/>
                  <a:t>Теорема Коши:</a:t>
                </a:r>
                <a:br>
                  <a:rPr lang="ru-RU" b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limLow>
                                    <m:limLow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limLowP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lim</m:t>
                                          </m:r>
                                        </m:e>
                                      </m:acc>
                                    </m:e>
                                    <m:li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→∞</m:t>
                                      </m:r>
                                    </m:lim>
                                  </m:limLow>
                                </m:fName>
                                <m:e>
                                  <m:rad>
                                    <m:ra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deg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rad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635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4864</TotalTime>
  <Words>316</Words>
  <Application>Microsoft Office PowerPoint</Application>
  <PresentationFormat>Широкоэкранный</PresentationFormat>
  <Paragraphs>236</Paragraphs>
  <Slides>43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Тема Office</vt:lpstr>
      <vt:lpstr>Дискретные структуры МФТИ, весна 2014</vt:lpstr>
      <vt:lpstr>Формальные степенные ряды</vt:lpstr>
      <vt:lpstr>Операции над рядами</vt:lpstr>
      <vt:lpstr>Операции над рядами</vt:lpstr>
      <vt:lpstr>Операции над рядами</vt:lpstr>
      <vt:lpstr>Операции над рядами</vt:lpstr>
      <vt:lpstr>Производящие функции</vt:lpstr>
      <vt:lpstr>Производящие функции</vt:lpstr>
      <vt:lpstr>Радиус сходимости</vt:lpstr>
      <vt:lpstr>Рациональные производящие функции</vt:lpstr>
      <vt:lpstr>Доказательство утверждения</vt:lpstr>
      <vt:lpstr>Применение производящих функций</vt:lpstr>
      <vt:lpstr>Применение производящих функций</vt:lpstr>
      <vt:lpstr>Обобщённая формула бинома</vt:lpstr>
      <vt:lpstr>Обобщённая формула бинома</vt:lpstr>
      <vt:lpstr>Обобщённая формула бинома</vt:lpstr>
      <vt:lpstr>Числа Каталана</vt:lpstr>
      <vt:lpstr>Числа Каталана: рекуррентное соотношение</vt:lpstr>
      <vt:lpstr>Числа Каталана: производящая функция</vt:lpstr>
      <vt:lpstr>Числа Каталана: производящая функция</vt:lpstr>
      <vt:lpstr>Числа Каталана: производящая функция</vt:lpstr>
      <vt:lpstr>Числа Каталана: вывод формулы</vt:lpstr>
      <vt:lpstr>Числа Каталана: вывод формулы</vt:lpstr>
      <vt:lpstr>Числа Каталана</vt:lpstr>
      <vt:lpstr>Теорема Эйлера</vt:lpstr>
      <vt:lpstr>Производящая функция для числа неупорядоченных разбиений</vt:lpstr>
      <vt:lpstr>Производящая функция для числа неупорядоченных разбиений</vt:lpstr>
      <vt:lpstr>Производящая функция для числа неупорядоченных разбиений</vt:lpstr>
      <vt:lpstr>Вывод рекуррентного соотношения для числа неупорядоченных разбиений</vt:lpstr>
      <vt:lpstr>Вывод рекуррентного соотношения для числа неупорядоченных разбиений</vt:lpstr>
      <vt:lpstr>Вывод рекуррентного соотношения для числа неупорядоченных разбиений</vt:lpstr>
      <vt:lpstr>Вывод рекуррентного соотношения для числа неупорядоченных разбиений</vt:lpstr>
      <vt:lpstr>Рекуррентное соотношение для числа неупорядоченных разбиений</vt:lpstr>
      <vt:lpstr>Количество неприводимых многочленов над Z_p</vt:lpstr>
      <vt:lpstr>Количество неприводимых многочленов над Z_p</vt:lpstr>
      <vt:lpstr>Количество неприводимых многочленов над Z_p</vt:lpstr>
      <vt:lpstr>Количество неприводимых многочленов над Z_p</vt:lpstr>
      <vt:lpstr>Количество неприводимых многочленов над Z_p</vt:lpstr>
      <vt:lpstr>Количество неприводимых многочленов над Z_p</vt:lpstr>
      <vt:lpstr>Количество неприводимых многочленов над Z_p</vt:lpstr>
      <vt:lpstr>Количество неприводимых многочленов над Z_p</vt:lpstr>
      <vt:lpstr>Количество неприводимых многочленов над Z_p</vt:lpstr>
      <vt:lpstr>Количество неприводимых многочленов над Z_p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238</cp:revision>
  <dcterms:created xsi:type="dcterms:W3CDTF">2011-09-09T18:22:36Z</dcterms:created>
  <dcterms:modified xsi:type="dcterms:W3CDTF">2014-03-04T11:43:10Z</dcterms:modified>
</cp:coreProperties>
</file>