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391" r:id="rId2"/>
    <p:sldId id="353" r:id="rId3"/>
    <p:sldId id="362" r:id="rId4"/>
    <p:sldId id="363" r:id="rId5"/>
    <p:sldId id="364" r:id="rId6"/>
    <p:sldId id="390" r:id="rId7"/>
    <p:sldId id="385" r:id="rId8"/>
    <p:sldId id="386" r:id="rId9"/>
    <p:sldId id="387" r:id="rId10"/>
    <p:sldId id="388" r:id="rId11"/>
    <p:sldId id="365" r:id="rId12"/>
    <p:sldId id="366" r:id="rId13"/>
    <p:sldId id="367" r:id="rId14"/>
    <p:sldId id="368" r:id="rId15"/>
    <p:sldId id="392" r:id="rId16"/>
    <p:sldId id="369" r:id="rId17"/>
    <p:sldId id="371" r:id="rId18"/>
    <p:sldId id="370" r:id="rId19"/>
    <p:sldId id="372" r:id="rId20"/>
    <p:sldId id="393" r:id="rId21"/>
    <p:sldId id="394" r:id="rId22"/>
    <p:sldId id="395" r:id="rId23"/>
    <p:sldId id="396" r:id="rId24"/>
    <p:sldId id="397" r:id="rId25"/>
    <p:sldId id="398" r:id="rId26"/>
    <p:sldId id="399" r:id="rId27"/>
    <p:sldId id="400" r:id="rId28"/>
    <p:sldId id="401" r:id="rId29"/>
    <p:sldId id="402" r:id="rId30"/>
    <p:sldId id="403" r:id="rId31"/>
    <p:sldId id="404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ьный слайд" id="{1460D0A9-3D10-4208-8AD0-4F079226FF22}">
          <p14:sldIdLst>
            <p14:sldId id="391"/>
          </p14:sldIdLst>
        </p14:section>
        <p14:section name="Определение чум" id="{847DD455-1073-47F0-9D3D-0DB9CBBD7BB6}">
          <p14:sldIdLst>
            <p14:sldId id="353"/>
            <p14:sldId id="362"/>
            <p14:sldId id="363"/>
            <p14:sldId id="364"/>
          </p14:sldIdLst>
        </p14:section>
        <p14:section name="Цепи и антицепи в булевом кубе" id="{10DDC4AA-DBC2-4175-996F-13B5739E9CBD}">
          <p14:sldIdLst>
            <p14:sldId id="390"/>
            <p14:sldId id="385"/>
            <p14:sldId id="386"/>
            <p14:sldId id="387"/>
            <p14:sldId id="388"/>
          </p14:sldIdLst>
        </p14:section>
        <p14:section name="Разложение на цепи/антицепи" id="{F698A578-5958-40CC-9A12-430A832D976C}">
          <p14:sldIdLst>
            <p14:sldId id="365"/>
            <p14:sldId id="366"/>
            <p14:sldId id="367"/>
            <p14:sldId id="368"/>
            <p14:sldId id="392"/>
            <p14:sldId id="369"/>
          </p14:sldIdLst>
        </p14:section>
        <p14:section name="Вывод теоремы Холла" id="{AECADAE1-C1A7-4FC9-AE3B-4F3804F84E74}">
          <p14:sldIdLst>
            <p14:sldId id="371"/>
            <p14:sldId id="370"/>
            <p14:sldId id="372"/>
          </p14:sldIdLst>
        </p14:section>
        <p14:section name="Обращение Мёбиуса: теорема" id="{611767CE-BCF6-45C7-ABAA-4C3292A8ECDA}">
          <p14:sldIdLst>
            <p14:sldId id="393"/>
            <p14:sldId id="394"/>
            <p14:sldId id="395"/>
            <p14:sldId id="396"/>
            <p14:sldId id="397"/>
            <p14:sldId id="398"/>
          </p14:sldIdLst>
        </p14:section>
        <p14:section name="Арифметическая теорема об обращении" id="{43AF5B81-0EDC-4FEB-9002-0C9BB0AEE8F0}">
          <p14:sldIdLst>
            <p14:sldId id="399"/>
            <p14:sldId id="400"/>
            <p14:sldId id="401"/>
            <p14:sldId id="402"/>
          </p14:sldIdLst>
        </p14:section>
        <p14:section name="Обращение Мёбиуса на булеане" id="{DB9ABE59-5FB6-484B-865A-1E1E7AB939EE}">
          <p14:sldIdLst>
            <p14:sldId id="403"/>
            <p14:sldId id="40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3428" autoAdjust="0"/>
  </p:normalViewPr>
  <p:slideViewPr>
    <p:cSldViewPr>
      <p:cViewPr varScale="1">
        <p:scale>
          <a:sx n="82" d="100"/>
          <a:sy n="82" d="100"/>
        </p:scale>
        <p:origin x="273" y="45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306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83CB5B-C768-429A-8001-E34B55A0D542}" type="datetimeFigureOut">
              <a:rPr lang="ru-RU" smtClean="0"/>
              <a:t>03.07.2014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7F78AA-47ED-4563-BDEE-454424444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133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2F57C-7676-4C3D-AD8F-811E6050BD9A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078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24120-E0D4-4E74-A7C9-3A89E3C12C6D}" type="datetime1">
              <a:rPr lang="ru-RU" smtClean="0"/>
              <a:t>03.07.2014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215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7BCE3-CC8A-4C0D-8B28-0F8CF80A42A9}" type="datetime1">
              <a:rPr lang="ru-RU" smtClean="0"/>
              <a:t>03.07.2014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182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D61D4-0BBD-4FF1-AB9C-2E8AB60293E2}" type="datetime1">
              <a:rPr lang="ru-RU" smtClean="0"/>
              <a:t>03.07.2014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26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C23EF-86A4-48AC-A6DD-809AAE140D4A}" type="datetime1">
              <a:rPr lang="ru-RU" smtClean="0"/>
              <a:t>03.07.2014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940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10EA-5486-44CA-8FDD-E60CF8564528}" type="datetime1">
              <a:rPr lang="ru-RU" smtClean="0"/>
              <a:t>03.07.2014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143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D7CF1-858F-4FD5-9389-F580B890474F}" type="datetime1">
              <a:rPr lang="ru-RU" smtClean="0"/>
              <a:t>03.07.2014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988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3FFC-5262-48AC-A953-D150DC147C80}" type="datetime1">
              <a:rPr lang="ru-RU" smtClean="0"/>
              <a:t>03.07.2014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079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0BA2-64F2-498D-8954-150B67A99959}" type="datetime1">
              <a:rPr lang="ru-RU" smtClean="0"/>
              <a:t>03.07.2014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081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E2114-85B8-434F-BF5E-BD1B1A3FC69C}" type="datetime1">
              <a:rPr lang="ru-RU" smtClean="0"/>
              <a:t>03.07.2014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474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52769-2AF0-43A0-88CD-A179ADF42C23}" type="datetime1">
              <a:rPr lang="ru-RU" smtClean="0"/>
              <a:t>03.07.2014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584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FA50-E926-4156-A1C4-2F727B4CC056}" type="datetime1">
              <a:rPr lang="ru-RU" smtClean="0"/>
              <a:t>03.07.2014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501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C45D5-566C-4F23-9486-3D8F7D2D040B}" type="datetime1">
              <a:rPr lang="ru-RU" smtClean="0"/>
              <a:t>03.07.2014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798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iniak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0.png"/><Relationship Id="rId7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130.png"/><Relationship Id="rId10" Type="http://schemas.openxmlformats.org/officeDocument/2006/relationships/image" Target="../media/image18.png"/><Relationship Id="rId4" Type="http://schemas.openxmlformats.org/officeDocument/2006/relationships/image" Target="../media/image120.png"/><Relationship Id="rId9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060848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/>
              <a:t>Дискретные структуры</a:t>
            </a:r>
            <a:r>
              <a:rPr lang="en-US" dirty="0"/>
              <a:t/>
            </a:r>
            <a:br>
              <a:rPr lang="en-US" dirty="0"/>
            </a:br>
            <a:r>
              <a:rPr lang="ru-RU" sz="3200" dirty="0" smtClean="0"/>
              <a:t>МФТИ, весна 201</a:t>
            </a:r>
            <a:r>
              <a:rPr lang="en-US" sz="3200" dirty="0" smtClean="0"/>
              <a:t>4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4365104"/>
            <a:ext cx="8136904" cy="1273696"/>
          </a:xfrm>
        </p:spPr>
        <p:txBody>
          <a:bodyPr/>
          <a:lstStyle/>
          <a:p>
            <a:r>
              <a:rPr lang="ru-RU" dirty="0"/>
              <a:t>Александр</a:t>
            </a:r>
            <a:r>
              <a:rPr lang="en-US" dirty="0"/>
              <a:t> </a:t>
            </a:r>
            <a:r>
              <a:rPr lang="ru-RU" dirty="0" err="1" smtClean="0"/>
              <a:t>Дайняк</a:t>
            </a:r>
            <a:endParaRPr lang="ru-RU" dirty="0"/>
          </a:p>
          <a:p>
            <a:r>
              <a:rPr lang="en-US" dirty="0">
                <a:hlinkClick r:id="rId2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872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</a:t>
            </a:r>
            <a:r>
              <a:rPr lang="ru-RU" dirty="0" err="1" smtClean="0"/>
              <a:t>Шпернера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b="1" dirty="0" smtClean="0"/>
                  <a:t>Следствие. (Теорема </a:t>
                </a:r>
                <a:r>
                  <a:rPr lang="ru-RU" b="1" dirty="0" err="1" smtClean="0"/>
                  <a:t>Шпернера</a:t>
                </a:r>
                <a:r>
                  <a:rPr lang="ru-RU" b="1" dirty="0" smtClean="0"/>
                  <a:t>)</a:t>
                </a:r>
                <a:br>
                  <a:rPr lang="ru-RU" b="1" dirty="0" smtClean="0"/>
                </a:br>
                <a:r>
                  <a:rPr lang="ru-RU" dirty="0" smtClean="0"/>
                  <a:t>Максимальная </a:t>
                </a:r>
                <a:r>
                  <a:rPr lang="ru-RU" dirty="0" err="1" smtClean="0"/>
                  <a:t>антицепь</a:t>
                </a:r>
                <a:r>
                  <a:rPr lang="ru-RU" dirty="0" smtClean="0"/>
                  <a:t> в </a:t>
                </a:r>
                <a:r>
                  <a:rPr lang="ru-RU" dirty="0" err="1" smtClean="0"/>
                  <a:t>булеане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1,…,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имеет мощность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d>
                              <m:dPr>
                                <m:begChr m:val="⌊"/>
                                <m:endChr m:val="⌋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20000"/>
                  </a:lnSpc>
                  <a:spcAft>
                    <a:spcPts val="1200"/>
                  </a:spcAft>
                  <a:buNone/>
                </a:pPr>
                <a:r>
                  <a:rPr lang="ru-RU" i="1" dirty="0" smtClean="0"/>
                  <a:t>Доказательство:</a:t>
                </a:r>
                <a:r>
                  <a:rPr lang="en-US" i="1" dirty="0" smtClean="0"/>
                  <a:t> </a:t>
                </a:r>
                <a:br>
                  <a:rPr lang="en-US" i="1" dirty="0" smtClean="0"/>
                </a:br>
                <a:r>
                  <a:rPr lang="ru-RU" dirty="0" smtClean="0"/>
                  <a:t>Взяв произвольную </a:t>
                </a:r>
                <a:r>
                  <a:rPr lang="ru-RU" dirty="0" err="1" smtClean="0"/>
                  <a:t>антицепь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имеем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≥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noBar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𝐴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≥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noBar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d>
                                        <m:dPr>
                                          <m:begChr m:val="⌊"/>
                                          <m:endChr m:val="⌋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type m:val="lin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d>
                                    <m:dPr>
                                      <m:begChr m:val="⌊"/>
                                      <m:endChr m:val="⌋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type m:val="lin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Отсюда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d>
                              <m:dPr>
                                <m:begChr m:val="⌊"/>
                                <m:endChr m:val="⌋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> 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Пример </a:t>
                </a:r>
                <a:r>
                  <a:rPr lang="ru-RU" dirty="0" err="1" smtClean="0"/>
                  <a:t>антицепи</a:t>
                </a:r>
                <a:r>
                  <a:rPr lang="ru-RU" dirty="0" smtClean="0"/>
                  <a:t> ровно такой мощности: </a:t>
                </a:r>
                <a:br>
                  <a:rPr lang="ru-RU" dirty="0" smtClean="0"/>
                </a:br>
                <a:r>
                  <a:rPr lang="ru-RU" dirty="0" smtClean="0"/>
                  <a:t>набор всех </a:t>
                </a:r>
                <a14:m>
                  <m:oMath xmlns:m="http://schemas.openxmlformats.org/officeDocument/2006/math">
                    <m:d>
                      <m:dPr>
                        <m:begChr m:val="⌊"/>
                        <m:endChr m:val="⌋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подмножеств множества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1,…,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  <a:blipFill rotWithShape="0">
                <a:blip r:embed="rId2"/>
                <a:stretch>
                  <a:fillRect l="-928" t="-1022" b="-139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696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Цепи и </a:t>
            </a:r>
            <a:r>
              <a:rPr lang="ru-RU" dirty="0" err="1" smtClean="0"/>
              <a:t>антицепи</a:t>
            </a:r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/>
              <a:t>Разложить</a:t>
            </a:r>
            <a:r>
              <a:rPr lang="ru-RU" dirty="0" smtClean="0"/>
              <a:t> </a:t>
            </a:r>
            <a:r>
              <a:rPr lang="ru-RU" dirty="0"/>
              <a:t>ч.</a:t>
            </a:r>
            <a:r>
              <a:rPr lang="en-US" dirty="0"/>
              <a:t> </a:t>
            </a:r>
            <a:r>
              <a:rPr lang="ru-RU" dirty="0"/>
              <a:t>у.</a:t>
            </a:r>
            <a:r>
              <a:rPr lang="en-US" dirty="0"/>
              <a:t> </a:t>
            </a:r>
            <a:r>
              <a:rPr lang="ru-RU" dirty="0"/>
              <a:t>м</a:t>
            </a:r>
            <a:r>
              <a:rPr lang="ru-RU" dirty="0" smtClean="0"/>
              <a:t>. на цепи — это значит представить носитель </a:t>
            </a:r>
            <a:r>
              <a:rPr lang="ru-RU" dirty="0"/>
              <a:t>ч.</a:t>
            </a:r>
            <a:r>
              <a:rPr lang="en-US" dirty="0"/>
              <a:t> </a:t>
            </a:r>
            <a:r>
              <a:rPr lang="ru-RU" dirty="0"/>
              <a:t>у.</a:t>
            </a:r>
            <a:r>
              <a:rPr lang="en-US" dirty="0"/>
              <a:t> </a:t>
            </a:r>
            <a:r>
              <a:rPr lang="ru-RU" dirty="0"/>
              <a:t>м</a:t>
            </a:r>
            <a:r>
              <a:rPr lang="ru-RU" dirty="0" smtClean="0"/>
              <a:t>. объединением попарно непересекающихся цепей.</a:t>
            </a:r>
          </a:p>
          <a:p>
            <a:pPr marL="0" indent="0">
              <a:buNone/>
            </a:pPr>
            <a:r>
              <a:rPr lang="ru-RU" dirty="0" smtClean="0"/>
              <a:t>Аналогично определяется для </a:t>
            </a:r>
            <a:r>
              <a:rPr lang="ru-RU" dirty="0" err="1" smtClean="0"/>
              <a:t>антицепей</a:t>
            </a:r>
            <a:r>
              <a:rPr lang="ru-RU" dirty="0" smtClean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ru-RU" b="1" dirty="0" smtClean="0"/>
              <a:t>Теорема.</a:t>
            </a:r>
          </a:p>
          <a:p>
            <a:r>
              <a:rPr lang="ru-RU" dirty="0" smtClean="0"/>
              <a:t>Минимальное число </a:t>
            </a:r>
            <a:r>
              <a:rPr lang="ru-RU" dirty="0" err="1" smtClean="0"/>
              <a:t>антицепей</a:t>
            </a:r>
            <a:r>
              <a:rPr lang="ru-RU" dirty="0" smtClean="0"/>
              <a:t>, на которое можно разложить ч</a:t>
            </a:r>
            <a:r>
              <a:rPr lang="ru-RU" dirty="0"/>
              <a:t>.</a:t>
            </a:r>
            <a:r>
              <a:rPr lang="en-US" dirty="0"/>
              <a:t> </a:t>
            </a:r>
            <a:r>
              <a:rPr lang="ru-RU" dirty="0"/>
              <a:t>у.</a:t>
            </a:r>
            <a:r>
              <a:rPr lang="en-US" dirty="0"/>
              <a:t> </a:t>
            </a:r>
            <a:r>
              <a:rPr lang="ru-RU" dirty="0"/>
              <a:t>м</a:t>
            </a:r>
            <a:r>
              <a:rPr lang="ru-RU" dirty="0" smtClean="0"/>
              <a:t>., равно максимальному размеру цепи в этом </a:t>
            </a:r>
            <a:r>
              <a:rPr lang="ru-RU" dirty="0"/>
              <a:t>ч.</a:t>
            </a:r>
            <a:r>
              <a:rPr lang="en-US" dirty="0"/>
              <a:t> </a:t>
            </a:r>
            <a:r>
              <a:rPr lang="ru-RU" dirty="0"/>
              <a:t>у.</a:t>
            </a:r>
            <a:r>
              <a:rPr lang="en-US" dirty="0"/>
              <a:t> </a:t>
            </a:r>
            <a:r>
              <a:rPr lang="ru-RU" dirty="0"/>
              <a:t>м</a:t>
            </a:r>
            <a:r>
              <a:rPr lang="ru-RU" dirty="0" smtClean="0"/>
              <a:t>.</a:t>
            </a:r>
          </a:p>
          <a:p>
            <a:r>
              <a:rPr lang="ru-RU" dirty="0"/>
              <a:t>Минимальное число </a:t>
            </a:r>
            <a:r>
              <a:rPr lang="ru-RU" dirty="0" smtClean="0"/>
              <a:t>цепей</a:t>
            </a:r>
            <a:r>
              <a:rPr lang="ru-RU" dirty="0"/>
              <a:t>, на которое можно разложить ч.</a:t>
            </a:r>
            <a:r>
              <a:rPr lang="en-US" dirty="0"/>
              <a:t> </a:t>
            </a:r>
            <a:r>
              <a:rPr lang="ru-RU" dirty="0"/>
              <a:t>у.</a:t>
            </a:r>
            <a:r>
              <a:rPr lang="en-US" dirty="0"/>
              <a:t> </a:t>
            </a:r>
            <a:r>
              <a:rPr lang="ru-RU" dirty="0"/>
              <a:t>м., равно максимальному размеру </a:t>
            </a:r>
            <a:r>
              <a:rPr lang="ru-RU" dirty="0" err="1" smtClean="0"/>
              <a:t>антицепи</a:t>
            </a:r>
            <a:r>
              <a:rPr lang="ru-RU" dirty="0" smtClean="0"/>
              <a:t> </a:t>
            </a:r>
            <a:r>
              <a:rPr lang="ru-RU" dirty="0"/>
              <a:t>в этом ч.</a:t>
            </a:r>
            <a:r>
              <a:rPr lang="en-US" dirty="0"/>
              <a:t> </a:t>
            </a:r>
            <a:r>
              <a:rPr lang="ru-RU" dirty="0"/>
              <a:t>у.</a:t>
            </a:r>
            <a:r>
              <a:rPr lang="en-US" dirty="0"/>
              <a:t> </a:t>
            </a:r>
            <a:r>
              <a:rPr lang="ru-RU" dirty="0"/>
              <a:t>м</a:t>
            </a:r>
            <a:r>
              <a:rPr lang="ru-RU" dirty="0" smtClean="0"/>
              <a:t>. </a:t>
            </a:r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ru-RU" dirty="0" err="1" smtClean="0">
                <a:solidFill>
                  <a:schemeClr val="bg1">
                    <a:lumMod val="65000"/>
                  </a:schemeClr>
                </a:solidFill>
              </a:rPr>
              <a:t>теор</a:t>
            </a:r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.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 </a:t>
            </a:r>
            <a:r>
              <a:rPr lang="ru-RU" dirty="0" err="1" smtClean="0">
                <a:solidFill>
                  <a:schemeClr val="bg1">
                    <a:lumMod val="65000"/>
                  </a:schemeClr>
                </a:solidFill>
              </a:rPr>
              <a:t>Дилуорта</a:t>
            </a:r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)</a:t>
            </a:r>
            <a:endParaRPr lang="ru-RU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63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pPr/>
                <a:r>
                  <a:rPr lang="ru-RU" dirty="0" smtClean="0"/>
                  <a:t>Доказательство соотношения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#</m:t>
                          </m:r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антицепей</m:t>
                          </m:r>
                        </m:e>
                      </m:func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</m:fName>
                        <m:e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размер цепи</m:t>
                          </m:r>
                        </m:e>
                      </m:func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 t="-133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Объект 1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максимальная мощность цепи.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Для каждого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1,…,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введём множество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т.</a:t>
                </a:r>
                <a:r>
                  <a:rPr lang="en-US" dirty="0"/>
                  <a:t> </a:t>
                </a:r>
                <a:r>
                  <a:rPr lang="ru-RU" dirty="0" smtClean="0"/>
                  <a:t>и</a:t>
                </a:r>
                <a:r>
                  <a:rPr lang="en-US" dirty="0"/>
                  <a:t> </a:t>
                </a:r>
                <a:r>
                  <a:rPr lang="ru-RU" dirty="0" smtClean="0"/>
                  <a:t>т.</a:t>
                </a:r>
                <a:r>
                  <a:rPr lang="en-US" dirty="0"/>
                  <a:t> </a:t>
                </a:r>
                <a:r>
                  <a:rPr lang="ru-RU" dirty="0"/>
                  <a:t>т</a:t>
                </a:r>
                <a:r>
                  <a:rPr lang="ru-RU" dirty="0" smtClean="0"/>
                  <a:t>., когда максимальный размер цепи, растущей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вниз, равен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Очевидно,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∩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=∅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для каждого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Так как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—</a:t>
                </a:r>
                <a:r>
                  <a:rPr lang="ru-RU" dirty="0" err="1" smtClean="0"/>
                  <a:t>антицепь</a:t>
                </a:r>
                <a:r>
                  <a:rPr lang="ru-RU" dirty="0" smtClean="0"/>
                  <a:t> для ка</a:t>
                </a:r>
                <a:r>
                  <a:rPr lang="ru-RU" dirty="0"/>
                  <a:t>ж</a:t>
                </a:r>
                <a:r>
                  <a:rPr lang="ru-RU" dirty="0" smtClean="0"/>
                  <a:t>дого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ru-RU" dirty="0" smtClean="0"/>
                  <a:t>, то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⊔…⊔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— </a:t>
                </a:r>
                <a:r>
                  <a:rPr lang="ru-RU" dirty="0" smtClean="0"/>
                  <a:t>искомое разложение на </a:t>
                </a:r>
                <a:r>
                  <a:rPr lang="ru-RU" dirty="0" err="1" smtClean="0"/>
                  <a:t>антицепи</a:t>
                </a:r>
                <a:r>
                  <a:rPr lang="ru-RU" dirty="0" smtClean="0"/>
                  <a:t>.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chemeClr val="bg1">
                        <a:lumMod val="75000"/>
                      </a:schemeClr>
                    </a:solidFill>
                  </a:rPr>
                  <a:t>(В другую сторону совсем просто.)</a:t>
                </a:r>
              </a:p>
            </p:txBody>
          </p:sp>
        </mc:Choice>
        <mc:Fallback xmlns="">
          <p:sp>
            <p:nvSpPr>
              <p:cNvPr id="14" name="Объект 1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600200"/>
                <a:ext cx="8496944" cy="5257800"/>
              </a:xfrm>
              <a:blipFill rotWithShape="0">
                <a:blip r:embed="rId3"/>
                <a:stretch>
                  <a:fillRect l="-1793" t="-1392" r="-2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364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pPr/>
                <a:r>
                  <a:rPr lang="ru-RU" dirty="0"/>
                  <a:t>Доказательство соотношения</a:t>
                </a:r>
                <a:br>
                  <a:rPr lang="ru-RU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#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цепей</m:t>
                          </m:r>
                        </m:e>
                      </m:func>
                      <m:r>
                        <a:rPr lang="ru-RU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max</m:t>
                          </m:r>
                        </m:fName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размер антицепи</m:t>
                          </m:r>
                        </m:e>
                      </m:func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 t="-133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Объект 13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Докажем теорему индукцией по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≤2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всё очевидно.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&gt;2</m:t>
                    </m:r>
                  </m:oMath>
                </a14:m>
                <a:r>
                  <a:rPr lang="ru-RU" dirty="0" smtClean="0"/>
                  <a:t>,</a:t>
                </a:r>
                <a:r>
                  <a:rPr lang="en-US" dirty="0" smtClean="0"/>
                  <a:t> </a:t>
                </a:r>
                <a:r>
                  <a:rPr lang="ru-RU" dirty="0" smtClean="0"/>
                  <a:t>и для меньших </a:t>
                </a:r>
                <a:r>
                  <a:rPr lang="ru-RU" dirty="0"/>
                  <a:t>ч.</a:t>
                </a:r>
                <a:r>
                  <a:rPr lang="en-US" dirty="0"/>
                  <a:t> </a:t>
                </a:r>
                <a:r>
                  <a:rPr lang="ru-RU" dirty="0"/>
                  <a:t>у.</a:t>
                </a:r>
                <a:r>
                  <a:rPr lang="en-US" dirty="0"/>
                  <a:t> </a:t>
                </a:r>
                <a:r>
                  <a:rPr lang="ru-RU" dirty="0"/>
                  <a:t>м</a:t>
                </a:r>
                <a:r>
                  <a:rPr lang="ru-RU" dirty="0" smtClean="0"/>
                  <a:t>.</a:t>
                </a:r>
                <a:r>
                  <a:rPr lang="en-US" dirty="0" smtClean="0"/>
                  <a:t> </a:t>
                </a:r>
                <a:r>
                  <a:rPr lang="ru-RU" dirty="0" smtClean="0"/>
                  <a:t>теорема верна.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произвольный максимальный элемент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ru-RU" dirty="0" smtClean="0"/>
                  <a:t>, </a:t>
                </a:r>
                <a:r>
                  <a:rPr lang="en-US" dirty="0" smtClean="0"/>
                  <a:t> 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и пусть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/>
                  <a:t> — </a:t>
                </a:r>
                <a:r>
                  <a:rPr lang="ru-RU" dirty="0"/>
                  <a:t>максимальный размер </a:t>
                </a:r>
                <a:r>
                  <a:rPr lang="ru-RU" dirty="0" err="1" smtClean="0"/>
                  <a:t>антицепи</a:t>
                </a:r>
                <a:r>
                  <a:rPr lang="ru-RU" dirty="0" smtClean="0"/>
                  <a:t>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∖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</m:oMath>
                </a14:m>
                <a:r>
                  <a:rPr lang="ru-RU" dirty="0" smtClean="0"/>
                  <a:t>.</a:t>
                </a:r>
                <a:r>
                  <a:rPr lang="ru-RU" dirty="0"/>
                  <a:t> 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 предположению,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∖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можно разбить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цепей: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∖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⊔…⊔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Покажем, что либо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можно разбить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цепей, либо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ru-RU" dirty="0" smtClean="0"/>
                  <a:t> содержит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элементную </a:t>
                </a:r>
                <a:r>
                  <a:rPr lang="ru-RU" dirty="0" err="1" smtClean="0"/>
                  <a:t>антицепь</a:t>
                </a:r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14" name="Объект 1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  <a:blipFill rotWithShape="0">
                <a:blip r:embed="rId3"/>
                <a:stretch>
                  <a:fillRect l="-1217" t="-1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141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pPr/>
                <a:r>
                  <a:rPr lang="ru-RU" dirty="0" smtClean="0"/>
                  <a:t>Доказательство соотношения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#</m:t>
                          </m:r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цепей</m:t>
                          </m:r>
                        </m:e>
                      </m:func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</m:fName>
                        <m:e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размер антицепи</m:t>
                          </m:r>
                        </m:e>
                      </m:func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 t="-133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Объект 13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946432" cy="5032376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—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максимальный в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. 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Есть разложение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∖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⊔…⊔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.</a:t>
                </a:r>
                <a:endParaRPr lang="ru-RU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Любая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элементная </a:t>
                </a:r>
                <a:r>
                  <a:rPr lang="ru-RU" dirty="0" err="1" smtClean="0"/>
                  <a:t>антицепь</a:t>
                </a:r>
                <a:r>
                  <a:rPr lang="ru-RU" dirty="0" smtClean="0"/>
                  <a:t> в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∖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содержит </a:t>
                </a:r>
                <a:r>
                  <a:rPr lang="ru-RU" i="1" dirty="0" smtClean="0"/>
                  <a:t>ровно</a:t>
                </a:r>
                <a:r>
                  <a:rPr lang="ru-RU" dirty="0" smtClean="0"/>
                  <a:t> по одному элементу из каждой цепи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Назовём элемент </a:t>
                </a:r>
                <a:r>
                  <a:rPr lang="ru-RU" i="1" dirty="0" smtClean="0"/>
                  <a:t>хорошим</a:t>
                </a:r>
                <a:r>
                  <a:rPr lang="ru-RU" dirty="0" smtClean="0"/>
                  <a:t>, если существует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 smtClean="0"/>
                  <a:t>‑</a:t>
                </a:r>
                <a:r>
                  <a:rPr lang="ru-RU" dirty="0" smtClean="0"/>
                  <a:t>элементная </a:t>
                </a:r>
                <a:r>
                  <a:rPr lang="ru-RU" dirty="0" err="1" smtClean="0"/>
                  <a:t>антицепь</a:t>
                </a:r>
                <a:r>
                  <a:rPr lang="ru-RU" dirty="0" smtClean="0"/>
                  <a:t> в 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∖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</m:oMath>
                </a14:m>
                <a:r>
                  <a:rPr lang="ru-RU" dirty="0" smtClean="0"/>
                  <a:t>, в</a:t>
                </a:r>
                <a:r>
                  <a:rPr lang="en-US" dirty="0" smtClean="0"/>
                  <a:t> </a:t>
                </a:r>
                <a:r>
                  <a:rPr lang="ru-RU" dirty="0" smtClean="0"/>
                  <a:t>которую он входит. 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На каждой из цепей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есть хотя бы по одному хорошему элементу. </a:t>
                </a:r>
                <a:br>
                  <a:rPr lang="ru-RU" dirty="0" smtClean="0"/>
                </a:br>
                <a:r>
                  <a:rPr lang="ru-RU" dirty="0" smtClean="0"/>
                  <a:t>Для каждого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положим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max</m:t>
                        </m:r>
                      </m:fName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∣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хороший</m:t>
                            </m:r>
                          </m:e>
                        </m:d>
                      </m:e>
                    </m:func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b="0" dirty="0" smtClean="0"/>
                  <a:t>Тогда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dirty="0" smtClean="0"/>
                  <a:t> — </a:t>
                </a:r>
                <a:r>
                  <a:rPr lang="ru-RU" dirty="0" err="1" smtClean="0"/>
                  <a:t>антицепь</a:t>
                </a:r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14" name="Объект 1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946432" cy="5032376"/>
              </a:xfrm>
              <a:blipFill rotWithShape="0">
                <a:blip r:embed="rId3"/>
                <a:stretch>
                  <a:fillRect l="-1170" t="-7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715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pPr/>
                <a:r>
                  <a:rPr lang="ru-RU" dirty="0" smtClean="0"/>
                  <a:t>Доказательство соотношения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#</m:t>
                          </m:r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цепей</m:t>
                          </m:r>
                        </m:e>
                      </m:func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</m:fName>
                        <m:e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размер антицепи</m:t>
                          </m:r>
                        </m:e>
                      </m:func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 t="-133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Объект 1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m:rPr>
                        <m:nor/>
                      </m:rPr>
                      <a:rPr lang="en-US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 — </m:t>
                    </m:r>
                    <m:r>
                      <m:rPr>
                        <m:nor/>
                      </m:rPr>
                      <a:rPr lang="ru-RU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максимальный в 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m:rPr>
                        <m:nor/>
                      </m:rPr>
                      <a:rPr lang="ru-RU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. </m:t>
                    </m:r>
                    <m:r>
                      <m:rPr>
                        <m:nor/>
                      </m:rPr>
                      <a:rPr lang="en-US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ru-RU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Есть разложение 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∖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⊔…⊔</m:t>
                    </m:r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m:rPr>
                        <m:nor/>
                      </m:rPr>
                      <a:rPr lang="en-US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.</m:t>
                    </m:r>
                  </m:oMath>
                </a14:m>
                <a:endParaRPr lang="ru-RU" dirty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Для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каждого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определили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≔</m:t>
                    </m:r>
                    <m:func>
                      <m:func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max</m:t>
                        </m:r>
                      </m:fName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∣</m:t>
                            </m:r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хороши</m:t>
                            </m:r>
                            <m:r>
                              <a:rPr lang="ru-RU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й</m:t>
                            </m:r>
                          </m:e>
                        </m:d>
                      </m:e>
                    </m:func>
                  </m:oMath>
                </a14:m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.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 — </a:t>
                </a:r>
                <a:r>
                  <a:rPr lang="ru-RU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антицепь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.</a:t>
                </a:r>
                <a:endParaRPr lang="ru-RU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Если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— </a:t>
                </a:r>
                <a:r>
                  <a:rPr lang="ru-RU" dirty="0" err="1"/>
                  <a:t>антицепь</a:t>
                </a:r>
                <a:r>
                  <a:rPr lang="en-US" dirty="0"/>
                  <a:t>, </a:t>
                </a:r>
                <a:r>
                  <a:rPr lang="ru-RU" dirty="0"/>
                  <a:t>то </a:t>
                </a:r>
                <a:r>
                  <a:rPr lang="ru-RU" dirty="0" smtClean="0"/>
                  <a:t>утверждение нашей теоремы справедливо для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ru-RU" dirty="0" smtClean="0"/>
                  <a:t>, т.к. есть разложение на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цепей:</a:t>
                </a:r>
                <a:r>
                  <a:rPr lang="ru-RU" dirty="0"/>
                  <a:t/>
                </a:r>
                <a:br>
                  <a:rPr lang="ru-RU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⊔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⊔…⊔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Объект 1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132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pPr/>
                <a:r>
                  <a:rPr lang="ru-RU" dirty="0" smtClean="0"/>
                  <a:t>Доказательство соотношения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#</m:t>
                          </m:r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цепей</m:t>
                          </m:r>
                        </m:e>
                      </m:func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</m:fName>
                        <m:e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размер антицепи</m:t>
                          </m:r>
                        </m:e>
                      </m:func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 t="-133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Объект 13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8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m:rPr>
                        <m:nor/>
                      </m:rPr>
                      <a:rPr lang="en-US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 — </m:t>
                    </m:r>
                    <m:r>
                      <m:rPr>
                        <m:nor/>
                      </m:rPr>
                      <a:rPr lang="ru-RU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максимальный в 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m:rPr>
                        <m:nor/>
                      </m:rPr>
                      <a:rPr lang="ru-RU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. </m:t>
                    </m:r>
                    <m:r>
                      <m:rPr>
                        <m:nor/>
                      </m:rPr>
                      <a:rPr lang="en-US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ru-RU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Есть разложение 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∖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⊔…⊔</m:t>
                    </m:r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m:rPr>
                        <m:nor/>
                      </m:rPr>
                      <a:rPr lang="en-US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m:t>.</m:t>
                    </m:r>
                  </m:oMath>
                </a14:m>
                <a:endParaRPr lang="ru-RU" dirty="0"/>
              </a:p>
              <a:p>
                <a:pPr>
                  <a:lnSpc>
                    <a:spcPct val="100000"/>
                  </a:lnSpc>
                </a:pP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Для каждого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определили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≔</m:t>
                    </m:r>
                    <m:func>
                      <m:func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max</m:t>
                        </m:r>
                      </m:fName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∣</m:t>
                            </m:r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хороши</m:t>
                            </m:r>
                            <m:r>
                              <a:rPr lang="ru-RU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й</m:t>
                            </m:r>
                          </m:e>
                        </m:d>
                      </m:e>
                    </m:func>
                  </m:oMath>
                </a14:m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.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 — </a:t>
                </a:r>
                <a:r>
                  <a:rPr lang="ru-RU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антицепь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.</a:t>
                </a:r>
                <a:endParaRPr lang="ru-RU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Если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— </a:t>
                </a:r>
                <a:r>
                  <a:rPr lang="ru-RU" dirty="0" smtClean="0"/>
                  <a:t>не </a:t>
                </a:r>
                <a:r>
                  <a:rPr lang="ru-RU" dirty="0" err="1" smtClean="0"/>
                  <a:t>антицепь</a:t>
                </a:r>
                <a:r>
                  <a:rPr lang="en-US" dirty="0"/>
                  <a:t>, </a:t>
                </a:r>
                <a:r>
                  <a:rPr lang="ru-RU" dirty="0"/>
                  <a:t>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для некоторого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Рассмотрим тогда цепь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∈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∣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≼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∪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Заметим, что</a:t>
                </a:r>
                <a:r>
                  <a:rPr lang="en-US" dirty="0" smtClean="0"/>
                  <a:t> </a:t>
                </a:r>
                <a:r>
                  <a:rPr lang="ru-RU" dirty="0" smtClean="0"/>
                  <a:t>в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уже нет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элементных </a:t>
                </a:r>
                <a:r>
                  <a:rPr lang="ru-RU" dirty="0" err="1" smtClean="0"/>
                  <a:t>антицепей</a:t>
                </a:r>
                <a:r>
                  <a:rPr lang="ru-RU" dirty="0" smtClean="0"/>
                  <a:t>.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Тогда, по предположению,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∖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разложимо на 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цепей.  Добавив к ним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получим разложение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цепей.</a:t>
                </a:r>
              </a:p>
            </p:txBody>
          </p:sp>
        </mc:Choice>
        <mc:Fallback xmlns="">
          <p:sp>
            <p:nvSpPr>
              <p:cNvPr id="14" name="Объект 1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8"/>
              </a:xfrm>
              <a:blipFill rotWithShape="0">
                <a:blip r:embed="rId3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157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200" dirty="0"/>
              <a:t>Вывод теоремы </a:t>
            </a:r>
            <a:r>
              <a:rPr lang="ru-RU" sz="4200" dirty="0" smtClean="0"/>
              <a:t>Холла из </a:t>
            </a:r>
            <a:r>
              <a:rPr lang="ru-RU" sz="4200" dirty="0"/>
              <a:t>теоремы </a:t>
            </a:r>
            <a:r>
              <a:rPr lang="ru-RU" sz="4200" dirty="0" err="1"/>
              <a:t>Дилуорта</a:t>
            </a:r>
            <a:endParaRPr lang="ru-RU" sz="4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 Холла.</a:t>
                </a:r>
                <a:r>
                  <a:rPr lang="ru-RU" dirty="0" smtClean="0"/>
                  <a:t> Пусть дан двудольный граф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c</a:t>
                </a:r>
                <a:r>
                  <a:rPr lang="ru-RU" dirty="0" smtClean="0"/>
                  <a:t> долями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ru-RU" dirty="0" smtClean="0"/>
                  <a:t>.   Условие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∀</m:t>
                      </m:r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</a:rPr>
                        <m:t>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b="0" i="1" smtClean="0">
                          <a:latin typeface="Cambria Math"/>
                        </a:rPr>
                        <m:t>    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≥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</m:d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является необходимым </a:t>
                </a:r>
                <a:r>
                  <a:rPr lang="ru-RU" i="1" dirty="0" smtClean="0"/>
                  <a:t>и достаточным</a:t>
                </a:r>
                <a:r>
                  <a:rPr lang="ru-RU" dirty="0" smtClean="0"/>
                  <a:t> для существования</a:t>
                </a:r>
                <a:r>
                  <a:rPr lang="en-US" dirty="0" smtClean="0"/>
                  <a:t> </a:t>
                </a:r>
                <a:r>
                  <a:rPr lang="ru-RU" dirty="0" err="1" smtClean="0"/>
                  <a:t>паросочетания</a:t>
                </a:r>
                <a:r>
                  <a:rPr lang="ru-RU" dirty="0" smtClean="0"/>
                  <a:t>, покрывающего все вершины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(</a:t>
                </a:r>
                <a:r>
                  <a:rPr lang="ru-RU" dirty="0"/>
                  <a:t>Н</a:t>
                </a:r>
                <a:r>
                  <a:rPr lang="ru-RU" dirty="0" smtClean="0"/>
                  <a:t>етривиально </a:t>
                </a:r>
                <a:r>
                  <a:rPr lang="ru-RU" dirty="0"/>
                  <a:t>только д-во </a:t>
                </a:r>
                <a:r>
                  <a:rPr lang="ru-RU" dirty="0" smtClean="0"/>
                  <a:t>достаточности.)</a:t>
                </a: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Группа 9"/>
          <p:cNvGrpSpPr/>
          <p:nvPr/>
        </p:nvGrpSpPr>
        <p:grpSpPr>
          <a:xfrm>
            <a:off x="4820122" y="4725144"/>
            <a:ext cx="2551756" cy="2002730"/>
            <a:chOff x="3107656" y="4449410"/>
            <a:chExt cx="2551756" cy="2002730"/>
          </a:xfrm>
        </p:grpSpPr>
        <p:sp>
          <p:nvSpPr>
            <p:cNvPr id="4" name="Овал 3"/>
            <p:cNvSpPr/>
            <p:nvPr/>
          </p:nvSpPr>
          <p:spPr>
            <a:xfrm>
              <a:off x="3569940" y="481874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Овал 4"/>
            <p:cNvSpPr/>
            <p:nvPr/>
          </p:nvSpPr>
          <p:spPr>
            <a:xfrm>
              <a:off x="5515396" y="481874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Овал 5"/>
            <p:cNvSpPr/>
            <p:nvPr/>
          </p:nvSpPr>
          <p:spPr>
            <a:xfrm>
              <a:off x="4218012" y="481874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Овал 6"/>
            <p:cNvSpPr/>
            <p:nvPr/>
          </p:nvSpPr>
          <p:spPr>
            <a:xfrm>
              <a:off x="3569940" y="589628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Овал 7"/>
            <p:cNvSpPr/>
            <p:nvPr/>
          </p:nvSpPr>
          <p:spPr>
            <a:xfrm>
              <a:off x="5515396" y="589628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Овал 8"/>
            <p:cNvSpPr/>
            <p:nvPr/>
          </p:nvSpPr>
          <p:spPr>
            <a:xfrm>
              <a:off x="4218012" y="589628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23" name="Прямая соединительная линия 22"/>
            <p:cNvCxnSpPr>
              <a:stCxn id="6" idx="4"/>
            </p:cNvCxnSpPr>
            <p:nvPr/>
          </p:nvCxnSpPr>
          <p:spPr>
            <a:xfrm flipH="1">
              <a:off x="3964641" y="4962758"/>
              <a:ext cx="325379" cy="2840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endCxn id="6" idx="4"/>
            </p:cNvCxnSpPr>
            <p:nvPr/>
          </p:nvCxnSpPr>
          <p:spPr>
            <a:xfrm flipV="1">
              <a:off x="4127330" y="4962758"/>
              <a:ext cx="162690" cy="2840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>
              <a:endCxn id="6" idx="4"/>
            </p:cNvCxnSpPr>
            <p:nvPr/>
          </p:nvCxnSpPr>
          <p:spPr>
            <a:xfrm flipV="1">
              <a:off x="4290020" y="4962758"/>
              <a:ext cx="0" cy="2840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3747274" y="4706084"/>
                  <a:ext cx="4347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⋯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47274" y="4706084"/>
                  <a:ext cx="434734" cy="369332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4794076" y="4706084"/>
                  <a:ext cx="4347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⋯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94076" y="4706084"/>
                  <a:ext cx="434734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4794076" y="5783624"/>
                  <a:ext cx="4347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⋯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94076" y="5783624"/>
                  <a:ext cx="434734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3747274" y="5783624"/>
                  <a:ext cx="4347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⋯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47274" y="5783624"/>
                  <a:ext cx="434734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Прямая соединительная линия 36"/>
            <p:cNvCxnSpPr>
              <a:endCxn id="4" idx="4"/>
            </p:cNvCxnSpPr>
            <p:nvPr/>
          </p:nvCxnSpPr>
          <p:spPr>
            <a:xfrm flipH="1" flipV="1">
              <a:off x="3641948" y="4962758"/>
              <a:ext cx="216024" cy="2840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>
              <a:endCxn id="4" idx="4"/>
            </p:cNvCxnSpPr>
            <p:nvPr/>
          </p:nvCxnSpPr>
          <p:spPr>
            <a:xfrm flipH="1" flipV="1">
              <a:off x="3641948" y="4962758"/>
              <a:ext cx="72008" cy="2840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/>
                <p:cNvSpPr txBox="1"/>
                <p:nvPr/>
              </p:nvSpPr>
              <p:spPr>
                <a:xfrm>
                  <a:off x="3569940" y="6082808"/>
                  <a:ext cx="75200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𝑁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𝐴</m:t>
                            </m:r>
                          </m:e>
                        </m:d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40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69940" y="6082808"/>
                  <a:ext cx="752001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/>
                <p:cNvSpPr txBox="1"/>
                <p:nvPr/>
              </p:nvSpPr>
              <p:spPr>
                <a:xfrm>
                  <a:off x="3762781" y="4449410"/>
                  <a:ext cx="38568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41" name="TextBox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62781" y="4449410"/>
                  <a:ext cx="385683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Прямая соединительная линия 20"/>
            <p:cNvCxnSpPr/>
            <p:nvPr/>
          </p:nvCxnSpPr>
          <p:spPr>
            <a:xfrm flipH="1">
              <a:off x="5262025" y="4962758"/>
              <a:ext cx="325379" cy="2840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V="1">
              <a:off x="5424714" y="4962758"/>
              <a:ext cx="162690" cy="2840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5587404" y="4962758"/>
              <a:ext cx="0" cy="2840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3107656" y="4706084"/>
                  <a:ext cx="39228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07656" y="4706084"/>
                  <a:ext cx="392287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3107656" y="5783624"/>
                  <a:ext cx="38048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07656" y="5783624"/>
                  <a:ext cx="380489" cy="36933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Полилиния 32"/>
            <p:cNvSpPr/>
            <p:nvPr/>
          </p:nvSpPr>
          <p:spPr>
            <a:xfrm>
              <a:off x="3452960" y="5735354"/>
              <a:ext cx="1144034" cy="380438"/>
            </a:xfrm>
            <a:custGeom>
              <a:avLst/>
              <a:gdLst>
                <a:gd name="connsiteX0" fmla="*/ 525274 w 1144034"/>
                <a:gd name="connsiteY0" fmla="*/ 428 h 380438"/>
                <a:gd name="connsiteX1" fmla="*/ 121513 w 1144034"/>
                <a:gd name="connsiteY1" fmla="*/ 59804 h 380438"/>
                <a:gd name="connsiteX2" fmla="*/ 14635 w 1144034"/>
                <a:gd name="connsiteY2" fmla="*/ 237934 h 380438"/>
                <a:gd name="connsiteX3" fmla="*/ 109637 w 1144034"/>
                <a:gd name="connsiteY3" fmla="*/ 380438 h 380438"/>
                <a:gd name="connsiteX4" fmla="*/ 988411 w 1144034"/>
                <a:gd name="connsiteY4" fmla="*/ 380438 h 380438"/>
                <a:gd name="connsiteX5" fmla="*/ 1142791 w 1144034"/>
                <a:gd name="connsiteY5" fmla="*/ 237934 h 380438"/>
                <a:gd name="connsiteX6" fmla="*/ 976536 w 1144034"/>
                <a:gd name="connsiteY6" fmla="*/ 83555 h 380438"/>
                <a:gd name="connsiteX7" fmla="*/ 525274 w 1144034"/>
                <a:gd name="connsiteY7" fmla="*/ 428 h 380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4034" h="380438">
                  <a:moveTo>
                    <a:pt x="525274" y="428"/>
                  </a:moveTo>
                  <a:cubicBezTo>
                    <a:pt x="382770" y="-3530"/>
                    <a:pt x="206619" y="20220"/>
                    <a:pt x="121513" y="59804"/>
                  </a:cubicBezTo>
                  <a:cubicBezTo>
                    <a:pt x="36407" y="99388"/>
                    <a:pt x="16614" y="184495"/>
                    <a:pt x="14635" y="237934"/>
                  </a:cubicBezTo>
                  <a:cubicBezTo>
                    <a:pt x="12656" y="291373"/>
                    <a:pt x="-52659" y="356687"/>
                    <a:pt x="109637" y="380438"/>
                  </a:cubicBezTo>
                  <a:cubicBezTo>
                    <a:pt x="271933" y="404189"/>
                    <a:pt x="816219" y="404189"/>
                    <a:pt x="988411" y="380438"/>
                  </a:cubicBezTo>
                  <a:cubicBezTo>
                    <a:pt x="1160603" y="356687"/>
                    <a:pt x="1144770" y="287414"/>
                    <a:pt x="1142791" y="237934"/>
                  </a:cubicBezTo>
                  <a:cubicBezTo>
                    <a:pt x="1140812" y="188454"/>
                    <a:pt x="1085393" y="123139"/>
                    <a:pt x="976536" y="83555"/>
                  </a:cubicBezTo>
                  <a:cubicBezTo>
                    <a:pt x="867679" y="43971"/>
                    <a:pt x="667778" y="4386"/>
                    <a:pt x="525274" y="428"/>
                  </a:cubicBezTo>
                  <a:close/>
                </a:path>
              </a:pathLst>
            </a:custGeom>
            <a:noFill/>
            <a:ln w="127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8030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200" dirty="0" smtClean="0"/>
              <a:t>Вывод теоремы Холла из теоремы </a:t>
            </a:r>
            <a:r>
              <a:rPr lang="ru-RU" sz="4200" dirty="0" err="1" smtClean="0"/>
              <a:t>Дилуорта</a:t>
            </a:r>
            <a:endParaRPr lang="ru-RU" sz="4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Объект 13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выполнено условие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∀</m:t>
                    </m:r>
                    <m:r>
                      <a:rPr lang="en-US" i="1">
                        <a:latin typeface="Cambria Math"/>
                      </a:rPr>
                      <m:t>𝐴</m:t>
                    </m:r>
                    <m:r>
                      <a:rPr lang="en-US" i="1">
                        <a:latin typeface="Cambria Math"/>
                      </a:rPr>
                      <m:t>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i="1">
                        <a:latin typeface="Cambria Math"/>
                      </a:rPr>
                      <m:t>    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𝑁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𝐴</m:t>
                            </m:r>
                          </m:e>
                        </m:d>
                      </m:e>
                    </m:d>
                    <m:r>
                      <a:rPr lang="en-US" i="1">
                        <a:latin typeface="Cambria Math"/>
                      </a:rPr>
                      <m:t>≥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e>
                    </m:d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Построим </a:t>
                </a:r>
                <a:r>
                  <a:rPr lang="ru-RU" dirty="0"/>
                  <a:t>ч.</a:t>
                </a:r>
                <a:r>
                  <a:rPr lang="en-US" dirty="0"/>
                  <a:t> </a:t>
                </a:r>
                <a:r>
                  <a:rPr lang="ru-RU" dirty="0"/>
                  <a:t>у.</a:t>
                </a:r>
                <a:r>
                  <a:rPr lang="en-US" dirty="0"/>
                  <a:t> </a:t>
                </a:r>
                <a:r>
                  <a:rPr lang="ru-RU" dirty="0" smtClean="0"/>
                  <a:t>м. на множестве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∪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определив порядок так: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≻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⇔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d>
                        <m:d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∧</m:t>
                      </m:r>
                      <m:d>
                        <m:d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∧</m:t>
                      </m:r>
                      <m:d>
                        <m:d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Покажем, что в этом </a:t>
                </a:r>
                <a:r>
                  <a:rPr lang="ru-RU" dirty="0"/>
                  <a:t>ч.</a:t>
                </a:r>
                <a:r>
                  <a:rPr lang="en-US" dirty="0"/>
                  <a:t> </a:t>
                </a:r>
                <a:r>
                  <a:rPr lang="ru-RU" dirty="0"/>
                  <a:t>у.</a:t>
                </a:r>
                <a:r>
                  <a:rPr lang="en-US" dirty="0"/>
                  <a:t> </a:t>
                </a:r>
                <a:r>
                  <a:rPr lang="ru-RU" dirty="0"/>
                  <a:t>м</a:t>
                </a:r>
                <a:r>
                  <a:rPr lang="ru-RU" dirty="0" smtClean="0"/>
                  <a:t>. нет </a:t>
                </a:r>
                <a:r>
                  <a:rPr lang="ru-RU" dirty="0" err="1" smtClean="0"/>
                  <a:t>антицепей</a:t>
                </a:r>
                <a:r>
                  <a:rPr lang="ru-RU" dirty="0" smtClean="0"/>
                  <a:t> мощности больше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:r>
                  <a:rPr lang="ru-RU" dirty="0" err="1" smtClean="0"/>
                  <a:t>антицепь</a:t>
                </a:r>
                <a:r>
                  <a:rPr lang="ru-RU" dirty="0" smtClean="0"/>
                  <a:t> имеет вид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∪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dirty="0" smtClean="0"/>
                  <a:t>.   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Тогда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∩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=∅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 поэтому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14" name="Объект 1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  <a:blipFill rotWithShape="0">
                <a:blip r:embed="rId2"/>
                <a:stretch>
                  <a:fillRect l="-1217" t="-11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109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200" dirty="0" smtClean="0"/>
              <a:t>Вывод теоремы Холла из теоремы </a:t>
            </a:r>
            <a:r>
              <a:rPr lang="ru-RU" sz="4200" dirty="0" err="1" smtClean="0"/>
              <a:t>Дилуорта</a:t>
            </a:r>
            <a:endParaRPr lang="ru-RU" sz="4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Объект 1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Построили </a:t>
                </a:r>
                <a:r>
                  <a:rPr lang="ru-RU" dirty="0"/>
                  <a:t>ч.</a:t>
                </a:r>
                <a:r>
                  <a:rPr lang="en-US" dirty="0"/>
                  <a:t> </a:t>
                </a:r>
                <a:r>
                  <a:rPr lang="ru-RU" dirty="0"/>
                  <a:t>у.</a:t>
                </a:r>
                <a:r>
                  <a:rPr lang="en-US" dirty="0"/>
                  <a:t> </a:t>
                </a:r>
                <a:r>
                  <a:rPr lang="ru-RU" dirty="0" smtClean="0"/>
                  <a:t>м. на множестве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∪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определив порядок так: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≻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⇔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∧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∧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Мы показали, что при выполнении условий </a:t>
                </a:r>
                <a:r>
                  <a:rPr lang="ru-RU" dirty="0"/>
                  <a:t>Холла мощность </a:t>
                </a:r>
                <a:r>
                  <a:rPr lang="ru-RU" dirty="0" smtClean="0"/>
                  <a:t>любой </a:t>
                </a:r>
                <a:r>
                  <a:rPr lang="ru-RU" dirty="0" err="1" smtClean="0"/>
                  <a:t>антицепи</a:t>
                </a:r>
                <a:r>
                  <a:rPr lang="ru-RU" dirty="0" smtClean="0"/>
                  <a:t> не больше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d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 теореме </a:t>
                </a:r>
                <a:r>
                  <a:rPr lang="ru-RU" dirty="0" err="1" smtClean="0"/>
                  <a:t>Дилуорта</a:t>
                </a:r>
                <a:r>
                  <a:rPr lang="ru-RU" dirty="0" smtClean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можно разложить на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непересекающихся цепей.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 каждой из этих цепей либо один, либо два элемента. </a:t>
                </a:r>
                <a:br>
                  <a:rPr lang="ru-RU" dirty="0" smtClean="0"/>
                </a:br>
                <a:r>
                  <a:rPr lang="ru-RU" dirty="0" smtClean="0"/>
                  <a:t>Те из цепей, в которых по два элемента, образуют </a:t>
                </a:r>
                <a:r>
                  <a:rPr lang="ru-RU" dirty="0" err="1" smtClean="0"/>
                  <a:t>паросочетание</a:t>
                </a:r>
                <a:r>
                  <a:rPr lang="ru-RU" dirty="0" smtClean="0"/>
                  <a:t>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14" name="Объект 1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r="-13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925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Частично упорядоченные множества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Объект 13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Частично упорядоченное множество — это</a:t>
                </a:r>
                <a:r>
                  <a:rPr lang="ru-RU" dirty="0"/>
                  <a:t> </a:t>
                </a:r>
                <a:r>
                  <a:rPr lang="ru-RU" dirty="0" smtClean="0"/>
                  <a:t>пара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,≼</m:t>
                        </m:r>
                      </m:e>
                    </m:d>
                  </m:oMath>
                </a14:m>
                <a:r>
                  <a:rPr lang="ru-RU" i="1" dirty="0" smtClean="0"/>
                  <a:t>,  </a:t>
                </a:r>
                <a:r>
                  <a:rPr lang="ru-RU" dirty="0" smtClean="0"/>
                  <a:t>где </a:t>
                </a:r>
              </a:p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произвольное множество (</a:t>
                </a:r>
                <a:r>
                  <a:rPr lang="ru-RU" i="1" dirty="0" smtClean="0"/>
                  <a:t>носитель</a:t>
                </a:r>
                <a:r>
                  <a:rPr lang="ru-RU" dirty="0" smtClean="0"/>
                  <a:t>),</a:t>
                </a:r>
              </a:p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≼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отношение частичного порядка.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Отношение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≼</m:t>
                    </m:r>
                  </m:oMath>
                </a14:m>
                <a:r>
                  <a:rPr lang="ru-RU" dirty="0" smtClean="0"/>
                  <a:t> должно быть</a:t>
                </a:r>
              </a:p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антисимметричным: </a:t>
                </a:r>
                <a:r>
                  <a:rPr lang="en-US" b="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en-US" b="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∀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𝑆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d>
                      <m:dPr>
                        <m:ctrlPr>
                          <a:rPr lang="ru-RU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ru-RU" b="0" i="1" dirty="0" smtClean="0">
                            <a:latin typeface="Cambria Math" panose="02040503050406030204" pitchFamily="18" charset="0"/>
                          </a:rPr>
                          <m:t>≼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∧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ru-RU" i="1" dirty="0">
                            <a:latin typeface="Cambria Math" panose="02040503050406030204" pitchFamily="18" charset="0"/>
                          </a:rPr>
                          <m:t>≼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⇒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</m:oMath>
                </a14:m>
                <a:endParaRPr lang="ru-RU" dirty="0" smtClean="0"/>
              </a:p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рефлексивным: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∀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ru-RU" i="1" dirty="0">
                        <a:latin typeface="Cambria Math" panose="02040503050406030204" pitchFamily="18" charset="0"/>
                      </a:rPr>
                      <m:t>≼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транзитивным: </a:t>
                </a:r>
                <a:r>
                  <a:rPr lang="en-US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b="0" i="1" dirty="0" smtClean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∀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</m:e>
                    </m:box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ru-RU" i="1" dirty="0">
                            <a:latin typeface="Cambria Math" panose="02040503050406030204" pitchFamily="18" charset="0"/>
                          </a:rPr>
                          <m:t>≼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∧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ru-RU" i="1" dirty="0">
                            <a:latin typeface="Cambria Math" panose="02040503050406030204" pitchFamily="18" charset="0"/>
                          </a:rPr>
                          <m:t>≼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⇒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4" name="Объект 1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  <a:blipFill rotWithShape="0">
                <a:blip r:embed="rId2"/>
                <a:stretch>
                  <a:fillRect l="-928" t="-10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514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Обращение </a:t>
            </a:r>
            <a:r>
              <a:rPr lang="ru-RU" dirty="0" err="1" smtClean="0"/>
              <a:t>Мёбиуса</a:t>
            </a:r>
            <a:r>
              <a:rPr lang="ru-RU" dirty="0" smtClean="0"/>
              <a:t> на </a:t>
            </a:r>
            <a:r>
              <a:rPr lang="ru-RU" dirty="0"/>
              <a:t>ч</a:t>
            </a:r>
            <a:r>
              <a:rPr lang="ru-RU" dirty="0" smtClean="0"/>
              <a:t>.</a:t>
            </a:r>
            <a:r>
              <a:rPr lang="en-US" dirty="0" smtClean="0"/>
              <a:t> </a:t>
            </a:r>
            <a:r>
              <a:rPr lang="ru-RU" dirty="0" smtClean="0"/>
              <a:t>у</a:t>
            </a:r>
            <a:r>
              <a:rPr lang="ru-RU" dirty="0"/>
              <a:t>.</a:t>
            </a:r>
            <a:r>
              <a:rPr lang="en-US" dirty="0"/>
              <a:t> </a:t>
            </a:r>
            <a:r>
              <a:rPr lang="ru-RU" dirty="0"/>
              <a:t>м.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Будем рассматривать только те </a:t>
                </a:r>
                <a:r>
                  <a:rPr lang="ru-RU" dirty="0"/>
                  <a:t>ч.</a:t>
                </a:r>
                <a:r>
                  <a:rPr lang="en-US" dirty="0"/>
                  <a:t> </a:t>
                </a:r>
                <a:r>
                  <a:rPr lang="ru-RU" dirty="0"/>
                  <a:t>у.</a:t>
                </a:r>
                <a:r>
                  <a:rPr lang="en-US" dirty="0"/>
                  <a:t> </a:t>
                </a:r>
                <a:r>
                  <a:rPr lang="ru-RU" dirty="0"/>
                  <a:t>м</a:t>
                </a:r>
                <a:r>
                  <a:rPr lang="ru-RU" dirty="0" smtClean="0"/>
                  <a:t>., в</a:t>
                </a:r>
                <a:r>
                  <a:rPr lang="en-US" dirty="0" smtClean="0"/>
                  <a:t> </a:t>
                </a:r>
                <a:r>
                  <a:rPr lang="ru-RU" dirty="0" smtClean="0"/>
                  <a:t>которых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∀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есть лишь конечное число элементов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таких, что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Функция </a:t>
                </a:r>
                <a:r>
                  <a:rPr lang="ru-RU" dirty="0" err="1" smtClean="0"/>
                  <a:t>Мёбиуса</a:t>
                </a:r>
                <a:r>
                  <a:rPr lang="ru-RU" dirty="0" smtClean="0"/>
                  <a:t> на </a:t>
                </a:r>
                <a:r>
                  <a:rPr lang="ru-RU" dirty="0"/>
                  <a:t>ч.</a:t>
                </a:r>
                <a:r>
                  <a:rPr lang="en-US" dirty="0"/>
                  <a:t> </a:t>
                </a:r>
                <a:r>
                  <a:rPr lang="ru-RU" dirty="0"/>
                  <a:t>у.</a:t>
                </a:r>
                <a:r>
                  <a:rPr lang="en-US" dirty="0"/>
                  <a:t> </a:t>
                </a:r>
                <a:r>
                  <a:rPr lang="ru-RU" dirty="0"/>
                  <a:t>м</a:t>
                </a:r>
                <a:r>
                  <a:rPr lang="ru-RU" dirty="0" smtClean="0"/>
                  <a:t>. определяется только на парах сравнимых элементов: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≔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1,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если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: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≼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≺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  <m:sup/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</m:d>
                                </m:e>
                              </m:nary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если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≺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585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Обращение </a:t>
            </a:r>
            <a:r>
              <a:rPr lang="ru-RU" dirty="0" err="1" smtClean="0"/>
              <a:t>Мёбиуса</a:t>
            </a:r>
            <a:r>
              <a:rPr lang="ru-RU" dirty="0" smtClean="0"/>
              <a:t> на </a:t>
            </a:r>
            <a:r>
              <a:rPr lang="ru-RU" dirty="0"/>
              <a:t>ч</a:t>
            </a:r>
            <a:r>
              <a:rPr lang="ru-RU" dirty="0" smtClean="0"/>
              <a:t>.</a:t>
            </a:r>
            <a:r>
              <a:rPr lang="en-US" dirty="0" smtClean="0"/>
              <a:t> </a:t>
            </a:r>
            <a:r>
              <a:rPr lang="ru-RU" dirty="0" smtClean="0"/>
              <a:t>у</a:t>
            </a:r>
            <a:r>
              <a:rPr lang="ru-RU" dirty="0"/>
              <a:t>.</a:t>
            </a:r>
            <a:r>
              <a:rPr lang="en-US" dirty="0"/>
              <a:t> </a:t>
            </a:r>
            <a:r>
              <a:rPr lang="ru-RU" dirty="0"/>
              <a:t>м.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6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 (Об обращении </a:t>
                </a:r>
                <a:r>
                  <a:rPr lang="ru-RU" b="1" dirty="0" err="1" smtClean="0"/>
                  <a:t>Мёбиуса</a:t>
                </a:r>
                <a:r>
                  <a:rPr lang="ru-RU" b="1" dirty="0" smtClean="0"/>
                  <a:t> на </a:t>
                </a:r>
                <a:r>
                  <a:rPr lang="ru-RU" b="1" dirty="0"/>
                  <a:t>ч.</a:t>
                </a:r>
                <a:r>
                  <a:rPr lang="en-US" b="1" dirty="0"/>
                  <a:t> </a:t>
                </a:r>
                <a:r>
                  <a:rPr lang="ru-RU" b="1" dirty="0"/>
                  <a:t>у.</a:t>
                </a:r>
                <a:r>
                  <a:rPr lang="en-US" b="1" dirty="0"/>
                  <a:t> </a:t>
                </a:r>
                <a:r>
                  <a:rPr lang="ru-RU" b="1" dirty="0"/>
                  <a:t>м</a:t>
                </a:r>
                <a:r>
                  <a:rPr lang="ru-RU" b="1" dirty="0" smtClean="0"/>
                  <a:t>.).</a:t>
                </a:r>
                <a:br>
                  <a:rPr lang="ru-RU" b="1" dirty="0" smtClean="0"/>
                </a:br>
                <a:r>
                  <a:rPr lang="ru-RU" dirty="0" smtClean="0"/>
                  <a:t>Пусть для каждого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функция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выражается через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по формуле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Тогда справедлива формула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6"/>
              </a:xfrm>
              <a:blipFill rotWithShape="0">
                <a:blip r:embed="rId2"/>
                <a:stretch>
                  <a:fillRect l="-1217" t="-11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386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Лемма о функции </a:t>
            </a:r>
            <a:r>
              <a:rPr lang="ru-RU" dirty="0" err="1" smtClean="0"/>
              <a:t>Мёбиуса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b="1" dirty="0" smtClean="0"/>
                  <a:t>Лемма.</a:t>
                </a:r>
                <a:r>
                  <a:rPr lang="en-US" b="1" dirty="0" smtClean="0"/>
                  <a:t> </a:t>
                </a:r>
                <a:r>
                  <a:rPr lang="ru-RU" dirty="0" smtClean="0"/>
                  <a:t>При любых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таких, что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ru-RU" dirty="0" smtClean="0"/>
                  <a:t>, выполнено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nary>
                      <m:box>
                        <m:box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box>
                        <m:box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i="1" dirty="0" smtClean="0"/>
                  <a:t>Доказательство:</a:t>
                </a:r>
                <a:r>
                  <a:rPr lang="en-US" i="1" dirty="0"/>
                  <a:t> </a:t>
                </a:r>
                <a:r>
                  <a:rPr lang="ru-RU" i="1" dirty="0" smtClean="0"/>
                  <a:t>поведём </a:t>
                </a:r>
                <a:r>
                  <a:rPr lang="ru-RU" i="1" dirty="0"/>
                  <a:t>индукцию </a:t>
                </a:r>
                <a:r>
                  <a:rPr lang="ru-RU" dirty="0" smtClean="0"/>
                  <a:t>по</a:t>
                </a:r>
                <a:r>
                  <a:rPr lang="en-US" dirty="0" smtClean="0"/>
                  <a:t> </a:t>
                </a:r>
                <a:r>
                  <a:rPr lang="ru-RU" dirty="0" smtClean="0"/>
                  <a:t>величине 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𝜏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≔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</m:fName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n-US" i="1" dirty="0"/>
                                <m:t>#</m:t>
                              </m:r>
                              <m:r>
                                <m:rPr>
                                  <m:nor/>
                                </m:rPr>
                                <a:rPr lang="ru-RU" i="1" dirty="0"/>
                                <m:t> элементов в цепях вида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≼…≼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, </a:t>
                </a:r>
                <a:r>
                  <a:rPr lang="ru-RU" dirty="0"/>
                  <a:t>то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nary>
                      <m:r>
                        <a:rPr lang="ru-RU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  <a:blipFill rotWithShape="0">
                <a:blip r:embed="rId2"/>
                <a:stretch>
                  <a:fillRect l="-1217" t="-76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680176" y="468907"/>
                <a:ext cx="4427366" cy="1117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≔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1,</m:t>
                              </m:r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ru-RU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если 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ru-RU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: </m:t>
                                  </m:r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≼</m:t>
                                  </m:r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≺</m:t>
                                  </m:r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  <m:sup/>
                                <m:e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</m:d>
                                </m:e>
                              </m:nary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ru-RU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если 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≺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0176" y="468907"/>
                <a:ext cx="4427366" cy="111799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619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Лемма о функции </a:t>
            </a:r>
            <a:r>
              <a:rPr lang="ru-RU" dirty="0" err="1" smtClean="0"/>
              <a:t>Мёбиуса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730408" cy="4915744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Лемма.</a:t>
                </a:r>
                <a:r>
                  <a:rPr lang="en-US" b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При любых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таких, что 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≼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, выполнено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/>
                </a:r>
                <a:b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nary>
                      <m:box>
                        <m:box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box>
                        <m:box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sSub>
                        <m:sSub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𝟙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i="1" dirty="0" smtClean="0">
                    <a:solidFill>
                      <a:schemeClr val="bg1">
                        <a:lumMod val="50000"/>
                      </a:schemeClr>
                    </a:solidFill>
                  </a:rPr>
                  <a:t>Доказательство:</a:t>
                </a:r>
                <a:r>
                  <a:rPr lang="en-US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i="1" dirty="0" smtClean="0">
                    <a:solidFill>
                      <a:schemeClr val="bg1">
                        <a:lumMod val="50000"/>
                      </a:schemeClr>
                    </a:solidFill>
                  </a:rPr>
                  <a:t/>
                </a:r>
                <a:br>
                  <a:rPr lang="ru-RU" i="1" dirty="0" smtClean="0">
                    <a:solidFill>
                      <a:schemeClr val="bg1">
                        <a:lumMod val="50000"/>
                      </a:schemeClr>
                    </a:solidFill>
                  </a:rPr>
                </a:b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И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ндукция </a:t>
                </a:r>
                <a:r>
                  <a:rPr lang="ru-RU" dirty="0">
                    <a:solidFill>
                      <a:schemeClr val="bg1">
                        <a:lumMod val="50000"/>
                      </a:schemeClr>
                    </a:solidFill>
                  </a:rPr>
                  <a:t>по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𝜏</m:t>
                    </m:r>
                    <m:d>
                      <m:d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≔</m:t>
                    </m:r>
                    <m:func>
                      <m:func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max</m:t>
                        </m:r>
                      </m:fName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i="1" dirty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rPr>
                              <m:t>#</m:t>
                            </m:r>
                            <m:r>
                              <m:rPr>
                                <m:nor/>
                              </m:rPr>
                              <a:rPr lang="ru-RU" i="1" dirty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rPr>
                              <m:t> элементов в цепях вида 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≼…≼</m:t>
                            </m:r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func>
                    <m:r>
                      <a:rPr lang="ru-RU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i="1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Пусть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теперь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i="1" dirty="0" smtClean="0"/>
                  <a:t>.</a:t>
                </a:r>
                <a:r>
                  <a:rPr lang="ru-RU" i="1" dirty="0" smtClean="0"/>
                  <a:t>  </a:t>
                </a:r>
                <a:br>
                  <a:rPr lang="ru-RU" i="1" dirty="0" smtClean="0"/>
                </a:b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:r>
                  <a:rPr lang="ru-RU" dirty="0" smtClean="0"/>
                  <a:t>т.</a:t>
                </a:r>
                <a:r>
                  <a:rPr lang="en-US" dirty="0"/>
                  <a:t> </a:t>
                </a:r>
                <a:r>
                  <a:rPr lang="ru-RU" dirty="0" smtClean="0"/>
                  <a:t>е.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ru-RU" dirty="0" smtClean="0"/>
                  <a:t> непосредственно предшествует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/>
                  <a:t>то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ru-RU" b="0" dirty="0" smtClean="0"/>
              </a:p>
              <a:p>
                <a:pPr marL="0" indent="0">
                  <a:lnSpc>
                    <a:spcPct val="120000"/>
                  </a:lnSpc>
                  <a:spcBef>
                    <a:spcPts val="600"/>
                  </a:spcBef>
                  <a:buNone/>
                </a:pPr>
                <a:r>
                  <a:rPr lang="ru-RU" dirty="0" smtClean="0"/>
                  <a:t>Далее будем считать, что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≥3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730408" cy="4915744"/>
              </a:xfrm>
              <a:blipFill rotWithShape="0">
                <a:blip r:embed="rId2"/>
                <a:stretch>
                  <a:fillRect l="-1023" t="-991" b="-1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680176" y="468907"/>
                <a:ext cx="4427366" cy="1117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≔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1,</m:t>
                              </m:r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ru-RU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если 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ru-RU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: </m:t>
                                  </m:r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≼</m:t>
                                  </m:r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≺</m:t>
                                  </m:r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  <m:sup/>
                                <m:e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</m:d>
                                </m:e>
                              </m:nary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ru-RU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если 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≺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0176" y="468907"/>
                <a:ext cx="4427366" cy="111799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962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Продолжение д</a:t>
            </a:r>
            <a:r>
              <a:rPr lang="en-US" dirty="0" smtClean="0"/>
              <a:t>-</a:t>
            </a:r>
            <a:r>
              <a:rPr lang="ru-RU" dirty="0" err="1" smtClean="0"/>
              <a:t>ва</a:t>
            </a:r>
            <a:r>
              <a:rPr lang="ru-RU" dirty="0" smtClean="0"/>
              <a:t> леммы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о</a:t>
            </a:r>
            <a:r>
              <a:rPr lang="en-US" dirty="0" smtClean="0"/>
              <a:t> </a:t>
            </a:r>
            <a:r>
              <a:rPr lang="ru-RU" dirty="0" smtClean="0"/>
              <a:t>функции </a:t>
            </a:r>
            <a:r>
              <a:rPr lang="ru-RU" dirty="0" err="1" smtClean="0"/>
              <a:t>Мёбиуса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≥3</m:t>
                    </m:r>
                  </m:oMath>
                </a14:m>
                <a:r>
                  <a:rPr lang="en-US" dirty="0" smtClean="0"/>
                  <a:t>. </a:t>
                </a:r>
                <a:r>
                  <a:rPr lang="ru-RU" dirty="0" smtClean="0"/>
                  <a:t>Тогда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nary>
                      <m:r>
                        <a:rPr lang="ru-RU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≺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: 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≼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≺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/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</m:e>
                              </m:nary>
                            </m:e>
                          </m:d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=1−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≺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d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=1−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≺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: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≼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≼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  <m:sup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d>
                            </m:e>
                          </m:nary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==</m:t>
                      </m:r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1−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≺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≺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limLow>
                            <m:limLow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groupChr>
                                <m:groupChrPr>
                                  <m:chr m:val="⏟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groupChrPr>
                                <m:e>
                                  <m:nary>
                                    <m:naryPr>
                                      <m:chr m:val="∑"/>
                                      <m:supHide m:val="on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: 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≼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≼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sub>
                                    <m:sup/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</m:d>
                                    </m:e>
                                  </m:nary>
                                </m:e>
                              </m:groupChr>
                            </m:e>
                            <m:li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𝟙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</m:lim>
                          </m:limLow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b="-95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680176" y="468907"/>
                <a:ext cx="4427366" cy="1117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≔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1,</m:t>
                              </m:r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ru-RU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если 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ru-RU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: </m:t>
                                  </m:r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≼</m:t>
                                  </m:r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≺</m:t>
                                  </m:r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  <m:sup/>
                                <m:e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</m:d>
                                </m:e>
                              </m:nary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ru-RU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если 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≺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0176" y="468907"/>
                <a:ext cx="4427366" cy="111799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369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100" dirty="0" smtClean="0"/>
              <a:t>Доказательство формулы обращения </a:t>
            </a:r>
            <a:r>
              <a:rPr lang="ru-RU" sz="4100" dirty="0" err="1" smtClean="0"/>
              <a:t>Мёбиуса</a:t>
            </a:r>
            <a:endParaRPr lang="ru-RU" sz="4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802416" cy="4051648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lnSpc>
                    <a:spcPct val="13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: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≼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/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</m:d>
                                </m:e>
                              </m:nary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: 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≼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/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</m:d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d>
                                </m:e>
                              </m:nary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: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≼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≼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nary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nary>
                            <m:naryPr>
                              <m:chr m:val="∑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: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≼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≼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nary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𝟙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802416" cy="4051648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495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Вывод арифметической теоремы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из общей теоремы об обращении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4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«</a:t>
                </a:r>
                <a:r>
                  <a:rPr lang="ru-RU" dirty="0"/>
                  <a:t>Теоретико-числовая» функция </a:t>
                </a:r>
                <a:r>
                  <a:rPr lang="ru-RU" dirty="0" err="1"/>
                  <a:t>Мёбиуса</a:t>
                </a:r>
                <a:r>
                  <a:rPr lang="ru-RU" dirty="0"/>
                  <a:t>:</a:t>
                </a:r>
                <a:br>
                  <a:rPr lang="ru-RU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acc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1,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если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  <m:box>
                                  <m:box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  <m:box>
                                  <m:box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  <m:box>
                                  <m:box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  <m:box>
                                  <m:box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box>
                                  <m:box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если  ∃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т. что </m:t>
                                </m:r>
                                <m:sSup>
                                  <m:sSup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ru-RU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p>
                                </m:sSup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если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⋅…⋅</m:t>
                                </m:r>
                                <m:sSub>
                                  <m:sSubPr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b="1" dirty="0"/>
                  <a:t>«Теоретико-числовая» теорема об обращении</a:t>
                </a:r>
                <a:r>
                  <a:rPr lang="ru-RU" b="1" dirty="0" smtClean="0"/>
                  <a:t>:</a:t>
                </a:r>
                <a:endParaRPr lang="en-US" b="1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dirty="0" smtClean="0"/>
                  <a:t>Если </a:t>
                </a:r>
                <a:r>
                  <a:rPr lang="ru-RU" dirty="0"/>
                  <a:t>для каждого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ru-RU" dirty="0"/>
                  <a:t/>
                </a:r>
                <a:br>
                  <a:rPr lang="ru-RU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ru-RU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  <m:r>
                        <a:rPr lang="ru-RU" i="1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/>
                  <a:t>то для </a:t>
                </a:r>
                <a:r>
                  <a:rPr lang="ru-RU" dirty="0" smtClean="0"/>
                  <a:t>каждого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⋅</m:t>
                          </m:r>
                          <m:acc>
                            <m:accPr>
                              <m:chr m:val="̂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</m:acc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den>
                              </m:f>
                            </m:e>
                          </m:d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4"/>
              </a:xfrm>
              <a:blipFill rotWithShape="0">
                <a:blip r:embed="rId2"/>
                <a:stretch>
                  <a:fillRect l="-754" t="-7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260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Вывод арифметической теоремы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из общей теоремы об обращении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802416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Рассмотрим </a:t>
                </a:r>
                <a:r>
                  <a:rPr lang="ru-RU" dirty="0"/>
                  <a:t>ч.</a:t>
                </a:r>
                <a:r>
                  <a:rPr lang="en-US" dirty="0"/>
                  <a:t> </a:t>
                </a:r>
                <a:r>
                  <a:rPr lang="ru-RU" dirty="0"/>
                  <a:t>у.</a:t>
                </a:r>
                <a:r>
                  <a:rPr lang="en-US" dirty="0"/>
                  <a:t> </a:t>
                </a:r>
                <a:r>
                  <a:rPr lang="ru-RU" dirty="0"/>
                  <a:t>м</a:t>
                </a:r>
                <a:r>
                  <a:rPr lang="ru-RU" dirty="0" smtClean="0"/>
                  <a:t>. натуральных чисел, с отношением делимости в качестве частичного порядка</a:t>
                </a:r>
                <a:r>
                  <a:rPr lang="en-US" dirty="0" smtClean="0"/>
                  <a:t>.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Докажем индукцией по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den>
                    </m:f>
                  </m:oMath>
                </a14:m>
                <a:r>
                  <a:rPr lang="ru-RU" dirty="0" smtClean="0"/>
                  <a:t> соотношение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i="1">
                            <a:latin typeface="Cambria Math"/>
                          </a:rPr>
                          <m:t>𝜇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=1=</m:t>
                    </m:r>
                    <m:acc>
                      <m:accPr>
                        <m:chr m:val="̂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i="1">
                            <a:latin typeface="Cambria Math"/>
                          </a:rPr>
                          <m:t>𝜇</m:t>
                        </m:r>
                      </m:e>
                    </m:acc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</m:e>
                    </m:d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b="0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b="0" dirty="0" smtClean="0"/>
                  <a:t> </a:t>
                </a:r>
                <a:r>
                  <a:rPr lang="ru-RU" b="0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ru-RU" b="0" dirty="0" smtClean="0"/>
                  <a:t>. Тогда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…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n-US" b="0" i="1" dirty="0" smtClean="0">
                    <a:latin typeface="Cambria Math" panose="02040503050406030204" pitchFamily="18" charset="0"/>
                  </a:rPr>
                  <a:t> </a:t>
                </a:r>
                <a:r>
                  <a:rPr lang="ru-RU" dirty="0"/>
                  <a:t>для некоторых</a:t>
                </a:r>
                <a:r>
                  <a:rPr lang="en-US" dirty="0"/>
                  <a:t> </a:t>
                </a:r>
                <a:r>
                  <a:rPr lang="ru-RU" dirty="0"/>
                  <a:t>простых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и положительных</a:t>
                </a:r>
                <a:r>
                  <a:rPr lang="en-US" dirty="0" smtClean="0"/>
                  <a:t>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dirty="0" smtClean="0"/>
                  <a:t>.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Выполним индуктивный переход…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802416" cy="4351338"/>
              </a:xfrm>
              <a:blipFill rotWithShape="0">
                <a:blip r:embed="rId2"/>
                <a:stretch>
                  <a:fillRect l="-1185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133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Вывод арифметической теоремы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из общей теоремы об обращении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…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n-US" b="0" i="1" dirty="0" smtClean="0">
                    <a:latin typeface="Cambria Math" panose="02040503050406030204" pitchFamily="18" charset="0"/>
                  </a:rPr>
                  <a:t> </a:t>
                </a:r>
                <a:r>
                  <a:rPr lang="ru-RU" dirty="0" smtClean="0"/>
                  <a:t>для некоторых</a:t>
                </a:r>
                <a:r>
                  <a:rPr lang="en-US" dirty="0" smtClean="0"/>
                  <a:t> </a:t>
                </a:r>
                <a:r>
                  <a:rPr lang="ru-RU" dirty="0" smtClean="0"/>
                  <a:t>простых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 положительных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∣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и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∣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и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=−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∣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и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∣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и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acc>
                            <m:accPr>
                              <m:chr m:val="̂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𝜇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den>
                              </m:f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≤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,…,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≤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,…,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≠</m:t>
                              </m:r>
                              <m:d>
                                <m:d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,…,</m:t>
                                  </m:r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eqArr>
                        </m:sub>
                        <m:sup/>
                        <m:e>
                          <m:acc>
                            <m:accPr>
                              <m:chr m:val="̂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𝜇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sup>
                              </m:sSub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  <m:sup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sup>
                              </m:sSubSup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=−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eqArr>
                            <m:eqArr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,…,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0,1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,…,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≠</m:t>
                              </m:r>
                              <m:d>
                                <m:d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,…,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eqArr>
                        </m:sub>
                        <m:sup/>
                        <m:e>
                          <m:acc>
                            <m:accPr>
                              <m:chr m:val="̂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𝜇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  <m:sup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sup>
                              </m:sSubSup>
                            </m:e>
                          </m:d>
                        </m:e>
                      </m:nary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  <a:blipFill rotWithShape="0">
                <a:blip r:embed="rId2"/>
                <a:stretch>
                  <a:fillRect t="-213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726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Вывод арифметической теоремы </a:t>
            </a:r>
            <a:r>
              <a:rPr lang="en-US" smtClean="0"/>
              <a:t/>
            </a:r>
            <a:br>
              <a:rPr lang="en-US" smtClean="0"/>
            </a:br>
            <a:r>
              <a:rPr lang="ru-RU" smtClean="0"/>
              <a:t>из </a:t>
            </a:r>
            <a:r>
              <a:rPr lang="ru-RU" dirty="0" smtClean="0"/>
              <a:t>общей теоремы об обращении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</p:spPr>
            <p:txBody>
              <a:bodyPr>
                <a:normAutofit fontScale="77500" lnSpcReduction="20000"/>
              </a:bodyPr>
              <a:lstStyle/>
              <a:p>
                <a:pPr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⋅</m:t>
                    </m:r>
                    <m:sSubSup>
                      <m:sSubSup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p>
                    </m:sSubSup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…</m:t>
                    </m:r>
                    <m:sSubSup>
                      <m:sSubSup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sSub>
                          <m:sSub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n-US" b="0" i="1" dirty="0" smtClean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для некоторых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простых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 </a:t>
                </a:r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и положительных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dirty="0" smtClean="0">
                    <a:solidFill>
                      <a:schemeClr val="bg1">
                        <a:lumMod val="50000"/>
                      </a:schemeClr>
                    </a:solidFill>
                  </a:rPr>
                  <a:t>.  Имеем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eqArr>
                            <m:eqArr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,…,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0,1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,…,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≠</m:t>
                              </m:r>
                              <m:d>
                                <m:dPr>
                                  <m:ctrlPr>
                                    <a:rPr lang="en-US" b="1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,…,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eqArr>
                        </m:sub>
                        <m:sup/>
                        <m:e>
                          <m:acc>
                            <m:accPr>
                              <m:chr m:val="̂"/>
                              <m:ctrlPr>
                                <a:rPr lang="ru-RU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ru-RU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𝜇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sup>
                              </m:sSubSup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  <m:sup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sup>
                              </m:sSubSup>
                            </m:e>
                          </m:d>
                        </m:e>
                      </m:nary>
                    </m:oMath>
                  </m:oMathPara>
                </a14:m>
                <a:endParaRPr lang="ru-RU" dirty="0" smtClean="0"/>
              </a:p>
              <a:p>
                <a:pPr>
                  <a:lnSpc>
                    <a:spcPct val="110000"/>
                  </a:lnSpc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=…=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</a:t>
                </a:r>
                <a:endParaRPr lang="ru-RU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den>
                              </m:f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ru-RU" i="1">
                              <a:latin typeface="Cambria Math"/>
                            </a:rPr>
                            <m:t>𝜇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>
                  <a:lnSpc>
                    <a:spcPct val="110000"/>
                  </a:lnSpc>
                </a:pPr>
                <a:r>
                  <a:rPr lang="ru-RU" dirty="0" smtClean="0"/>
                  <a:t>Если же</a:t>
                </a:r>
                <a:r>
                  <a:rPr lang="en-US" dirty="0" smtClean="0"/>
                  <a:t> </a:t>
                </a:r>
                <a:r>
                  <a:rPr lang="ru-RU" dirty="0" smtClean="0"/>
                  <a:t>некоторое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=−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den>
                              </m:f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⋅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p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0=</m:t>
                      </m:r>
                      <m:acc>
                        <m:accPr>
                          <m:chr m:val="̂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ru-RU" i="1">
                              <a:latin typeface="Cambria Math"/>
                            </a:rPr>
                            <m:t>𝜇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  <a:blipFill rotWithShape="0">
                <a:blip r:embed="rId2"/>
                <a:stretch>
                  <a:fillRect l="-696" t="-8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770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Частично упорядоченные множества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Объект 1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Примеры ч.</a:t>
                </a:r>
                <a:r>
                  <a:rPr lang="en-US" dirty="0"/>
                  <a:t> </a:t>
                </a:r>
                <a:r>
                  <a:rPr lang="ru-RU" dirty="0" smtClean="0"/>
                  <a:t>у.</a:t>
                </a:r>
                <a:r>
                  <a:rPr lang="en-US" dirty="0"/>
                  <a:t> </a:t>
                </a:r>
                <a:r>
                  <a:rPr lang="ru-RU" dirty="0" smtClean="0"/>
                  <a:t>м.:</a:t>
                </a:r>
              </a:p>
              <a:p>
                <a:r>
                  <a:rPr lang="ru-RU" dirty="0" smtClean="0"/>
                  <a:t>Множества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ℕ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относительно обычного сравнения</a:t>
                </a:r>
                <a:r>
                  <a:rPr lang="en-US" dirty="0" smtClean="0"/>
                  <a:t> </a:t>
                </a:r>
                <a:r>
                  <a:rPr lang="ru-RU" dirty="0" smtClean="0"/>
                  <a:t>чисел.</a:t>
                </a:r>
              </a:p>
              <a:p>
                <a:r>
                  <a:rPr lang="ru-RU" dirty="0" smtClean="0"/>
                  <a:t>Множество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относительно делимости.</a:t>
                </a:r>
              </a:p>
              <a:p>
                <a:r>
                  <a:rPr lang="ru-RU" dirty="0" smtClean="0"/>
                  <a:t>Множество слов в конечном алфавите</a:t>
                </a:r>
                <a:r>
                  <a:rPr lang="en-US" dirty="0" smtClean="0"/>
                  <a:t> </a:t>
                </a:r>
                <a:r>
                  <a:rPr lang="ru-RU" dirty="0" smtClean="0"/>
                  <a:t>относительно лексикографического сравнения.</a:t>
                </a:r>
              </a:p>
              <a:p>
                <a:r>
                  <a:rPr lang="ru-RU" dirty="0" err="1" smtClean="0"/>
                  <a:t>Булеан</a:t>
                </a:r>
                <a:r>
                  <a:rPr lang="ru-RU" dirty="0"/>
                  <a:t> </a:t>
                </a:r>
                <a:r>
                  <a:rPr lang="ru-RU" dirty="0" smtClean="0"/>
                  <a:t>(семейство всех подмножеств конечного множества) с отношением вложенности.</a:t>
                </a:r>
              </a:p>
            </p:txBody>
          </p:sp>
        </mc:Choice>
        <mc:Fallback xmlns="">
          <p:sp>
            <p:nvSpPr>
              <p:cNvPr id="14" name="Объект 1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936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Функция </a:t>
            </a:r>
            <a:r>
              <a:rPr lang="ru-RU" dirty="0" err="1" smtClean="0"/>
              <a:t>Мёбиуса</a:t>
            </a:r>
            <a:r>
              <a:rPr lang="ru-RU" dirty="0" smtClean="0"/>
              <a:t> на </a:t>
            </a:r>
            <a:r>
              <a:rPr lang="ru-RU" dirty="0" err="1" smtClean="0"/>
              <a:t>булеане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Вычислим функцию </a:t>
                </a:r>
                <a:r>
                  <a:rPr lang="ru-RU" dirty="0" err="1"/>
                  <a:t>Мёбиуса</a:t>
                </a:r>
                <a:r>
                  <a:rPr lang="ru-RU" dirty="0"/>
                  <a:t> для ч. у. м.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d>
                              <m:dPr>
                                <m:begChr m:val="{"/>
                                <m:endChr m:val="}"/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1,…,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,⊆</m:t>
                        </m:r>
                      </m:e>
                    </m:d>
                  </m:oMath>
                </a14:m>
                <a:r>
                  <a:rPr lang="ru-RU" dirty="0"/>
                  <a:t>. 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/>
                  <a:t>Докажем индукцией по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</m:oMath>
                </a14:m>
                <a:r>
                  <a:rPr lang="ru-RU" dirty="0"/>
                  <a:t>, что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∀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таких, что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ru-RU" dirty="0"/>
                  <a:t>,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d>
                          <m:dPr>
                            <m:begChr m:val="|"/>
                            <m:endChr m:val="|"/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  <m:r>
                          <a:rPr lang="ru-RU" i="1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d>
                          <m:dPr>
                            <m:begChr m:val="|"/>
                            <m:endChr m:val="|"/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dirty="0"/>
              </a:p>
              <a:p>
                <a:pPr>
                  <a:lnSpc>
                    <a:spcPct val="100000"/>
                  </a:lnSpc>
                </a:pPr>
                <a:r>
                  <a:rPr lang="ru-RU" dirty="0"/>
                  <a:t>База очевидна. 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/>
                  <a:t>Индуктивный переход</a:t>
                </a:r>
                <a:r>
                  <a:rPr lang="ru-RU" dirty="0" smtClean="0"/>
                  <a:t>:</a:t>
                </a:r>
                <a:r>
                  <a:rPr lang="en-US" dirty="0"/>
                  <a:t/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=−</m:t>
                    </m:r>
                    <m:nary>
                      <m:naryPr>
                        <m:chr m:val="∑"/>
                        <m:supHide m:val="on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: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⊂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  <m:sup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  <m:d>
                          <m:d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d>
                      </m:e>
                    </m:nary>
                    <m:r>
                      <a:rPr lang="ru-RU" i="1">
                        <a:latin typeface="Cambria Math" panose="02040503050406030204" pitchFamily="18" charset="0"/>
                      </a:rPr>
                      <m:t>=−</m:t>
                    </m:r>
                    <m:nary>
                      <m:naryPr>
                        <m:chr m:val="∑"/>
                        <m:supHide m:val="on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: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⊂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e>
                          <m:sup>
                            <m:d>
                              <m:dPr>
                                <m:begChr m:val="|"/>
                                <m:endChr m:val="|"/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d>
                          </m:sup>
                        </m:sSup>
                      </m:e>
                    </m:nary>
                    <m:r>
                      <a:rPr lang="en-US" i="1">
                        <a:latin typeface="Cambria Math" panose="02040503050406030204" pitchFamily="18" charset="0"/>
                      </a:rPr>
                      <m:t>==−</m:t>
                    </m:r>
                    <m:nary>
                      <m:naryPr>
                        <m:chr m:val="∑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d>
                          <m:dPr>
                            <m:begChr m:val="|"/>
                            <m:endChr m:val="|"/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  <m:e>
                        <m:d>
                          <m:d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den>
                            </m:f>
                          </m:e>
                        </m:d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nary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d>
                          <m:dPr>
                            <m:begChr m:val="|"/>
                            <m:endChr m:val="|"/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</m:sup>
                    </m:sSup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6"/>
              </a:xfrm>
              <a:blipFill rotWithShape="0">
                <a:blip r:embed="rId2"/>
                <a:stretch>
                  <a:fillRect l="-1043" t="-2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720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Формула включения-исключения</a:t>
            </a:r>
            <a:br>
              <a:rPr lang="ru-RU" dirty="0" smtClean="0"/>
            </a:br>
            <a:r>
              <a:rPr lang="ru-RU" dirty="0" smtClean="0"/>
              <a:t>следует из формулы обращения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1574864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∪</m:t>
                        </m:r>
                        <m:sSub>
                          <m:sSubPr>
                            <m:ctrlPr>
                              <a:rPr lang="ru-R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∪…∪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+…+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−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∩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−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∩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−…−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∩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∩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∩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+…+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⋅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∩…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∩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</m:sub>
                        </m:sSub>
                      </m:e>
                    </m:d>
                    <m:r>
                      <a:rPr lang="en-US" b="0" i="0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…+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⋅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∩…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∩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1574864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Группа 5"/>
          <p:cNvGrpSpPr/>
          <p:nvPr/>
        </p:nvGrpSpPr>
        <p:grpSpPr>
          <a:xfrm>
            <a:off x="4871864" y="3400489"/>
            <a:ext cx="2664296" cy="1872462"/>
            <a:chOff x="2771800" y="3937487"/>
            <a:chExt cx="3960440" cy="278338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Овал 3"/>
                <p:cNvSpPr/>
                <p:nvPr/>
              </p:nvSpPr>
              <p:spPr>
                <a:xfrm>
                  <a:off x="2771800" y="3937487"/>
                  <a:ext cx="2448272" cy="1584176"/>
                </a:xfrm>
                <a:prstGeom prst="ellipse">
                  <a:avLst/>
                </a:prstGeom>
                <a:solidFill>
                  <a:srgbClr val="0000FF">
                    <a:alpha val="49804"/>
                  </a:srgb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i="1" dirty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3600" i="1" dirty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3600" dirty="0"/>
                </a:p>
              </p:txBody>
            </p:sp>
          </mc:Choice>
          <mc:Fallback xmlns="">
            <p:sp>
              <p:nvSpPr>
                <p:cNvPr id="4" name="Овал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71800" y="3937487"/>
                  <a:ext cx="2448272" cy="1584176"/>
                </a:xfrm>
                <a:prstGeom prst="ellipse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Овал 4"/>
                <p:cNvSpPr/>
                <p:nvPr/>
              </p:nvSpPr>
              <p:spPr>
                <a:xfrm>
                  <a:off x="4499992" y="3937487"/>
                  <a:ext cx="2232248" cy="1440160"/>
                </a:xfrm>
                <a:prstGeom prst="ellipse">
                  <a:avLst/>
                </a:prstGeom>
                <a:solidFill>
                  <a:srgbClr val="FF0000">
                    <a:alpha val="50000"/>
                  </a:srgb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i="1" dirty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3600" i="1" dirty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ru-RU" sz="3600" dirty="0"/>
                </a:p>
              </p:txBody>
            </p:sp>
          </mc:Choice>
          <mc:Fallback xmlns="">
            <p:sp>
              <p:nvSpPr>
                <p:cNvPr id="5" name="Овал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99992" y="3937487"/>
                  <a:ext cx="2232248" cy="1440160"/>
                </a:xfrm>
                <a:prstGeom prst="ellipse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Овал 6"/>
                <p:cNvSpPr/>
                <p:nvPr/>
              </p:nvSpPr>
              <p:spPr>
                <a:xfrm>
                  <a:off x="3527884" y="4920676"/>
                  <a:ext cx="2088232" cy="1800200"/>
                </a:xfrm>
                <a:prstGeom prst="ellipse">
                  <a:avLst/>
                </a:prstGeom>
                <a:solidFill>
                  <a:srgbClr val="00FF00">
                    <a:alpha val="49804"/>
                  </a:srgb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i="1" dirty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3600" i="1" dirty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ru-RU" sz="3600" dirty="0"/>
                </a:p>
              </p:txBody>
            </p:sp>
          </mc:Choice>
          <mc:Fallback xmlns="">
            <p:sp>
              <p:nvSpPr>
                <p:cNvPr id="7" name="Овал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27884" y="4920676"/>
                  <a:ext cx="2088232" cy="1800200"/>
                </a:xfrm>
                <a:prstGeom prst="ellipse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TextBox 7"/>
            <p:cNvSpPr txBox="1"/>
            <p:nvPr/>
          </p:nvSpPr>
          <p:spPr>
            <a:xfrm>
              <a:off x="5622593" y="5106162"/>
              <a:ext cx="905957" cy="12352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/>
                <a:t>…</a:t>
              </a:r>
              <a:endParaRPr lang="ru-RU" sz="4800" dirty="0"/>
            </a:p>
          </p:txBody>
        </p:sp>
      </p:grpSp>
      <p:sp>
        <p:nvSpPr>
          <p:cNvPr id="9" name="Объект 2"/>
          <p:cNvSpPr txBox="1">
            <a:spLocks/>
          </p:cNvSpPr>
          <p:nvPr/>
        </p:nvSpPr>
        <p:spPr>
          <a:xfrm>
            <a:off x="838200" y="5458158"/>
            <a:ext cx="10515600" cy="1211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/>
              <a:t>Упражнение.</a:t>
            </a:r>
            <a:r>
              <a:rPr lang="ru-RU" dirty="0"/>
              <a:t> Вывести формулу в.-и., используя обращение </a:t>
            </a:r>
            <a:r>
              <a:rPr lang="ru-RU" dirty="0" err="1"/>
              <a:t>Мёбиуса</a:t>
            </a:r>
            <a:r>
              <a:rPr lang="ru-RU" dirty="0"/>
              <a:t> на </a:t>
            </a:r>
            <a:r>
              <a:rPr lang="ru-RU" dirty="0" err="1"/>
              <a:t>булеане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0576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Цепи и </a:t>
            </a:r>
            <a:r>
              <a:rPr lang="ru-RU" dirty="0" err="1" smtClean="0"/>
              <a:t>антицепи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Объект 13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1090448" cy="477172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Цепь</a:t>
                </a:r>
                <a:r>
                  <a:rPr lang="ru-RU" dirty="0" smtClean="0"/>
                  <a:t> в </a:t>
                </a:r>
                <a:r>
                  <a:rPr lang="ru-RU" dirty="0"/>
                  <a:t>ч.</a:t>
                </a:r>
                <a:r>
                  <a:rPr lang="en-US" dirty="0"/>
                  <a:t> </a:t>
                </a:r>
                <a:r>
                  <a:rPr lang="ru-RU" dirty="0"/>
                  <a:t>у.</a:t>
                </a:r>
                <a:r>
                  <a:rPr lang="en-US" dirty="0"/>
                  <a:t> </a:t>
                </a:r>
                <a:r>
                  <a:rPr lang="ru-RU" dirty="0"/>
                  <a:t>м</a:t>
                </a:r>
                <a:r>
                  <a:rPr lang="ru-RU" dirty="0" smtClean="0"/>
                  <a:t>. — это последовательность элементов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≼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для каждого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err="1" smtClean="0"/>
                  <a:t>Антицепь</a:t>
                </a:r>
                <a:r>
                  <a:rPr lang="ru-RU" dirty="0" smtClean="0"/>
                  <a:t> в </a:t>
                </a:r>
                <a:r>
                  <a:rPr lang="ru-RU" dirty="0"/>
                  <a:t>ч.</a:t>
                </a:r>
                <a:r>
                  <a:rPr lang="en-US" dirty="0"/>
                  <a:t> </a:t>
                </a:r>
                <a:r>
                  <a:rPr lang="ru-RU" dirty="0"/>
                  <a:t>у.</a:t>
                </a:r>
                <a:r>
                  <a:rPr lang="en-US" dirty="0"/>
                  <a:t> </a:t>
                </a:r>
                <a:r>
                  <a:rPr lang="ru-RU" dirty="0"/>
                  <a:t>м</a:t>
                </a:r>
                <a:r>
                  <a:rPr lang="ru-RU" dirty="0" smtClean="0"/>
                  <a:t>. — это подмножество попарно несравнимых элементов.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Элемент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i="1" dirty="0" smtClean="0"/>
                  <a:t>непосредственно предшествует</a:t>
                </a:r>
                <a:r>
                  <a:rPr lang="ru-RU" dirty="0" smtClean="0"/>
                  <a:t> элементу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 smtClean="0"/>
                  <a:t>, </a:t>
                </a:r>
                <a:br>
                  <a:rPr lang="en-US" dirty="0" smtClean="0"/>
                </a:b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ru-RU" dirty="0" smtClean="0"/>
                  <a:t> и не</a:t>
                </a:r>
                <a:r>
                  <a:rPr lang="en-US" dirty="0" smtClean="0"/>
                  <a:t> </a:t>
                </a:r>
                <a:r>
                  <a:rPr lang="ru-RU" dirty="0" smtClean="0"/>
                  <a:t>существует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такого, что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i="1" dirty="0" smtClean="0"/>
                  <a:t>.</a:t>
                </a:r>
                <a:endParaRPr lang="ru-RU" i="1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Элемент </a:t>
                </a:r>
                <a:r>
                  <a:rPr lang="ru-RU" i="1" dirty="0" smtClean="0"/>
                  <a:t>максимальный</a:t>
                </a:r>
                <a:r>
                  <a:rPr lang="ru-RU" dirty="0" smtClean="0"/>
                  <a:t>, если в </a:t>
                </a:r>
                <a:r>
                  <a:rPr lang="ru-RU" dirty="0"/>
                  <a:t>ч.</a:t>
                </a:r>
                <a:r>
                  <a:rPr lang="en-US" dirty="0"/>
                  <a:t> </a:t>
                </a:r>
                <a:r>
                  <a:rPr lang="ru-RU" dirty="0"/>
                  <a:t>у.</a:t>
                </a:r>
                <a:r>
                  <a:rPr lang="en-US" dirty="0"/>
                  <a:t> </a:t>
                </a:r>
                <a:r>
                  <a:rPr lang="ru-RU" dirty="0"/>
                  <a:t>м</a:t>
                </a:r>
                <a:r>
                  <a:rPr lang="ru-RU" dirty="0" smtClean="0"/>
                  <a:t>. нет элементов, больших него.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Элемент </a:t>
                </a:r>
                <a:r>
                  <a:rPr lang="ru-RU" i="1" dirty="0" smtClean="0"/>
                  <a:t>наибольший</a:t>
                </a:r>
                <a:r>
                  <a:rPr lang="ru-RU" dirty="0" smtClean="0"/>
                  <a:t>, если он максимальный и сравнимый с любым элементом </a:t>
                </a:r>
                <a:r>
                  <a:rPr lang="ru-RU" dirty="0"/>
                  <a:t>ч.</a:t>
                </a:r>
                <a:r>
                  <a:rPr lang="en-US" dirty="0"/>
                  <a:t> </a:t>
                </a:r>
                <a:r>
                  <a:rPr lang="ru-RU" dirty="0"/>
                  <a:t>у.</a:t>
                </a:r>
                <a:r>
                  <a:rPr lang="en-US" dirty="0"/>
                  <a:t> </a:t>
                </a:r>
                <a:r>
                  <a:rPr lang="ru-RU" dirty="0"/>
                  <a:t>м.</a:t>
                </a:r>
              </a:p>
            </p:txBody>
          </p:sp>
        </mc:Choice>
        <mc:Fallback xmlns="">
          <p:sp>
            <p:nvSpPr>
              <p:cNvPr id="14" name="Объект 1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1090448" cy="4771728"/>
              </a:xfrm>
              <a:blipFill rotWithShape="0">
                <a:blip r:embed="rId2"/>
                <a:stretch>
                  <a:fillRect l="-1154" t="-11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109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Цепи и </a:t>
            </a:r>
            <a:r>
              <a:rPr lang="ru-RU" dirty="0" err="1" smtClean="0"/>
              <a:t>антицепи</a:t>
            </a:r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Так схематично выглядят цепи и </a:t>
            </a:r>
            <a:r>
              <a:rPr lang="ru-RU" dirty="0" err="1" smtClean="0"/>
              <a:t>антицепи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943872" y="373406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231904" y="30188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7"/>
            <a:endCxn id="5" idx="3"/>
          </p:cNvCxnSpPr>
          <p:nvPr/>
        </p:nvCxnSpPr>
        <p:spPr>
          <a:xfrm flipV="1">
            <a:off x="5066797" y="3141753"/>
            <a:ext cx="186198" cy="6134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19" idx="0"/>
            <a:endCxn id="18" idx="4"/>
          </p:cNvCxnSpPr>
          <p:nvPr/>
        </p:nvCxnSpPr>
        <p:spPr>
          <a:xfrm flipH="1" flipV="1">
            <a:off x="4996525" y="4565212"/>
            <a:ext cx="70273" cy="4068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5" idx="1"/>
            <a:endCxn id="21" idx="5"/>
          </p:cNvCxnSpPr>
          <p:nvPr/>
        </p:nvCxnSpPr>
        <p:spPr>
          <a:xfrm flipH="1" flipV="1">
            <a:off x="5028085" y="2712715"/>
            <a:ext cx="224910" cy="32720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олилиния 2"/>
          <p:cNvSpPr/>
          <p:nvPr/>
        </p:nvSpPr>
        <p:spPr>
          <a:xfrm>
            <a:off x="3815118" y="3565835"/>
            <a:ext cx="4392017" cy="480470"/>
          </a:xfrm>
          <a:custGeom>
            <a:avLst/>
            <a:gdLst>
              <a:gd name="connsiteX0" fmla="*/ 15526 w 4392017"/>
              <a:gd name="connsiteY0" fmla="*/ 386391 h 480470"/>
              <a:gd name="connsiteX1" fmla="*/ 376135 w 4392017"/>
              <a:gd name="connsiteY1" fmla="*/ 77298 h 480470"/>
              <a:gd name="connsiteX2" fmla="*/ 929926 w 4392017"/>
              <a:gd name="connsiteY2" fmla="*/ 167450 h 480470"/>
              <a:gd name="connsiteX3" fmla="*/ 1548112 w 4392017"/>
              <a:gd name="connsiteY3" fmla="*/ 51540 h 480470"/>
              <a:gd name="connsiteX4" fmla="*/ 2114783 w 4392017"/>
              <a:gd name="connsiteY4" fmla="*/ 154571 h 480470"/>
              <a:gd name="connsiteX5" fmla="*/ 2977667 w 4392017"/>
              <a:gd name="connsiteY5" fmla="*/ 25 h 480470"/>
              <a:gd name="connsiteX6" fmla="*/ 3724642 w 4392017"/>
              <a:gd name="connsiteY6" fmla="*/ 141692 h 480470"/>
              <a:gd name="connsiteX7" fmla="*/ 4175402 w 4392017"/>
              <a:gd name="connsiteY7" fmla="*/ 64419 h 480470"/>
              <a:gd name="connsiteX8" fmla="*/ 4381464 w 4392017"/>
              <a:gd name="connsiteY8" fmla="*/ 270481 h 480470"/>
              <a:gd name="connsiteX9" fmla="*/ 3866309 w 4392017"/>
              <a:gd name="connsiteY9" fmla="*/ 321997 h 480470"/>
              <a:gd name="connsiteX10" fmla="*/ 3286760 w 4392017"/>
              <a:gd name="connsiteY10" fmla="*/ 206087 h 480470"/>
              <a:gd name="connsiteX11" fmla="*/ 2681453 w 4392017"/>
              <a:gd name="connsiteY11" fmla="*/ 231844 h 480470"/>
              <a:gd name="connsiteX12" fmla="*/ 1921599 w 4392017"/>
              <a:gd name="connsiteY12" fmla="*/ 386391 h 480470"/>
              <a:gd name="connsiteX13" fmla="*/ 1612507 w 4392017"/>
              <a:gd name="connsiteY13" fmla="*/ 257602 h 480470"/>
              <a:gd name="connsiteX14" fmla="*/ 865532 w 4392017"/>
              <a:gd name="connsiteY14" fmla="*/ 425028 h 480470"/>
              <a:gd name="connsiteX15" fmla="*/ 479166 w 4392017"/>
              <a:gd name="connsiteY15" fmla="*/ 296239 h 480470"/>
              <a:gd name="connsiteX16" fmla="*/ 105678 w 4392017"/>
              <a:gd name="connsiteY16" fmla="*/ 476543 h 480470"/>
              <a:gd name="connsiteX17" fmla="*/ 15526 w 4392017"/>
              <a:gd name="connsiteY17" fmla="*/ 386391 h 480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392017" h="480470">
                <a:moveTo>
                  <a:pt x="15526" y="386391"/>
                </a:moveTo>
                <a:cubicBezTo>
                  <a:pt x="60602" y="319850"/>
                  <a:pt x="223735" y="113788"/>
                  <a:pt x="376135" y="77298"/>
                </a:cubicBezTo>
                <a:cubicBezTo>
                  <a:pt x="528535" y="40808"/>
                  <a:pt x="734597" y="171743"/>
                  <a:pt x="929926" y="167450"/>
                </a:cubicBezTo>
                <a:cubicBezTo>
                  <a:pt x="1125255" y="163157"/>
                  <a:pt x="1350636" y="53686"/>
                  <a:pt x="1548112" y="51540"/>
                </a:cubicBezTo>
                <a:cubicBezTo>
                  <a:pt x="1745588" y="49394"/>
                  <a:pt x="1876524" y="163157"/>
                  <a:pt x="2114783" y="154571"/>
                </a:cubicBezTo>
                <a:cubicBezTo>
                  <a:pt x="2353042" y="145985"/>
                  <a:pt x="2709357" y="2171"/>
                  <a:pt x="2977667" y="25"/>
                </a:cubicBezTo>
                <a:cubicBezTo>
                  <a:pt x="3245977" y="-2121"/>
                  <a:pt x="3525020" y="130960"/>
                  <a:pt x="3724642" y="141692"/>
                </a:cubicBezTo>
                <a:cubicBezTo>
                  <a:pt x="3924264" y="152424"/>
                  <a:pt x="4065932" y="42954"/>
                  <a:pt x="4175402" y="64419"/>
                </a:cubicBezTo>
                <a:cubicBezTo>
                  <a:pt x="4284872" y="85884"/>
                  <a:pt x="4432980" y="227551"/>
                  <a:pt x="4381464" y="270481"/>
                </a:cubicBezTo>
                <a:cubicBezTo>
                  <a:pt x="4329949" y="313411"/>
                  <a:pt x="4048760" y="332729"/>
                  <a:pt x="3866309" y="321997"/>
                </a:cubicBezTo>
                <a:cubicBezTo>
                  <a:pt x="3683858" y="311265"/>
                  <a:pt x="3484236" y="221113"/>
                  <a:pt x="3286760" y="206087"/>
                </a:cubicBezTo>
                <a:cubicBezTo>
                  <a:pt x="3089284" y="191061"/>
                  <a:pt x="2908980" y="201793"/>
                  <a:pt x="2681453" y="231844"/>
                </a:cubicBezTo>
                <a:cubicBezTo>
                  <a:pt x="2453926" y="261895"/>
                  <a:pt x="2099757" y="382098"/>
                  <a:pt x="1921599" y="386391"/>
                </a:cubicBezTo>
                <a:cubicBezTo>
                  <a:pt x="1743441" y="390684"/>
                  <a:pt x="1788518" y="251163"/>
                  <a:pt x="1612507" y="257602"/>
                </a:cubicBezTo>
                <a:cubicBezTo>
                  <a:pt x="1436496" y="264041"/>
                  <a:pt x="1054422" y="418589"/>
                  <a:pt x="865532" y="425028"/>
                </a:cubicBezTo>
                <a:cubicBezTo>
                  <a:pt x="676642" y="431467"/>
                  <a:pt x="605808" y="287653"/>
                  <a:pt x="479166" y="296239"/>
                </a:cubicBezTo>
                <a:cubicBezTo>
                  <a:pt x="352524" y="304825"/>
                  <a:pt x="180805" y="459371"/>
                  <a:pt x="105678" y="476543"/>
                </a:cubicBezTo>
                <a:cubicBezTo>
                  <a:pt x="30551" y="493715"/>
                  <a:pt x="-29550" y="452932"/>
                  <a:pt x="15526" y="386391"/>
                </a:cubicBezTo>
                <a:close/>
              </a:path>
            </a:pathLst>
          </a:custGeom>
          <a:noFill/>
          <a:ln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924516" y="442119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994789" y="497210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905160" y="258978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>
            <a:stCxn id="18" idx="0"/>
            <a:endCxn id="4" idx="4"/>
          </p:cNvCxnSpPr>
          <p:nvPr/>
        </p:nvCxnSpPr>
        <p:spPr>
          <a:xfrm flipV="1">
            <a:off x="4996524" y="3878078"/>
            <a:ext cx="19356" cy="54311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7304356" y="368083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376364" y="30488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единительная линия 30"/>
          <p:cNvCxnSpPr>
            <a:endCxn id="30" idx="4"/>
          </p:cNvCxnSpPr>
          <p:nvPr/>
        </p:nvCxnSpPr>
        <p:spPr>
          <a:xfrm flipV="1">
            <a:off x="7392144" y="3192841"/>
            <a:ext cx="56228" cy="44689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30" idx="0"/>
            <a:endCxn id="36" idx="4"/>
          </p:cNvCxnSpPr>
          <p:nvPr/>
        </p:nvCxnSpPr>
        <p:spPr>
          <a:xfrm flipV="1">
            <a:off x="7448372" y="2670540"/>
            <a:ext cx="15780" cy="37828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/>
          <p:cNvSpPr/>
          <p:nvPr/>
        </p:nvSpPr>
        <p:spPr>
          <a:xfrm>
            <a:off x="7285000" y="436796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7392144" y="25265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7" name="Прямая соединительная линия 36"/>
          <p:cNvCxnSpPr>
            <a:stCxn id="34" idx="0"/>
            <a:endCxn id="29" idx="4"/>
          </p:cNvCxnSpPr>
          <p:nvPr/>
        </p:nvCxnSpPr>
        <p:spPr>
          <a:xfrm flipV="1">
            <a:off x="7357008" y="3824847"/>
            <a:ext cx="19356" cy="54311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Объект 13"/>
          <p:cNvSpPr txBox="1">
            <a:spLocks/>
          </p:cNvSpPr>
          <p:nvPr/>
        </p:nvSpPr>
        <p:spPr>
          <a:xfrm>
            <a:off x="838200" y="5523019"/>
            <a:ext cx="10515600" cy="85830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Каждая цепь и </a:t>
            </a:r>
            <a:r>
              <a:rPr lang="ru-RU" dirty="0" err="1"/>
              <a:t>антицепь</a:t>
            </a:r>
            <a:r>
              <a:rPr lang="ru-RU" dirty="0"/>
              <a:t> имеют не больше одного общего элемента.</a:t>
            </a:r>
          </a:p>
        </p:txBody>
      </p:sp>
      <p:cxnSp>
        <p:nvCxnSpPr>
          <p:cNvPr id="51" name="Прямая соединительная линия 50"/>
          <p:cNvCxnSpPr>
            <a:stCxn id="4" idx="7"/>
            <a:endCxn id="30" idx="2"/>
          </p:cNvCxnSpPr>
          <p:nvPr/>
        </p:nvCxnSpPr>
        <p:spPr>
          <a:xfrm flipV="1">
            <a:off x="5066798" y="3120833"/>
            <a:ext cx="2309567" cy="63432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1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Булеан</a:t>
            </a:r>
            <a:r>
              <a:rPr lang="ru-RU" dirty="0" smtClean="0"/>
              <a:t> / булев куб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99719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Булеан конечного множества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— это семейство всех подмножеств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упорядоченных по вложенности.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Булев куб — множество двоичных наборов фиксированной длины, упорядоченных по покоординатному сравнению: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≼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smtClean="0">
                        <a:latin typeface="Cambria Math" panose="02040503050406030204" pitchFamily="18" charset="0"/>
                      </a:rPr>
                      <m:t>⇔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smtClean="0">
                        <a:latin typeface="Cambria Math" panose="02040503050406030204" pitchFamily="18" charset="0"/>
                      </a:rPr>
                      <m:t>∀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spcBef>
                    <a:spcPts val="2400"/>
                  </a:spcBef>
                  <a:buNone/>
                </a:pPr>
                <a:r>
                  <a:rPr lang="ru-RU" dirty="0" err="1" smtClean="0"/>
                  <a:t>Булеан</a:t>
                </a:r>
                <a:r>
                  <a:rPr lang="ru-RU" dirty="0" smtClean="0"/>
                  <a:t> и булев куб </a:t>
                </a:r>
                <a:r>
                  <a:rPr lang="ru-RU" i="1" dirty="0" smtClean="0"/>
                  <a:t>изоморфны</a:t>
                </a:r>
                <a:r>
                  <a:rPr lang="ru-RU" dirty="0" smtClean="0"/>
                  <a:t>, как частично упорядоченные множества (можно построить биекцию, сохраняющую отношение порядка).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99719"/>
              </a:xfrm>
              <a:blipFill rotWithShape="0">
                <a:blip r:embed="rId2"/>
                <a:stretch>
                  <a:fillRect l="-1217" t="-11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047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Антицепи</a:t>
            </a:r>
            <a:r>
              <a:rPr lang="ru-RU" dirty="0" smtClean="0"/>
              <a:t> в </a:t>
            </a:r>
            <a:r>
              <a:rPr lang="ru-RU" dirty="0" err="1" smtClean="0"/>
              <a:t>булеане</a:t>
            </a:r>
            <a:r>
              <a:rPr lang="ru-RU" dirty="0" smtClean="0"/>
              <a:t>:</a:t>
            </a:r>
            <a:r>
              <a:rPr lang="en-US" smtClean="0"/>
              <a:t> </a:t>
            </a:r>
            <a:r>
              <a:rPr lang="ru-RU" smtClean="0"/>
              <a:t>теорема </a:t>
            </a:r>
            <a:r>
              <a:rPr lang="ru-RU" dirty="0" smtClean="0"/>
              <a:t>Л.—Я.—М.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 (</a:t>
                </a:r>
                <a:r>
                  <a:rPr lang="ru-RU" b="1" dirty="0" err="1" smtClean="0"/>
                  <a:t>Лубелл</a:t>
                </a:r>
                <a:r>
                  <a:rPr lang="ru-RU" b="1" dirty="0" smtClean="0"/>
                  <a:t>, </a:t>
                </a:r>
                <a:r>
                  <a:rPr lang="ru-RU" b="1" dirty="0" err="1" smtClean="0"/>
                  <a:t>Ямамото</a:t>
                </a:r>
                <a:r>
                  <a:rPr lang="ru-RU" b="1" dirty="0" smtClean="0"/>
                  <a:t>, Мешалкин).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— </a:t>
                </a:r>
                <a:r>
                  <a:rPr lang="ru-RU" dirty="0" err="1" smtClean="0"/>
                  <a:t>антицепь</a:t>
                </a:r>
                <a:r>
                  <a:rPr lang="ru-RU" dirty="0" smtClean="0"/>
                  <a:t> в </a:t>
                </a:r>
                <a:r>
                  <a:rPr lang="ru-RU" dirty="0" err="1" smtClean="0"/>
                  <a:t>булеане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1,…,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dirty="0" smtClean="0"/>
                  <a:t>. </a:t>
                </a:r>
                <a:r>
                  <a:rPr lang="ru-RU" dirty="0" smtClean="0"/>
                  <a:t>Тогда </a:t>
                </a:r>
                <a:r>
                  <a:rPr lang="en-US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b="0" i="1" dirty="0" smtClean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noBar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𝐴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≤1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356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</a:t>
            </a:r>
            <a:r>
              <a:rPr lang="ru-RU" dirty="0" smtClean="0"/>
              <a:t> Л.—Я.—М.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Максимальные цепи</a:t>
                </a:r>
                <a:r>
                  <a:rPr lang="ru-RU" dirty="0" smtClean="0"/>
                  <a:t> в </a:t>
                </a:r>
                <a:r>
                  <a:rPr lang="ru-RU" dirty="0" err="1" smtClean="0"/>
                  <a:t>булеане</a:t>
                </a:r>
                <a:r>
                  <a:rPr lang="ru-RU" dirty="0" smtClean="0"/>
                  <a:t> имеют вид: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∅⊂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⊂…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⊂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1,…,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r>
                  <a:rPr lang="ru-RU" b="0" dirty="0" smtClean="0"/>
                  <a:t/>
                </a:r>
                <a:br>
                  <a:rPr lang="ru-RU" b="0" dirty="0" smtClean="0"/>
                </a:br>
                <a:r>
                  <a:rPr lang="ru-RU" dirty="0" smtClean="0"/>
                  <a:t>где каждое из множеств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получается из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добавление ровно одного элемента.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Всего существует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!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максимальных цепей.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Через любое множество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ru-RU" dirty="0" smtClean="0"/>
                  <a:t> проходит не более </a:t>
                </a:r>
                <a:r>
                  <a:rPr lang="en-US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b="0" i="1" dirty="0" smtClean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!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!</m:t>
                      </m:r>
                    </m:oMath>
                  </m:oMathPara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максимальных цепей.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428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</a:t>
            </a:r>
            <a:r>
              <a:rPr lang="ru-RU" dirty="0" smtClean="0"/>
              <a:t> Л.—Я.—М.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Всего существует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!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максимальных цепей.</a:t>
                </a:r>
              </a:p>
              <a:p>
                <a:pPr marL="0" indent="0">
                  <a:buNone/>
                </a:pPr>
                <a:r>
                  <a:rPr lang="ru-RU" dirty="0" smtClean="0"/>
                  <a:t>Через любое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ru-RU" dirty="0" smtClean="0"/>
                  <a:t> не более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!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!</m:t>
                    </m:r>
                  </m:oMath>
                </a14:m>
                <a:r>
                  <a:rPr lang="ru-RU" dirty="0" smtClean="0"/>
                  <a:t>  </a:t>
                </a:r>
                <a:r>
                  <a:rPr lang="ru-RU" dirty="0" err="1" smtClean="0"/>
                  <a:t>м.ц</a:t>
                </a:r>
                <a:r>
                  <a:rPr lang="ru-RU" dirty="0" smtClean="0"/>
                  <a:t>.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Пусть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/>
                  <a:t> — </a:t>
                </a:r>
                <a:r>
                  <a:rPr lang="ru-RU" dirty="0"/>
                  <a:t>произвольная </a:t>
                </a:r>
                <a:r>
                  <a:rPr lang="ru-RU" dirty="0" err="1"/>
                  <a:t>антицепь</a:t>
                </a:r>
                <a:r>
                  <a:rPr lang="ru-RU" dirty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Каждая максимальная цепь проходит не более чем через одно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dirty="0" smtClean="0"/>
                  <a:t>,</a:t>
                </a:r>
                <a:r>
                  <a:rPr lang="en-US" dirty="0" smtClean="0"/>
                  <a:t> </a:t>
                </a:r>
                <a:r>
                  <a:rPr lang="ru-RU" dirty="0" smtClean="0"/>
                  <a:t>поэтому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!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!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!</m:t>
                      </m:r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600200"/>
                <a:ext cx="8496944" cy="5141168"/>
              </a:xfrm>
              <a:blipFill rotWithShape="0">
                <a:blip r:embed="rId2"/>
                <a:stretch>
                  <a:fillRect l="-1793" t="-1423" r="-12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195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20070</TotalTime>
  <Words>382</Words>
  <Application>Microsoft Office PowerPoint</Application>
  <PresentationFormat>Широкоэкранный</PresentationFormat>
  <Paragraphs>163</Paragraphs>
  <Slides>31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Arial</vt:lpstr>
      <vt:lpstr>Calibri</vt:lpstr>
      <vt:lpstr>Calibri Light</vt:lpstr>
      <vt:lpstr>Cambria Math</vt:lpstr>
      <vt:lpstr>Тема Office</vt:lpstr>
      <vt:lpstr>Дискретные структуры МФТИ, весна 2014</vt:lpstr>
      <vt:lpstr>Частично упорядоченные множества</vt:lpstr>
      <vt:lpstr>Частично упорядоченные множества</vt:lpstr>
      <vt:lpstr>Цепи и антицепи</vt:lpstr>
      <vt:lpstr>Цепи и антицепи</vt:lpstr>
      <vt:lpstr>Булеан / булев куб</vt:lpstr>
      <vt:lpstr>Антицепи в булеане: теорема Л.—Я.—М.</vt:lpstr>
      <vt:lpstr>Доказательство теоремы Л.—Я.—М.</vt:lpstr>
      <vt:lpstr>Доказательство теоремы Л.—Я.—М.</vt:lpstr>
      <vt:lpstr>Теорема Шпернера</vt:lpstr>
      <vt:lpstr>Цепи и антицепи</vt:lpstr>
      <vt:lpstr>Доказательство соотношения min⁡〖#антицепей〗=max⁡〖размер цепи〗</vt:lpstr>
      <vt:lpstr>Доказательство соотношения min⁡〖#цепей〗=max⁡〖размер антицепи〗</vt:lpstr>
      <vt:lpstr>Доказательство соотношения min⁡〖#цепей〗=max⁡〖размер антицепи〗</vt:lpstr>
      <vt:lpstr>Доказательство соотношения min⁡〖#цепей〗=max⁡〖размер антицепи〗</vt:lpstr>
      <vt:lpstr>Доказательство соотношения min⁡〖#цепей〗=max⁡〖размер антицепи〗</vt:lpstr>
      <vt:lpstr>Вывод теоремы Холла из теоремы Дилуорта</vt:lpstr>
      <vt:lpstr>Вывод теоремы Холла из теоремы Дилуорта</vt:lpstr>
      <vt:lpstr>Вывод теоремы Холла из теоремы Дилуорта</vt:lpstr>
      <vt:lpstr>Обращение Мёбиуса на ч. у. м.</vt:lpstr>
      <vt:lpstr>Обращение Мёбиуса на ч. у. м.</vt:lpstr>
      <vt:lpstr>Лемма о функции Мёбиуса</vt:lpstr>
      <vt:lpstr>Лемма о функции Мёбиуса</vt:lpstr>
      <vt:lpstr>Продолжение д-ва леммы  о функции Мёбиуса</vt:lpstr>
      <vt:lpstr>Доказательство формулы обращения Мёбиуса</vt:lpstr>
      <vt:lpstr>Вывод арифметической теоремы  из общей теоремы об обращении</vt:lpstr>
      <vt:lpstr>Вывод арифметической теоремы  из общей теоремы об обращении</vt:lpstr>
      <vt:lpstr>Вывод арифметической теоремы  из общей теоремы об обращении</vt:lpstr>
      <vt:lpstr>Вывод арифметической теоремы  из общей теоремы об обращении</vt:lpstr>
      <vt:lpstr>Функция Мёбиуса на булеане</vt:lpstr>
      <vt:lpstr>Формула включения-исключения следует из формулы обращения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Dainiak</dc:creator>
  <cp:lastModifiedBy>Alex Dainiak</cp:lastModifiedBy>
  <cp:revision>600</cp:revision>
  <dcterms:created xsi:type="dcterms:W3CDTF">2011-09-09T18:22:36Z</dcterms:created>
  <dcterms:modified xsi:type="dcterms:W3CDTF">2014-07-03T18:58:49Z</dcterms:modified>
</cp:coreProperties>
</file>