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C6D5B-1DE1-4D8C-A03B-C9291C6125AE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275E9-73CD-4F59-8E52-953955D473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89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9B3C-FEB6-4CBE-870A-2C7F5718E6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494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9B3C-FEB6-4CBE-870A-2C7F5718E68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4785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Кажется,</a:t>
            </a:r>
            <a:r>
              <a:rPr lang="ru-RU" baseline="0" dirty="0" smtClean="0"/>
              <a:t> что ответ на вопрос малополезен. Но чтобы ответить, часто приходится углубляться в суть, строение объектов.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A7EAE-BF17-4F8A-81F3-3EDDDEB0C88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578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109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Просто формулировать, непросто применять.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A7EAE-BF17-4F8A-81F3-3EDDDEB0C88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3347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013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6762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9409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4853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0785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886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Инженер</a:t>
            </a:r>
            <a:r>
              <a:rPr lang="ru-RU" baseline="0" dirty="0" smtClean="0"/>
              <a:t> — это в т. ч. и программист!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A7EAE-BF17-4F8A-81F3-3EDDDEB0C88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5925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6158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2713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3643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2051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1213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3282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метки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А</a:t>
                </a:r>
                <a:r>
                  <a:rPr lang="ru-RU" baseline="0" dirty="0" smtClean="0"/>
                  <a:t> сейчас мы применим правило умножения наоборот!</a:t>
                </a:r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По каждому сочетанию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{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построить ровно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!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размещений, упорядочивая его разными способами.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Каждое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размещение можно получить, упорядочив некоторое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сочетание.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Допустим, мы занумеровали все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сочетания числами от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Тогда все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размещения можно разбить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групп…</a:t>
                </a:r>
                <a:endParaRPr lang="ru-RU" dirty="0"/>
              </a:p>
            </p:txBody>
          </p:sp>
        </mc:Choice>
        <mc:Fallback xmlns="">
          <p:sp>
            <p:nvSpPr>
              <p:cNvPr id="3" name="Заметки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А</a:t>
                </a:r>
                <a:r>
                  <a:rPr lang="ru-RU" baseline="0" dirty="0" smtClean="0"/>
                  <a:t> сейчас мы применим правило умножения наоборот!</a:t>
                </a:r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По каждому сочетанию </a:t>
                </a:r>
                <a:r>
                  <a:rPr lang="en-US" b="0" i="0" smtClean="0">
                    <a:latin typeface="Cambria Math"/>
                  </a:rPr>
                  <a:t>{𝑎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_(</a:t>
                </a:r>
                <a:r>
                  <a:rPr lang="en-US" b="0" i="0" smtClean="0">
                    <a:latin typeface="Cambria Math"/>
                  </a:rPr>
                  <a:t>𝑖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_</a:t>
                </a:r>
                <a:r>
                  <a:rPr lang="en-US" b="0" i="0" smtClean="0">
                    <a:latin typeface="Cambria Math"/>
                  </a:rPr>
                  <a:t>1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 )</a:t>
                </a:r>
                <a:r>
                  <a:rPr lang="en-US" b="0" i="0" smtClean="0">
                    <a:latin typeface="Cambria Math"/>
                  </a:rPr>
                  <a:t>,𝑎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_(</a:t>
                </a:r>
                <a:r>
                  <a:rPr lang="en-US" b="0" i="0" smtClean="0">
                    <a:latin typeface="Cambria Math"/>
                  </a:rPr>
                  <a:t>𝑖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_</a:t>
                </a:r>
                <a:r>
                  <a:rPr lang="en-US" b="0" i="0" smtClean="0">
                    <a:latin typeface="Cambria Math"/>
                  </a:rPr>
                  <a:t>2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 )</a:t>
                </a:r>
                <a:r>
                  <a:rPr lang="en-US" b="0" i="0" smtClean="0">
                    <a:latin typeface="Cambria Math"/>
                  </a:rPr>
                  <a:t>,…,𝑎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_(</a:t>
                </a:r>
                <a:r>
                  <a:rPr lang="en-US" b="0" i="0" smtClean="0">
                    <a:latin typeface="Cambria Math"/>
                  </a:rPr>
                  <a:t>𝑖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_</a:t>
                </a:r>
                <a:r>
                  <a:rPr lang="en-US" b="0" i="0" smtClean="0">
                    <a:latin typeface="Cambria Math"/>
                  </a:rPr>
                  <a:t>𝑘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 )</a:t>
                </a:r>
                <a:r>
                  <a:rPr lang="en-US" b="0" i="0" smtClean="0">
                    <a:latin typeface="Cambria Math"/>
                  </a:rPr>
                  <a:t>}</a:t>
                </a:r>
                <a:r>
                  <a:rPr lang="en-US" dirty="0" smtClean="0"/>
                  <a:t> </a:t>
                </a:r>
                <a:r>
                  <a:rPr lang="ru-RU" dirty="0" smtClean="0"/>
                  <a:t>можно построить ровно </a:t>
                </a:r>
                <a:r>
                  <a:rPr lang="en-US" b="0" i="0" smtClean="0">
                    <a:latin typeface="Cambria Math"/>
                  </a:rPr>
                  <a:t>𝑘!</a:t>
                </a:r>
                <a:r>
                  <a:rPr lang="en-US" dirty="0" smtClean="0"/>
                  <a:t> </a:t>
                </a:r>
                <a:r>
                  <a:rPr lang="ru-RU" dirty="0" smtClean="0"/>
                  <a:t>размещений, упорядочивая его разными способами.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Каждое </a:t>
                </a:r>
                <a:r>
                  <a:rPr lang="en-US" i="0" dirty="0" smtClean="0">
                    <a:latin typeface="Cambria Math"/>
                  </a:rPr>
                  <a:t>𝑘</a:t>
                </a:r>
                <a:r>
                  <a:rPr lang="ru-RU" dirty="0"/>
                  <a:t>‑</a:t>
                </a:r>
                <a:r>
                  <a:rPr lang="ru-RU" dirty="0" smtClean="0"/>
                  <a:t>размещение можно получить, упорядочив некоторое </a:t>
                </a:r>
                <a:r>
                  <a:rPr lang="en-US" i="0" dirty="0" smtClean="0">
                    <a:latin typeface="Cambria Math"/>
                  </a:rPr>
                  <a:t>𝑘</a:t>
                </a:r>
                <a:r>
                  <a:rPr lang="ru-RU" dirty="0"/>
                  <a:t>‑</a:t>
                </a:r>
                <a:r>
                  <a:rPr lang="ru-RU" dirty="0" smtClean="0"/>
                  <a:t>сочетание.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Допустим, мы занумеровали все</a:t>
                </a:r>
                <a:r>
                  <a:rPr lang="en-US" dirty="0" smtClean="0"/>
                  <a:t> </a:t>
                </a:r>
                <a:r>
                  <a:rPr lang="en-US" i="0" dirty="0" smtClean="0">
                    <a:latin typeface="Cambria Math"/>
                  </a:rPr>
                  <a:t>𝑘</a:t>
                </a:r>
                <a:r>
                  <a:rPr lang="ru-RU" dirty="0"/>
                  <a:t>‑</a:t>
                </a:r>
                <a:r>
                  <a:rPr lang="ru-RU" dirty="0" smtClean="0"/>
                  <a:t>сочетания числами от</a:t>
                </a:r>
                <a:r>
                  <a:rPr lang="en-US" dirty="0" smtClean="0"/>
                  <a:t> </a:t>
                </a:r>
                <a:r>
                  <a:rPr lang="en-US" i="0" dirty="0" smtClean="0">
                    <a:latin typeface="Cambria Math"/>
                  </a:rPr>
                  <a:t>1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до </a:t>
                </a:r>
                <a:r>
                  <a:rPr lang="en-US" i="0" dirty="0" smtClean="0">
                    <a:latin typeface="Cambria Math"/>
                  </a:rPr>
                  <a:t>𝑀</a:t>
                </a:r>
                <a:r>
                  <a:rPr lang="en-US" dirty="0" smtClean="0"/>
                  <a:t>. </a:t>
                </a:r>
                <a:r>
                  <a:rPr lang="ru-RU" dirty="0" smtClean="0"/>
                  <a:t>Тогда все </a:t>
                </a:r>
                <a:r>
                  <a:rPr lang="en-US" i="0" dirty="0" smtClean="0">
                    <a:latin typeface="Cambria Math"/>
                  </a:rPr>
                  <a:t>𝑘</a:t>
                </a:r>
                <a:r>
                  <a:rPr lang="ru-RU" dirty="0"/>
                  <a:t>‑</a:t>
                </a:r>
                <a:r>
                  <a:rPr lang="ru-RU" dirty="0" smtClean="0"/>
                  <a:t>размещения можно разбить на </a:t>
                </a:r>
                <a:r>
                  <a:rPr lang="en-US" i="0" dirty="0" smtClean="0">
                    <a:latin typeface="Cambria Math"/>
                  </a:rPr>
                  <a:t>𝑀</a:t>
                </a:r>
                <a:r>
                  <a:rPr lang="en-US" dirty="0" smtClean="0"/>
                  <a:t> </a:t>
                </a:r>
                <a:r>
                  <a:rPr lang="ru-RU" dirty="0" smtClean="0"/>
                  <a:t>групп…</a:t>
                </a:r>
                <a:endParaRPr lang="ru-RU" dirty="0"/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A7EAE-BF17-4F8A-81F3-3EDDDEB0C889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1331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389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2181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94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9B3C-FEB6-4CBE-870A-2C7F5718E68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427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1487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9682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6402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6675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98300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6A94-E326-4FE0-9EF0-83D996DE7F7C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117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Переформулировка</a:t>
            </a:r>
            <a:r>
              <a:rPr lang="ru-RU" baseline="0" dirty="0" smtClean="0"/>
              <a:t> в терминах правила умножения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A7EAE-BF17-4F8A-81F3-3EDDDEB0C889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538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Полезно поговорить о замене индекса суммирования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A7EAE-BF17-4F8A-81F3-3EDDDEB0C889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560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9B3C-FEB6-4CBE-870A-2C7F5718E68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517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9B3C-FEB6-4CBE-870A-2C7F5718E68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15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9B3C-FEB6-4CBE-870A-2C7F5718E68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813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9B3C-FEB6-4CBE-870A-2C7F5718E68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898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9B3C-FEB6-4CBE-870A-2C7F5718E68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49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9B3C-FEB6-4CBE-870A-2C7F5718E68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467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755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368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49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875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495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99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313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55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550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14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8ACC9-EE2E-4018-AC53-B2B789A75EC1}" type="datetimeFigureOut">
              <a:rPr lang="ru-RU" smtClean="0"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D0684-2106-4BBE-9F17-A589FADFD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958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45.png"/><Relationship Id="rId10" Type="http://schemas.openxmlformats.org/officeDocument/2006/relationships/image" Target="../media/image68.png"/><Relationship Id="rId4" Type="http://schemas.openxmlformats.org/officeDocument/2006/relationships/image" Target="../media/image44.png"/><Relationship Id="rId9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Дискретные структуры</a:t>
            </a:r>
            <a:r>
              <a:rPr lang="en-US" dirty="0"/>
              <a:t/>
            </a:r>
            <a:br>
              <a:rPr lang="en-US" dirty="0"/>
            </a:br>
            <a:r>
              <a:rPr lang="ru-RU" sz="3200" dirty="0"/>
              <a:t>осень </a:t>
            </a:r>
            <a:r>
              <a:rPr lang="ru-RU" sz="3200" dirty="0" smtClean="0"/>
              <a:t>201</a:t>
            </a:r>
            <a:r>
              <a:rPr lang="en-US" sz="3200" dirty="0" smtClean="0"/>
              <a:t>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Александр </a:t>
            </a:r>
            <a:r>
              <a:rPr lang="ru-RU" dirty="0"/>
              <a:t>Дайняк</a:t>
            </a:r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94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Доказательства по индукции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289333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требуется доказать, что при любых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 утверждение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ru-RU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ru-RU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По индукции это делается так: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ru-RU" dirty="0" smtClean="0"/>
                  <a:t>Доказываем при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𝑁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ru-RU" dirty="0" smtClean="0"/>
                  <a:t>Доказываем, что 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выполнено, то 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𝑁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тоже выполнено.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2893332"/>
              </a:xfrm>
              <a:blipFill rotWithShape="0">
                <a:blip r:embed="rId3"/>
                <a:stretch>
                  <a:fillRect l="-1217" t="-33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82720" y="4853894"/>
                <a:ext cx="7064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/>
                        </a:rPr>
                        <m:t>(1)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720" y="4853894"/>
                <a:ext cx="706475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762840" y="4853894"/>
                <a:ext cx="7064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/>
                        </a:rPr>
                        <m:t>(2)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840" y="4853894"/>
                <a:ext cx="706475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14968" y="4853894"/>
                <a:ext cx="7064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/>
                        </a:rPr>
                        <m:t>(3)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968" y="4853894"/>
                <a:ext cx="706475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651271" y="4853894"/>
                <a:ext cx="7521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r>
                        <a:rPr lang="en-US" i="1">
                          <a:latin typeface="Cambria Math"/>
                        </a:rPr>
                        <m:t>𝑁</m:t>
                      </m:r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271" y="4853894"/>
                <a:ext cx="752194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283119" y="4853894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…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3119" y="4853894"/>
                <a:ext cx="410690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Скругленная соединительная линия 9"/>
          <p:cNvCxnSpPr>
            <a:stCxn id="4" idx="0"/>
            <a:endCxn id="5" idx="1"/>
          </p:cNvCxnSpPr>
          <p:nvPr/>
        </p:nvCxnSpPr>
        <p:spPr>
          <a:xfrm rot="16200000" flipH="1">
            <a:off x="3307065" y="4582786"/>
            <a:ext cx="184666" cy="726882"/>
          </a:xfrm>
          <a:prstGeom prst="curvedConnector4">
            <a:avLst>
              <a:gd name="adj1" fmla="val -123791"/>
              <a:gd name="adj2" fmla="val 7429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кругленная соединительная линия 11"/>
          <p:cNvCxnSpPr>
            <a:stCxn id="5" idx="0"/>
            <a:endCxn id="6" idx="1"/>
          </p:cNvCxnSpPr>
          <p:nvPr/>
        </p:nvCxnSpPr>
        <p:spPr>
          <a:xfrm rot="16200000" flipH="1">
            <a:off x="4423189" y="4546782"/>
            <a:ext cx="184666" cy="798890"/>
          </a:xfrm>
          <a:prstGeom prst="curvedConnector4">
            <a:avLst>
              <a:gd name="adj1" fmla="val -123791"/>
              <a:gd name="adj2" fmla="val 7210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кругленная соединительная линия 13"/>
          <p:cNvCxnSpPr>
            <a:stCxn id="6" idx="0"/>
            <a:endCxn id="8" idx="1"/>
          </p:cNvCxnSpPr>
          <p:nvPr/>
        </p:nvCxnSpPr>
        <p:spPr>
          <a:xfrm rot="16200000" flipH="1">
            <a:off x="5683329" y="4438770"/>
            <a:ext cx="184666" cy="1014914"/>
          </a:xfrm>
          <a:prstGeom prst="curvedConnector4">
            <a:avLst>
              <a:gd name="adj1" fmla="val -123791"/>
              <a:gd name="adj2" fmla="val 6740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кругленная соединительная линия 15"/>
          <p:cNvCxnSpPr>
            <a:stCxn id="8" idx="0"/>
            <a:endCxn id="7" idx="1"/>
          </p:cNvCxnSpPr>
          <p:nvPr/>
        </p:nvCxnSpPr>
        <p:spPr>
          <a:xfrm rot="16200000" flipH="1">
            <a:off x="6977534" y="4364825"/>
            <a:ext cx="184666" cy="1162807"/>
          </a:xfrm>
          <a:prstGeom prst="curvedConnector4">
            <a:avLst>
              <a:gd name="adj1" fmla="val -123791"/>
              <a:gd name="adj2" fmla="val 5883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089998" y="4853894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…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9998" y="4853894"/>
                <a:ext cx="410690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Скругленная соединительная линия 20"/>
          <p:cNvCxnSpPr>
            <a:stCxn id="7" idx="0"/>
            <a:endCxn id="19" idx="1"/>
          </p:cNvCxnSpPr>
          <p:nvPr/>
        </p:nvCxnSpPr>
        <p:spPr>
          <a:xfrm rot="16200000" flipH="1">
            <a:off x="8466350" y="4414912"/>
            <a:ext cx="184666" cy="1062630"/>
          </a:xfrm>
          <a:prstGeom prst="curvedConnector4">
            <a:avLst>
              <a:gd name="adj1" fmla="val -123791"/>
              <a:gd name="adj2" fmla="val 6769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91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изучает комбинаторика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sz="3600" dirty="0"/>
                  <a:t>Основной вопрос: </a:t>
                </a:r>
                <a:r>
                  <a:rPr lang="ru-RU" sz="3600" i="1" dirty="0"/>
                  <a:t>сколько</a:t>
                </a:r>
                <a:r>
                  <a:rPr lang="ru-RU" sz="3600" dirty="0"/>
                  <a:t> …?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i="1" dirty="0" smtClean="0"/>
                  <a:t>Сколькими способами</a:t>
                </a:r>
                <a:r>
                  <a:rPr lang="ru-RU" dirty="0" smtClean="0"/>
                  <a:t> можно раздать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ru-RU" dirty="0" smtClean="0"/>
                  <a:t> студентам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ru-RU" dirty="0" smtClean="0"/>
                  <a:t> заданий (каждому по два задания)?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i="1" dirty="0" smtClean="0"/>
                  <a:t>Сколько</a:t>
                </a:r>
                <a:r>
                  <a:rPr lang="ru-RU" dirty="0" smtClean="0"/>
                  <a:t> слов длины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 в алфавите </a:t>
                </a:r>
                <a:r>
                  <a:rPr lang="en-US" dirty="0" smtClean="0"/>
                  <a:t>A,C,G,T</a:t>
                </a:r>
                <a:r>
                  <a:rPr lang="ru-RU" dirty="0" smtClean="0"/>
                  <a:t>?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i="1" dirty="0" smtClean="0"/>
                  <a:t>Сколько</a:t>
                </a:r>
                <a:r>
                  <a:rPr lang="ru-RU" dirty="0" smtClean="0"/>
                  <a:t> тактов времени будет работать алгоритм…?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i="1" dirty="0" smtClean="0"/>
                  <a:t>Какой максимальный размер</a:t>
                </a:r>
                <a:r>
                  <a:rPr lang="ru-RU" dirty="0" smtClean="0"/>
                  <a:t> результата работы программы?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  <a:blipFill rotWithShape="0">
                <a:blip r:embed="rId3"/>
                <a:stretch>
                  <a:fillRect l="-1623" t="-2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010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Правило сложения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Пусть нужно посчитать кол-во объектов, каждый из которых обладает </a:t>
                </a:r>
                <a:r>
                  <a:rPr lang="ru-RU" b="1" dirty="0" smtClean="0"/>
                  <a:t>ровно</a:t>
                </a:r>
                <a:r>
                  <a:rPr lang="ru-RU" dirty="0" smtClean="0"/>
                  <a:t> одним из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свойств. Тогда </a:t>
                </a:r>
                <a:r>
                  <a:rPr lang="ru-RU" b="0" i="1" dirty="0" smtClean="0">
                    <a:latin typeface="Cambria Math"/>
                  </a:rPr>
                  <a:t/>
                </a:r>
                <a:br>
                  <a:rPr lang="ru-RU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m:rPr>
                        <m:brk m:alnAt="16"/>
                      </m:rPr>
                      <a:rPr lang="en-US" b="0" i="1" smtClean="0">
                        <a:latin typeface="Cambria Math"/>
                      </a:rPr>
                      <m:t>#</m:t>
                    </m:r>
                    <m:r>
                      <a:rPr lang="ru-RU" b="0" i="1" smtClean="0">
                        <a:latin typeface="Cambria Math"/>
                      </a:rPr>
                      <m:t>всех объектов=</m:t>
                    </m:r>
                    <m:r>
                      <a:rPr lang="en-US" b="0" i="1" smtClean="0">
                        <a:latin typeface="Cambria Math"/>
                      </a:rPr>
                      <m:t>#</m:t>
                    </m:r>
                    <m:r>
                      <a:rPr lang="ru-RU" b="0" i="1" smtClean="0">
                        <a:latin typeface="Cambria Math"/>
                      </a:rPr>
                      <m:t>со свойством 1</m:t>
                    </m:r>
                    <m:r>
                      <a:rPr lang="en-US" b="0" i="1" smtClean="0">
                        <a:latin typeface="Cambria Math"/>
                      </a:rPr>
                      <m:t>+…+#</m:t>
                    </m:r>
                    <m:r>
                      <a:rPr lang="ru-RU" b="0" i="1" smtClean="0">
                        <a:latin typeface="Cambria Math"/>
                      </a:rPr>
                      <m:t>со свойством </m:t>
                    </m:r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⊔…⊔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140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Правило умножения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Пусть объекты можно разбить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групп, так, что в каждой группе ровно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ru-RU" dirty="0" smtClean="0"/>
                  <a:t> объектов. Тогда</a:t>
                </a:r>
                <a:r>
                  <a:rPr lang="ru-RU" i="1" dirty="0" smtClean="0">
                    <a:latin typeface="Cambria Math"/>
                  </a:rPr>
                  <a:t/>
                </a:r>
                <a:br>
                  <a:rPr lang="ru-RU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#</m:t>
                    </m:r>
                    <m:r>
                      <a:rPr lang="ru-RU" b="0" i="1" smtClean="0">
                        <a:latin typeface="Cambria Math"/>
                      </a:rPr>
                      <m:t>объектов=</m:t>
                    </m:r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𝑡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1261" r="-17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961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Базовые комбинаторные объекты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Размещения</a:t>
            </a:r>
          </a:p>
          <a:p>
            <a:pPr lvl="1"/>
            <a:r>
              <a:rPr lang="ru-RU" dirty="0" smtClean="0"/>
              <a:t>С повторениями</a:t>
            </a:r>
          </a:p>
          <a:p>
            <a:pPr lvl="1"/>
            <a:r>
              <a:rPr lang="ru-RU" dirty="0" smtClean="0"/>
              <a:t>Без повторений</a:t>
            </a:r>
            <a:endParaRPr lang="ru-RU" dirty="0"/>
          </a:p>
          <a:p>
            <a:r>
              <a:rPr lang="ru-RU" dirty="0" smtClean="0"/>
              <a:t>Сочетания</a:t>
            </a:r>
          </a:p>
          <a:p>
            <a:pPr lvl="1"/>
            <a:r>
              <a:rPr lang="ru-RU" dirty="0" smtClean="0"/>
              <a:t>С повторениями</a:t>
            </a:r>
          </a:p>
          <a:p>
            <a:pPr lvl="1"/>
            <a:r>
              <a:rPr lang="ru-RU" dirty="0" smtClean="0"/>
              <a:t>Без повторений</a:t>
            </a:r>
          </a:p>
        </p:txBody>
      </p:sp>
    </p:spTree>
    <p:extLst>
      <p:ext uri="{BB962C8B-B14F-4D97-AF65-F5344CB8AC3E}">
        <p14:creationId xmlns:p14="http://schemas.microsoft.com/office/powerpoint/2010/main" val="247984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Базовые комбинаторные объекты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Рассмотрим множество из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объектов: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 …,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b="1" dirty="0" smtClean="0"/>
                  <a:t>Размещение</a:t>
                </a:r>
                <a:r>
                  <a:rPr lang="ru-RU" dirty="0" smtClean="0"/>
                  <a:t> (без повторений)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объектов из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 — это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упорядоченный набор, например,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18</m:t>
                        </m:r>
                      </m:sub>
                    </m:sSub>
                    <m:r>
                      <a:rPr lang="ru-RU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/>
                  <a:t>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ru-RU" i="1" dirty="0" smtClean="0">
                        <a:latin typeface="Cambria Math"/>
                      </a:rPr>
                      <m:t>=4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b="1" dirty="0" smtClean="0"/>
                  <a:t>Размещение с </a:t>
                </a:r>
                <a:r>
                  <a:rPr lang="ru-RU" dirty="0" smtClean="0"/>
                  <a:t>(допускающимися) </a:t>
                </a:r>
                <a:r>
                  <a:rPr lang="ru-RU" b="1" dirty="0" smtClean="0"/>
                  <a:t>повторениями </a:t>
                </a:r>
                <a:r>
                  <a:rPr lang="ru-RU" dirty="0" smtClean="0"/>
                  <a:t>— например,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dirty="0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 dirty="0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7</m:t>
                          </m:r>
                        </m:sub>
                      </m:sSub>
                      <m:r>
                        <a:rPr lang="en-US" i="1" dirty="0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ru-RU" b="0" i="1" dirty="0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 dirty="0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 dirty="0" smtClean="0">
                              <a:latin typeface="Cambria Math"/>
                            </a:rPr>
                            <m:t>18</m:t>
                          </m:r>
                        </m:sub>
                      </m:sSub>
                      <m:r>
                        <a:rPr lang="ru-RU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251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Базовые комбинаторные объекты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b="1" dirty="0" smtClean="0"/>
                  <a:t>Сочетание </a:t>
                </a:r>
                <a:r>
                  <a:rPr lang="ru-RU" dirty="0" smtClean="0"/>
                  <a:t>(без повторений)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объектов из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 — это</a:t>
                </a:r>
                <a:r>
                  <a:rPr lang="en-US" dirty="0" smtClean="0"/>
                  <a:t> </a:t>
                </a:r>
                <a:r>
                  <a:rPr lang="ru-RU" b="1" dirty="0" smtClean="0"/>
                  <a:t>не</a:t>
                </a:r>
                <a:r>
                  <a:rPr lang="ru-RU" dirty="0" smtClean="0"/>
                  <a:t>упорядоченный набор, например,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{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18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}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/>
                  <a:t>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ru-RU" i="1" dirty="0" smtClean="0">
                        <a:latin typeface="Cambria Math"/>
                      </a:rPr>
                      <m:t>=4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Таким образом, 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en-US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7</m:t>
                            </m:r>
                          </m:sub>
                        </m:sSub>
                        <m:r>
                          <a:rPr lang="en-US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/>
                              </a:rPr>
                              <m:t>18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{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ru-RU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ru-RU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18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}</m:t>
                    </m:r>
                  </m:oMath>
                </a14:m>
                <a:r>
                  <a:rPr lang="ru-RU" dirty="0" smtClean="0"/>
                  <a:t> —</a:t>
                </a:r>
                <a:r>
                  <a:rPr lang="ru-RU" dirty="0"/>
                  <a:t> </a:t>
                </a:r>
                <a:r>
                  <a:rPr lang="ru-RU" dirty="0" smtClean="0"/>
                  <a:t>это одинаковые сочетания, хотя 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18</m:t>
                        </m:r>
                      </m:sub>
                    </m:sSub>
                    <m:r>
                      <a:rPr lang="ru-RU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18</m:t>
                        </m:r>
                      </m:sub>
                    </m:sSub>
                    <m:r>
                      <a:rPr lang="ru-RU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ru-RU" dirty="0" smtClean="0"/>
                  <a:t> —</a:t>
                </a:r>
                <a:r>
                  <a:rPr lang="en-US" dirty="0" smtClean="0"/>
                  <a:t> </a:t>
                </a:r>
                <a:r>
                  <a:rPr lang="ru-RU" dirty="0" smtClean="0"/>
                  <a:t>разные размещения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832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Базовые комбинаторные объекты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b="1" dirty="0" smtClean="0"/>
                  <a:t>Сочетание с повторениями </a:t>
                </a:r>
                <a:r>
                  <a:rPr lang="ru-RU" dirty="0" smtClean="0"/>
                  <a:t>— например,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{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 dirty="0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7</m:t>
                          </m:r>
                        </m:sub>
                      </m:sSub>
                      <m:r>
                        <a:rPr lang="en-US" i="1" dirty="0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ru-RU" b="0" i="1" dirty="0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 dirty="0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 dirty="0" smtClean="0">
                              <a:latin typeface="Cambria Math"/>
                            </a:rPr>
                            <m:t>18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{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 dirty="0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 dirty="0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7</m:t>
                          </m:r>
                        </m:sub>
                      </m:sSub>
                      <m:r>
                        <a:rPr lang="en-US" i="1" dirty="0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i="1" dirty="0" smtClean="0">
                              <a:latin typeface="Cambria Math"/>
                            </a:rPr>
                            <m:t>18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Как и в случае размещений, повторения допускаются, но </a:t>
                </a:r>
                <a:r>
                  <a:rPr lang="ru-RU" b="1" dirty="0" smtClean="0"/>
                  <a:t>не обязаны быть</a:t>
                </a:r>
                <a:r>
                  <a:rPr lang="ru-RU" dirty="0" smtClean="0"/>
                  <a:t>!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47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Базовые комбинаторные объекты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b="1" dirty="0" smtClean="0"/>
              <a:t>Пример.</a:t>
            </a:r>
            <a:r>
              <a:rPr lang="ru-RU" dirty="0" smtClean="0"/>
              <a:t> График дежурств. </a:t>
            </a:r>
          </a:p>
          <a:p>
            <a:pPr lvl="1">
              <a:lnSpc>
                <a:spcPct val="100000"/>
              </a:lnSpc>
            </a:pPr>
            <a:r>
              <a:rPr lang="ru-RU" dirty="0" smtClean="0"/>
              <a:t>Всего 50 сотрудников</a:t>
            </a:r>
          </a:p>
          <a:p>
            <a:pPr lvl="1">
              <a:lnSpc>
                <a:spcPct val="100000"/>
              </a:lnSpc>
            </a:pPr>
            <a:r>
              <a:rPr lang="ru-RU" dirty="0" smtClean="0"/>
              <a:t>В каждый из 30 дней месяца кто-то дежурит</a:t>
            </a:r>
            <a:endParaRPr lang="ru-RU" dirty="0"/>
          </a:p>
          <a:p>
            <a:pPr>
              <a:lnSpc>
                <a:spcPct val="100000"/>
              </a:lnSpc>
            </a:pPr>
            <a:r>
              <a:rPr lang="ru-RU" dirty="0" smtClean="0"/>
              <a:t>Составляем график дежурств: выбираем из всех студентов дежурных на каждый день.</a:t>
            </a:r>
          </a:p>
          <a:p>
            <a:pPr lvl="1">
              <a:lnSpc>
                <a:spcPct val="100000"/>
              </a:lnSpc>
            </a:pPr>
            <a:r>
              <a:rPr lang="ru-RU" dirty="0" smtClean="0"/>
              <a:t>Если важен порядок и никто не хочет дежурить дважды, то размещение без повторений</a:t>
            </a:r>
          </a:p>
          <a:p>
            <a:pPr lvl="1">
              <a:lnSpc>
                <a:spcPct val="100000"/>
              </a:lnSpc>
            </a:pPr>
            <a:r>
              <a:rPr lang="ru-RU" dirty="0" smtClean="0"/>
              <a:t>Если порядок не важен, и есть те, кто готов дежурить больше одного раза, то сочетание с повторениями</a:t>
            </a:r>
          </a:p>
        </p:txBody>
      </p:sp>
    </p:spTree>
    <p:extLst>
      <p:ext uri="{BB962C8B-B14F-4D97-AF65-F5344CB8AC3E}">
        <p14:creationId xmlns:p14="http://schemas.microsoft.com/office/powerpoint/2010/main" val="12558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…?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Пусть у нас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объектов: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 …,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Количество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размещений с повторениями:</a:t>
                </a:r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2495600" y="2995523"/>
            <a:ext cx="7200800" cy="36724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>
            <a:endCxn id="4" idx="7"/>
          </p:cNvCxnSpPr>
          <p:nvPr/>
        </p:nvCxnSpPr>
        <p:spPr>
          <a:xfrm flipH="1">
            <a:off x="8641868" y="3336437"/>
            <a:ext cx="622485" cy="19689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353943" y="3003283"/>
            <a:ext cx="1820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Все размещения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Овал 12"/>
              <p:cNvSpPr/>
              <p:nvPr/>
            </p:nvSpPr>
            <p:spPr>
              <a:xfrm>
                <a:off x="2783632" y="3787612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3" name="Овал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632" y="3787612"/>
                <a:ext cx="2293618" cy="1533523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Овал 16"/>
              <p:cNvSpPr/>
              <p:nvPr/>
            </p:nvSpPr>
            <p:spPr>
              <a:xfrm>
                <a:off x="4949191" y="3154881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7" name="Овал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9191" y="3154881"/>
                <a:ext cx="2293618" cy="1533523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Овал 17"/>
              <p:cNvSpPr/>
              <p:nvPr/>
            </p:nvSpPr>
            <p:spPr>
              <a:xfrm>
                <a:off x="7104112" y="4064966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8" name="Овал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12" y="4064966"/>
                <a:ext cx="2293618" cy="1533523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Овал 18"/>
              <p:cNvSpPr/>
              <p:nvPr/>
            </p:nvSpPr>
            <p:spPr>
              <a:xfrm>
                <a:off x="4439816" y="5011748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9" name="Овал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816" y="5011748"/>
                <a:ext cx="2293618" cy="1533523"/>
              </a:xfrm>
              <a:prstGeom prst="ellipse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 стрелкой 20"/>
          <p:cNvCxnSpPr>
            <a:endCxn id="19" idx="6"/>
          </p:cNvCxnSpPr>
          <p:nvPr/>
        </p:nvCxnSpPr>
        <p:spPr>
          <a:xfrm flipH="1" flipV="1">
            <a:off x="6733435" y="5778509"/>
            <a:ext cx="2530917" cy="529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8" idx="4"/>
          </p:cNvCxnSpPr>
          <p:nvPr/>
        </p:nvCxnSpPr>
        <p:spPr>
          <a:xfrm flipH="1" flipV="1">
            <a:off x="8250922" y="5598489"/>
            <a:ext cx="1013431" cy="7094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641868" y="6307891"/>
                <a:ext cx="1510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Всего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групп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1868" y="6307891"/>
                <a:ext cx="151009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3644" t="-10000" r="-3239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 rot="20543142">
                <a:off x="6733434" y="5215169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543142">
                <a:off x="6733434" y="5215169"/>
                <a:ext cx="43473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656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курса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751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b="1" dirty="0" smtClean="0"/>
              <a:t>Научиться </a:t>
            </a:r>
            <a:r>
              <a:rPr lang="ru-RU" b="1" dirty="0"/>
              <a:t>грамотно </a:t>
            </a:r>
            <a:r>
              <a:rPr lang="ru-RU" b="1" dirty="0" smtClean="0"/>
              <a:t>оперировать с классическими </a:t>
            </a:r>
            <a:r>
              <a:rPr lang="ru-RU" b="1" dirty="0"/>
              <a:t>«дискретными» объектами, строго доказывать их </a:t>
            </a:r>
            <a:r>
              <a:rPr lang="ru-RU" b="1" dirty="0" smtClean="0"/>
              <a:t>свойства</a:t>
            </a:r>
            <a:r>
              <a:rPr lang="en-US" b="1" dirty="0"/>
              <a:t>.</a:t>
            </a:r>
            <a:endParaRPr lang="ru-RU" b="1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Зачем нужны эти знания: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Для инженеров и учёных-прикладников это способ формализовать реальность для построения модели, алгоритма.</a:t>
            </a:r>
          </a:p>
          <a:p>
            <a:pPr>
              <a:lnSpc>
                <a:spcPct val="100000"/>
              </a:lnSpc>
            </a:pPr>
            <a:r>
              <a:rPr lang="ru-RU" dirty="0"/>
              <a:t>Для </a:t>
            </a:r>
            <a:r>
              <a:rPr lang="ru-RU" dirty="0" smtClean="0"/>
              <a:t>теоретиков </a:t>
            </a:r>
            <a:r>
              <a:rPr lang="ru-RU" dirty="0"/>
              <a:t>изучаемые абстрактные объекты естественны и красивы сами по себе.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Для остальных — хорошая «гимнастика для ума», возможность отточить навыки строгой аргументации.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74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423592" y="1173485"/>
            <a:ext cx="7200800" cy="36724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>
            <a:endCxn id="4" idx="7"/>
          </p:cNvCxnSpPr>
          <p:nvPr/>
        </p:nvCxnSpPr>
        <p:spPr>
          <a:xfrm flipH="1">
            <a:off x="8569860" y="1514399"/>
            <a:ext cx="622485" cy="19689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369194" y="683403"/>
                <a:ext cx="191142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400" dirty="0"/>
                  <a:t>Размещения 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ru-RU" sz="2400" dirty="0"/>
                  <a:t>вида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,…)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9194" y="683403"/>
                <a:ext cx="1911422" cy="830997"/>
              </a:xfrm>
              <a:prstGeom prst="rect">
                <a:avLst/>
              </a:prstGeom>
              <a:blipFill rotWithShape="0">
                <a:blip r:embed="rId3"/>
                <a:stretch>
                  <a:fillRect l="-4473" t="-5882" r="-4792" b="-16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Овал 12"/>
              <p:cNvSpPr/>
              <p:nvPr/>
            </p:nvSpPr>
            <p:spPr>
              <a:xfrm>
                <a:off x="2711624" y="1965574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3" name="Овал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624" y="1965574"/>
                <a:ext cx="2293618" cy="1533523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Овал 16"/>
              <p:cNvSpPr/>
              <p:nvPr/>
            </p:nvSpPr>
            <p:spPr>
              <a:xfrm>
                <a:off x="4877183" y="1332843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7" name="Овал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7183" y="1332843"/>
                <a:ext cx="2293618" cy="1533523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Овал 17"/>
              <p:cNvSpPr/>
              <p:nvPr/>
            </p:nvSpPr>
            <p:spPr>
              <a:xfrm>
                <a:off x="7032104" y="2242928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8" name="Овал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104" y="2242928"/>
                <a:ext cx="2293618" cy="1533523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Овал 18"/>
              <p:cNvSpPr/>
              <p:nvPr/>
            </p:nvSpPr>
            <p:spPr>
              <a:xfrm>
                <a:off x="4367808" y="3189710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9" name="Овал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808" y="3189710"/>
                <a:ext cx="2293618" cy="1533523"/>
              </a:xfrm>
              <a:prstGeom prst="ellipse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 стрелкой 20"/>
          <p:cNvCxnSpPr>
            <a:endCxn id="19" idx="6"/>
          </p:cNvCxnSpPr>
          <p:nvPr/>
        </p:nvCxnSpPr>
        <p:spPr>
          <a:xfrm flipH="1" flipV="1">
            <a:off x="6661427" y="3956471"/>
            <a:ext cx="2530917" cy="529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8" idx="4"/>
          </p:cNvCxnSpPr>
          <p:nvPr/>
        </p:nvCxnSpPr>
        <p:spPr>
          <a:xfrm flipH="1" flipV="1">
            <a:off x="8178914" y="3776451"/>
            <a:ext cx="1013431" cy="7094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569860" y="4485853"/>
                <a:ext cx="1510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Всего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групп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9860" y="4485853"/>
                <a:ext cx="151009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3629" t="-10000" r="-282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100622" y="5673986"/>
            <a:ext cx="2536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И так далее…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 rot="20380238">
                <a:off x="6649651" y="3314430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80238">
                <a:off x="6649651" y="3314430"/>
                <a:ext cx="43473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50001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виде «дерева подсчёта»: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15821" y="1723643"/>
            <a:ext cx="2365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Все размещения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991544" y="2780928"/>
                <a:ext cx="242374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/>
                  <a:t>Размещения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2780928"/>
                <a:ext cx="2423740" cy="400110"/>
              </a:xfrm>
              <a:prstGeom prst="rect">
                <a:avLst/>
              </a:prstGeom>
              <a:blipFill rotWithShape="0">
                <a:blip r:embed="rId3"/>
                <a:stretch>
                  <a:fillRect l="-2771" t="-7576" r="-504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650885" y="2780928"/>
                <a:ext cx="242970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/>
                  <a:t>Размещения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885" y="2780928"/>
                <a:ext cx="2429704" cy="400110"/>
              </a:xfrm>
              <a:prstGeom prst="rect">
                <a:avLst/>
              </a:prstGeom>
              <a:blipFill rotWithShape="0">
                <a:blip r:embed="rId4"/>
                <a:stretch>
                  <a:fillRect l="-2757" t="-7576" r="-251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8040216" y="2780928"/>
                <a:ext cx="24457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/>
                  <a:t>Размещения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216" y="2780928"/>
                <a:ext cx="2445734" cy="400110"/>
              </a:xfrm>
              <a:prstGeom prst="rect">
                <a:avLst/>
              </a:prstGeom>
              <a:blipFill rotWithShape="0">
                <a:blip r:embed="rId5"/>
                <a:stretch>
                  <a:fillRect l="-2743" t="-7576" r="-249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я соединительная линия 7"/>
          <p:cNvCxnSpPr>
            <a:stCxn id="3" idx="2"/>
            <a:endCxn id="15" idx="0"/>
          </p:cNvCxnSpPr>
          <p:nvPr/>
        </p:nvCxnSpPr>
        <p:spPr>
          <a:xfrm flipH="1">
            <a:off x="3203414" y="2185308"/>
            <a:ext cx="2894942" cy="595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3" idx="2"/>
            <a:endCxn id="22" idx="0"/>
          </p:cNvCxnSpPr>
          <p:nvPr/>
        </p:nvCxnSpPr>
        <p:spPr>
          <a:xfrm flipH="1">
            <a:off x="5865738" y="2185308"/>
            <a:ext cx="232619" cy="595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3" idx="2"/>
            <a:endCxn id="25" idx="0"/>
          </p:cNvCxnSpPr>
          <p:nvPr/>
        </p:nvCxnSpPr>
        <p:spPr>
          <a:xfrm>
            <a:off x="6098357" y="2185308"/>
            <a:ext cx="3164727" cy="595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5" idx="2"/>
          </p:cNvCxnSpPr>
          <p:nvPr/>
        </p:nvCxnSpPr>
        <p:spPr>
          <a:xfrm flipH="1">
            <a:off x="2279576" y="3181038"/>
            <a:ext cx="923838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5" idx="2"/>
          </p:cNvCxnSpPr>
          <p:nvPr/>
        </p:nvCxnSpPr>
        <p:spPr>
          <a:xfrm flipH="1">
            <a:off x="2855640" y="3181038"/>
            <a:ext cx="347774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15" idx="2"/>
          </p:cNvCxnSpPr>
          <p:nvPr/>
        </p:nvCxnSpPr>
        <p:spPr>
          <a:xfrm>
            <a:off x="3203414" y="3181038"/>
            <a:ext cx="876362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4941899" y="3181038"/>
            <a:ext cx="923838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5517963" y="3181038"/>
            <a:ext cx="347774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865737" y="3181038"/>
            <a:ext cx="876362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8339245" y="3181038"/>
            <a:ext cx="923838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8915309" y="3181038"/>
            <a:ext cx="347774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9263083" y="3181038"/>
            <a:ext cx="876362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691851" y="3617050"/>
            <a:ext cx="6623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…</a:t>
            </a:r>
            <a:endParaRPr lang="ru-RU" sz="5400" dirty="0"/>
          </a:p>
        </p:txBody>
      </p:sp>
      <p:sp>
        <p:nvSpPr>
          <p:cNvPr id="46" name="TextBox 45"/>
          <p:cNvSpPr txBox="1"/>
          <p:nvPr/>
        </p:nvSpPr>
        <p:spPr>
          <a:xfrm>
            <a:off x="1654704" y="4372644"/>
            <a:ext cx="8887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на самом нижнем ярусе</a:t>
            </a:r>
            <a:r>
              <a:rPr lang="en-US" sz="2800" dirty="0"/>
              <a:t> </a:t>
            </a:r>
            <a:r>
              <a:rPr lang="ru-RU" sz="2800" dirty="0"/>
              <a:t>дерева конкретные размещения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4231855" y="5346877"/>
                <a:ext cx="3500382" cy="7188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4000" dirty="0"/>
                  <a:t>Итого: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4000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̅"/>
                                <m:ctrlPr>
                                  <a:rPr lang="en-US" sz="4000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4000" i="1" dirty="0">
                                    <a:latin typeface="Cambria Math"/>
                                  </a:rPr>
                                  <m:t>𝐴</m:t>
                                </m:r>
                              </m:e>
                            </m:acc>
                          </m:e>
                          <m:sub>
                            <m:r>
                              <a:rPr lang="en-US" sz="4000" i="1" dirty="0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US" sz="4000" i="1" dirty="0">
                                <a:latin typeface="Cambria Math"/>
                              </a:rPr>
                              <m:t>𝑘</m:t>
                            </m:r>
                          </m:sup>
                        </m:sSubSup>
                        <m:r>
                          <a:rPr lang="en-US" sz="4000" i="1" dirty="0">
                            <a:latin typeface="Cambria Math"/>
                          </a:rPr>
                          <m:t>=</m:t>
                        </m:r>
                        <m:r>
                          <a:rPr lang="en-US" sz="4000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sz="4000" i="1" dirty="0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1855" y="5346877"/>
                <a:ext cx="3500382" cy="718851"/>
              </a:xfrm>
              <a:prstGeom prst="rect">
                <a:avLst/>
              </a:prstGeom>
              <a:blipFill rotWithShape="0">
                <a:blip r:embed="rId6"/>
                <a:stretch>
                  <a:fillRect l="-6098" t="-12712" b="-364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Прямая со стрелкой 48"/>
          <p:cNvCxnSpPr/>
          <p:nvPr/>
        </p:nvCxnSpPr>
        <p:spPr>
          <a:xfrm flipH="1">
            <a:off x="7080590" y="1954474"/>
            <a:ext cx="1607699" cy="32239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8688288" y="1725930"/>
                <a:ext cx="113377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ветвей</a:t>
                </a: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288" y="1725930"/>
                <a:ext cx="1133772" cy="400110"/>
              </a:xfrm>
              <a:prstGeom prst="rect">
                <a:avLst/>
              </a:prstGeom>
              <a:blipFill rotWithShape="0">
                <a:blip r:embed="rId7"/>
                <a:stretch>
                  <a:fillRect t="-7576" r="-53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551845" y="3485039"/>
                <a:ext cx="113377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ветвей</a:t>
                </a: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1845" y="3485039"/>
                <a:ext cx="1133772" cy="400110"/>
              </a:xfrm>
              <a:prstGeom prst="rect">
                <a:avLst/>
              </a:prstGeom>
              <a:blipFill rotWithShape="0">
                <a:blip r:embed="rId8"/>
                <a:stretch>
                  <a:fillRect t="-9231" r="-4839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180683" y="3485039"/>
                <a:ext cx="113377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ветвей</a:t>
                </a: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0683" y="3485039"/>
                <a:ext cx="1133772" cy="400110"/>
              </a:xfrm>
              <a:prstGeom prst="rect">
                <a:avLst/>
              </a:prstGeom>
              <a:blipFill rotWithShape="0">
                <a:blip r:embed="rId9"/>
                <a:stretch>
                  <a:fillRect t="-9231" r="-4839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2507823" y="3485039"/>
                <a:ext cx="113377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ветвей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823" y="3485039"/>
                <a:ext cx="1133772" cy="400110"/>
              </a:xfrm>
              <a:prstGeom prst="rect">
                <a:avLst/>
              </a:prstGeom>
              <a:blipFill rotWithShape="0">
                <a:blip r:embed="rId10"/>
                <a:stretch>
                  <a:fillRect t="-9231" r="-5376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487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Размещения без повторений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495600" y="1994053"/>
            <a:ext cx="7200800" cy="36724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>
            <a:endCxn id="4" idx="7"/>
          </p:cNvCxnSpPr>
          <p:nvPr/>
        </p:nvCxnSpPr>
        <p:spPr>
          <a:xfrm flipH="1">
            <a:off x="8641868" y="2334967"/>
            <a:ext cx="622485" cy="19689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353943" y="2001813"/>
            <a:ext cx="1820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Все размещения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Овал 12"/>
              <p:cNvSpPr/>
              <p:nvPr/>
            </p:nvSpPr>
            <p:spPr>
              <a:xfrm>
                <a:off x="2783632" y="2786142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3" name="Овал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632" y="2786142"/>
                <a:ext cx="2293618" cy="1533523"/>
              </a:xfrm>
              <a:prstGeom prst="ellipse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Овал 16"/>
              <p:cNvSpPr/>
              <p:nvPr/>
            </p:nvSpPr>
            <p:spPr>
              <a:xfrm>
                <a:off x="4949191" y="2153411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7" name="Овал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9191" y="2153411"/>
                <a:ext cx="2293618" cy="1533523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Овал 17"/>
              <p:cNvSpPr/>
              <p:nvPr/>
            </p:nvSpPr>
            <p:spPr>
              <a:xfrm>
                <a:off x="7104112" y="3063496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8" name="Овал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12" y="3063496"/>
                <a:ext cx="2293618" cy="1533523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Овал 18"/>
              <p:cNvSpPr/>
              <p:nvPr/>
            </p:nvSpPr>
            <p:spPr>
              <a:xfrm>
                <a:off x="4439816" y="4010278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9" name="Овал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816" y="4010278"/>
                <a:ext cx="2293618" cy="1533523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 стрелкой 20"/>
          <p:cNvCxnSpPr>
            <a:endCxn id="19" idx="6"/>
          </p:cNvCxnSpPr>
          <p:nvPr/>
        </p:nvCxnSpPr>
        <p:spPr>
          <a:xfrm flipH="1" flipV="1">
            <a:off x="6733435" y="4777039"/>
            <a:ext cx="2530917" cy="529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8" idx="4"/>
          </p:cNvCxnSpPr>
          <p:nvPr/>
        </p:nvCxnSpPr>
        <p:spPr>
          <a:xfrm flipH="1" flipV="1">
            <a:off x="8250922" y="4597019"/>
            <a:ext cx="1013431" cy="7094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641868" y="5306421"/>
                <a:ext cx="1510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Всего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групп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1868" y="5306421"/>
                <a:ext cx="1510093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3644" t="-8197" r="-3239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 rot="20393231">
                <a:off x="6717764" y="4134998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93231">
                <a:off x="6717764" y="4134998"/>
                <a:ext cx="434734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482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495600" y="1570972"/>
            <a:ext cx="7200800" cy="36724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>
            <a:endCxn id="4" idx="7"/>
          </p:cNvCxnSpPr>
          <p:nvPr/>
        </p:nvCxnSpPr>
        <p:spPr>
          <a:xfrm flipH="1">
            <a:off x="8641868" y="1911886"/>
            <a:ext cx="622485" cy="19689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Овал 12"/>
              <p:cNvSpPr/>
              <p:nvPr/>
            </p:nvSpPr>
            <p:spPr>
              <a:xfrm>
                <a:off x="2783632" y="2363061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3" name="Овал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632" y="2363061"/>
                <a:ext cx="2293618" cy="1533523"/>
              </a:xfrm>
              <a:prstGeom prst="ellipse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Овал 16"/>
              <p:cNvSpPr/>
              <p:nvPr/>
            </p:nvSpPr>
            <p:spPr>
              <a:xfrm>
                <a:off x="5586625" y="1668574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  <m:r>
                          <a:rPr lang="en-US" sz="2000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7" name="Овал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6625" y="1668574"/>
                <a:ext cx="2293618" cy="1533523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Овал 17"/>
              <p:cNvSpPr/>
              <p:nvPr/>
            </p:nvSpPr>
            <p:spPr>
              <a:xfrm>
                <a:off x="7161323" y="2820436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  <m:r>
                          <a:rPr lang="en-US" sz="2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8" name="Овал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1323" y="2820436"/>
                <a:ext cx="2293618" cy="1533523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Овал 18"/>
              <p:cNvSpPr/>
              <p:nvPr/>
            </p:nvSpPr>
            <p:spPr>
              <a:xfrm>
                <a:off x="4439816" y="3587197"/>
                <a:ext cx="2293618" cy="153352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/>
                  <a:t>Размещения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9" name="Овал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816" y="3587197"/>
                <a:ext cx="2293618" cy="1533523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 стрелкой 20"/>
          <p:cNvCxnSpPr>
            <a:endCxn id="19" idx="6"/>
          </p:cNvCxnSpPr>
          <p:nvPr/>
        </p:nvCxnSpPr>
        <p:spPr>
          <a:xfrm flipH="1" flipV="1">
            <a:off x="6733435" y="4353958"/>
            <a:ext cx="2530917" cy="529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8" idx="4"/>
          </p:cNvCxnSpPr>
          <p:nvPr/>
        </p:nvCxnSpPr>
        <p:spPr>
          <a:xfrm flipH="1" flipV="1">
            <a:off x="8308133" y="4353958"/>
            <a:ext cx="956219" cy="529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442612" y="4883340"/>
                <a:ext cx="21064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Всего </a:t>
                </a:r>
                <a14:m>
                  <m:oMath xmlns:m="http://schemas.openxmlformats.org/officeDocument/2006/math">
                    <m:r>
                      <a:rPr lang="ru-RU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−1)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групп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2612" y="4883340"/>
                <a:ext cx="2106410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2609" t="-8197" r="-2029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369194" y="1080890"/>
                <a:ext cx="191142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400" dirty="0"/>
                  <a:t>Размещения 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ru-RU" sz="2400" dirty="0"/>
                  <a:t>вида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,…)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9194" y="1080890"/>
                <a:ext cx="1911422" cy="830997"/>
              </a:xfrm>
              <a:prstGeom prst="rect">
                <a:avLst/>
              </a:prstGeom>
              <a:blipFill rotWithShape="0">
                <a:blip r:embed="rId8"/>
                <a:stretch>
                  <a:fillRect l="-4473" t="-5839" r="-4792" b="-15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20393231">
                <a:off x="6717764" y="3711917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93231">
                <a:off x="6717764" y="3711917"/>
                <a:ext cx="43473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 rot="20393231">
                <a:off x="5082257" y="2534273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93231">
                <a:off x="5082257" y="2534273"/>
                <a:ext cx="43473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8406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виде «дерева подсчёта»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15821" y="1723643"/>
            <a:ext cx="2365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Все размещения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991544" y="2780928"/>
                <a:ext cx="242374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/>
                  <a:t>Размещения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2780928"/>
                <a:ext cx="2423740" cy="400110"/>
              </a:xfrm>
              <a:prstGeom prst="rect">
                <a:avLst/>
              </a:prstGeom>
              <a:blipFill rotWithShape="0">
                <a:blip r:embed="rId3"/>
                <a:stretch>
                  <a:fillRect l="-2771" t="-7576" r="-504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650885" y="2780928"/>
                <a:ext cx="242970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/>
                  <a:t>Размещения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885" y="2780928"/>
                <a:ext cx="2429704" cy="400110"/>
              </a:xfrm>
              <a:prstGeom prst="rect">
                <a:avLst/>
              </a:prstGeom>
              <a:blipFill rotWithShape="0">
                <a:blip r:embed="rId4"/>
                <a:stretch>
                  <a:fillRect l="-2757" t="-7576" r="-251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8040216" y="2780928"/>
                <a:ext cx="24457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/>
                  <a:t>Размещения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000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,…)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216" y="2780928"/>
                <a:ext cx="2445734" cy="400110"/>
              </a:xfrm>
              <a:prstGeom prst="rect">
                <a:avLst/>
              </a:prstGeom>
              <a:blipFill rotWithShape="0">
                <a:blip r:embed="rId5"/>
                <a:stretch>
                  <a:fillRect l="-2743" t="-7576" r="-249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я соединительная линия 7"/>
          <p:cNvCxnSpPr>
            <a:stCxn id="3" idx="2"/>
            <a:endCxn id="15" idx="0"/>
          </p:cNvCxnSpPr>
          <p:nvPr/>
        </p:nvCxnSpPr>
        <p:spPr>
          <a:xfrm flipH="1">
            <a:off x="3203414" y="2185308"/>
            <a:ext cx="2894942" cy="595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3" idx="2"/>
            <a:endCxn id="22" idx="0"/>
          </p:cNvCxnSpPr>
          <p:nvPr/>
        </p:nvCxnSpPr>
        <p:spPr>
          <a:xfrm flipH="1">
            <a:off x="5865738" y="2185308"/>
            <a:ext cx="232619" cy="595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3" idx="2"/>
            <a:endCxn id="25" idx="0"/>
          </p:cNvCxnSpPr>
          <p:nvPr/>
        </p:nvCxnSpPr>
        <p:spPr>
          <a:xfrm>
            <a:off x="6098357" y="2185308"/>
            <a:ext cx="3164727" cy="595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5" idx="2"/>
          </p:cNvCxnSpPr>
          <p:nvPr/>
        </p:nvCxnSpPr>
        <p:spPr>
          <a:xfrm flipH="1">
            <a:off x="2279576" y="3181038"/>
            <a:ext cx="923838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5" idx="2"/>
          </p:cNvCxnSpPr>
          <p:nvPr/>
        </p:nvCxnSpPr>
        <p:spPr>
          <a:xfrm flipH="1">
            <a:off x="2855640" y="3181038"/>
            <a:ext cx="347774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15" idx="2"/>
          </p:cNvCxnSpPr>
          <p:nvPr/>
        </p:nvCxnSpPr>
        <p:spPr>
          <a:xfrm>
            <a:off x="3203414" y="3181038"/>
            <a:ext cx="876362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4941899" y="3181038"/>
            <a:ext cx="923838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5517963" y="3181038"/>
            <a:ext cx="347774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865737" y="3181038"/>
            <a:ext cx="876362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8339245" y="3181038"/>
            <a:ext cx="923838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8915309" y="3181038"/>
            <a:ext cx="347774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9263083" y="3181038"/>
            <a:ext cx="876362" cy="60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691851" y="3617050"/>
            <a:ext cx="6623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…</a:t>
            </a:r>
            <a:endParaRPr lang="ru-RU" sz="5400" dirty="0"/>
          </a:p>
        </p:txBody>
      </p:sp>
      <p:sp>
        <p:nvSpPr>
          <p:cNvPr id="46" name="TextBox 45"/>
          <p:cNvSpPr txBox="1"/>
          <p:nvPr/>
        </p:nvSpPr>
        <p:spPr>
          <a:xfrm>
            <a:off x="1654704" y="4372644"/>
            <a:ext cx="8887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на самом нижнем ярусе</a:t>
            </a:r>
            <a:r>
              <a:rPr lang="en-US" sz="2800" dirty="0"/>
              <a:t> </a:t>
            </a:r>
            <a:r>
              <a:rPr lang="ru-RU" sz="2800" dirty="0"/>
              <a:t>дерева конкретные размещения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578080" y="5346877"/>
                <a:ext cx="8963929" cy="7871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4000" dirty="0"/>
                  <a:t>Итого:</a:t>
                </a: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4000" i="1">
                            <a:latin typeface="Cambria Math"/>
                          </a:rPr>
                          <m:t>𝑛</m:t>
                        </m:r>
                      </m:sub>
                      <m:sup>
                        <m:r>
                          <a:rPr lang="en-US" sz="4000" i="1">
                            <a:latin typeface="Cambria Math"/>
                          </a:rPr>
                          <m:t>𝑘</m:t>
                        </m:r>
                      </m:sup>
                    </m:sSubSup>
                    <m:r>
                      <a:rPr lang="en-US" sz="4000" i="1">
                        <a:latin typeface="Cambria Math"/>
                      </a:rPr>
                      <m:t>=</m:t>
                    </m:r>
                    <m:r>
                      <a:rPr lang="en-US" sz="4000" i="1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000" i="1">
                            <a:latin typeface="Cambria Math"/>
                          </a:rPr>
                          <m:t>𝑛</m:t>
                        </m:r>
                        <m:r>
                          <a:rPr lang="en-US" sz="40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4000" i="1">
                        <a:latin typeface="Cambria Math"/>
                      </a:rPr>
                      <m:t>⋅…⋅</m:t>
                    </m:r>
                    <m:d>
                      <m:d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000" i="1">
                            <a:latin typeface="Cambria Math"/>
                          </a:rPr>
                          <m:t>𝑛</m:t>
                        </m:r>
                        <m:r>
                          <a:rPr lang="en-US" sz="4000" i="1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en-US" sz="4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000" i="1">
                                <a:latin typeface="Cambria Math"/>
                              </a:rPr>
                              <m:t>𝑘</m:t>
                            </m:r>
                            <m:r>
                              <a:rPr lang="en-US" sz="40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</m:d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080" y="5346877"/>
                <a:ext cx="8963929" cy="787139"/>
              </a:xfrm>
              <a:prstGeom prst="rect">
                <a:avLst/>
              </a:prstGeom>
              <a:blipFill rotWithShape="0">
                <a:blip r:embed="rId6"/>
                <a:stretch>
                  <a:fillRect l="-2449" t="-7752" b="-286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Прямая со стрелкой 48"/>
          <p:cNvCxnSpPr/>
          <p:nvPr/>
        </p:nvCxnSpPr>
        <p:spPr>
          <a:xfrm flipH="1">
            <a:off x="7080590" y="1954474"/>
            <a:ext cx="1607699" cy="32239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8688288" y="1725930"/>
                <a:ext cx="113377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ветвей</a:t>
                </a: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288" y="1725930"/>
                <a:ext cx="1133772" cy="400110"/>
              </a:xfrm>
              <a:prstGeom prst="rect">
                <a:avLst/>
              </a:prstGeom>
              <a:blipFill rotWithShape="0">
                <a:blip r:embed="rId7"/>
                <a:stretch>
                  <a:fillRect t="-7576" r="-53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345043" y="3485039"/>
                <a:ext cx="17944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 dirty="0">
                        <a:latin typeface="Cambria Math"/>
                      </a:rPr>
                      <m:t>(</m:t>
                    </m:r>
                    <m:r>
                      <a:rPr lang="en-US" sz="2000" i="1" dirty="0">
                        <a:latin typeface="Cambria Math"/>
                      </a:rPr>
                      <m:t>𝑛</m:t>
                    </m:r>
                    <m:r>
                      <a:rPr lang="ru-RU" sz="2000" i="1" dirty="0">
                        <a:latin typeface="Cambria Math"/>
                      </a:rPr>
                      <m:t>−1)</m:t>
                    </m:r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ветвей</a:t>
                </a: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5043" y="3485039"/>
                <a:ext cx="1794402" cy="400110"/>
              </a:xfrm>
              <a:prstGeom prst="rect">
                <a:avLst/>
              </a:prstGeom>
              <a:blipFill rotWithShape="0">
                <a:blip r:embed="rId8"/>
                <a:stretch>
                  <a:fillRect l="-1701" t="-9231" r="-2721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915820" y="3485039"/>
                <a:ext cx="17944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 dirty="0">
                        <a:latin typeface="Cambria Math"/>
                      </a:rPr>
                      <m:t>(</m:t>
                    </m:r>
                    <m:r>
                      <a:rPr lang="en-US" sz="2000" i="1" dirty="0">
                        <a:latin typeface="Cambria Math"/>
                      </a:rPr>
                      <m:t>𝑛</m:t>
                    </m:r>
                    <m:r>
                      <a:rPr lang="ru-RU" sz="2000" i="1" dirty="0">
                        <a:latin typeface="Cambria Math"/>
                      </a:rPr>
                      <m:t>−1)</m:t>
                    </m:r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ветвей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5820" y="3485039"/>
                <a:ext cx="1794402" cy="400110"/>
              </a:xfrm>
              <a:prstGeom prst="rect">
                <a:avLst/>
              </a:prstGeom>
              <a:blipFill rotWithShape="0">
                <a:blip r:embed="rId9"/>
                <a:stretch>
                  <a:fillRect l="-1695" t="-9231" r="-271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2306213" y="3485039"/>
                <a:ext cx="17944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 dirty="0">
                        <a:latin typeface="Cambria Math"/>
                      </a:rPr>
                      <m:t>(</m:t>
                    </m:r>
                    <m:r>
                      <a:rPr lang="en-US" sz="2000" i="1" dirty="0">
                        <a:latin typeface="Cambria Math"/>
                      </a:rPr>
                      <m:t>𝑛</m:t>
                    </m:r>
                    <m:r>
                      <a:rPr lang="ru-RU" sz="2000" i="1" dirty="0">
                        <a:latin typeface="Cambria Math"/>
                      </a:rPr>
                      <m:t>−1)</m:t>
                    </m:r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ветвей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6213" y="3485039"/>
                <a:ext cx="1794402" cy="400110"/>
              </a:xfrm>
              <a:prstGeom prst="rect">
                <a:avLst/>
              </a:prstGeom>
              <a:blipFill rotWithShape="0">
                <a:blip r:embed="rId10"/>
                <a:stretch>
                  <a:fillRect l="-1695" t="-9231" r="-271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753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Факториал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𝑛</m:t>
                    </m:r>
                    <m:r>
                      <a:rPr lang="en-US" i="1" smtClean="0">
                        <a:latin typeface="Cambria Math"/>
                      </a:rPr>
                      <m:t>!=</m:t>
                    </m:r>
                    <m:r>
                      <a:rPr lang="en-US" i="1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⋅…⋅2⋅1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1!=1</m:t>
                    </m:r>
                  </m:oMath>
                </a14:m>
                <a:endParaRPr lang="en-US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0!=1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⋅…⋅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</m:d>
                    <m:r>
                      <a:rPr lang="ru-RU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⋅…⋅2⋅1</m:t>
                        </m:r>
                      </m:num>
                      <m:den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⋅…⋅2⋅1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den>
                    </m:f>
                  </m:oMath>
                </a14:m>
                <a:endParaRPr lang="ru-RU" b="0" i="1" dirty="0" smtClean="0">
                  <a:latin typeface="Cambria Math"/>
                </a:endParaRPr>
              </a:p>
              <a:p>
                <a:endParaRPr lang="ru-RU" i="1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  <m:r>
                      <a:rPr lang="en-US" i="1">
                        <a:latin typeface="Cambria Math"/>
                      </a:rPr>
                      <m:t>!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 — </a:t>
                </a:r>
                <a:r>
                  <a:rPr lang="ru-RU" dirty="0" smtClean="0"/>
                  <a:t>это количество </a:t>
                </a:r>
                <a:r>
                  <a:rPr lang="ru-RU" b="1" dirty="0" smtClean="0"/>
                  <a:t>перестановок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объектов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10687" y="3587948"/>
                <a:ext cx="4431021" cy="6356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groupChr>
                            <m:groupChrPr>
                              <m:chr m:val="⏞"/>
                              <m:pos m:val="top"/>
                              <m:vertJc m:val="bot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0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/>
                                  <m:e/>
                                  <m:e/>
                                  <m:e/>
                                  <m:e/>
                                  <m:e/>
                                  <m:e/>
                                  <m:e/>
                                  <m:e/>
                                  <m:e/>
                                </m:mr>
                              </m:m>
                            </m:e>
                          </m:groupChr>
                        </m:e>
                        <m:lim>
                          <m:r>
                            <m:rPr>
                              <m:nor/>
                            </m:rPr>
                            <a:rPr lang="ru-RU" dirty="0"/>
                            <m:t>«убывающая факториальная степень»</m:t>
                          </m:r>
                        </m:lim>
                      </m:limUp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687" y="3587948"/>
                <a:ext cx="4431021" cy="63562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591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Сочетания без повторений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1586315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Сочетанию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{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соответствуют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!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размещений.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Занумеруем все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сочетания числами от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Тогда все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размещения можно разбить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групп…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1586315"/>
              </a:xfrm>
              <a:blipFill rotWithShape="0">
                <a:blip r:embed="rId3"/>
                <a:stretch>
                  <a:fillRect l="-1043" t="-3448" b="-76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Группа 3"/>
          <p:cNvGrpSpPr/>
          <p:nvPr/>
        </p:nvGrpSpPr>
        <p:grpSpPr>
          <a:xfrm>
            <a:off x="3037821" y="3818198"/>
            <a:ext cx="6116357" cy="2849369"/>
            <a:chOff x="2481733" y="514847"/>
            <a:chExt cx="7883064" cy="3672408"/>
          </a:xfrm>
        </p:grpSpPr>
        <p:sp>
          <p:nvSpPr>
            <p:cNvPr id="5" name="Овал 4"/>
            <p:cNvSpPr/>
            <p:nvPr/>
          </p:nvSpPr>
          <p:spPr>
            <a:xfrm>
              <a:off x="2481733" y="514847"/>
              <a:ext cx="7488832" cy="367240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 стрелкой 5"/>
            <p:cNvCxnSpPr>
              <a:endCxn id="5" idx="7"/>
            </p:cNvCxnSpPr>
            <p:nvPr/>
          </p:nvCxnSpPr>
          <p:spPr>
            <a:xfrm flipH="1">
              <a:off x="8873851" y="855761"/>
              <a:ext cx="376636" cy="19689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8340076" y="522607"/>
                  <a:ext cx="202472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dirty="0"/>
                    <a:t>Все </a:t>
                  </a:r>
                  <a14:m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𝑘</m:t>
                      </m:r>
                    </m:oMath>
                  </a14:m>
                  <a:r>
                    <a:rPr lang="en-US" dirty="0"/>
                    <a:t>-</a:t>
                  </a:r>
                  <a:r>
                    <a:rPr lang="ru-RU" dirty="0"/>
                    <a:t>размещения</a:t>
                  </a: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076" y="522607"/>
                  <a:ext cx="2024721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3488" t="-10638" r="-31783" b="-6170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Овал 7"/>
            <p:cNvSpPr/>
            <p:nvPr/>
          </p:nvSpPr>
          <p:spPr>
            <a:xfrm>
              <a:off x="2625749" y="1108414"/>
              <a:ext cx="3312368" cy="21331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/>
                <a:t>Размещения, которые можно получить, упорядочив 1-е сочетание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Овал 8"/>
                <p:cNvSpPr/>
                <p:nvPr/>
              </p:nvSpPr>
              <p:spPr>
                <a:xfrm>
                  <a:off x="6431276" y="1476016"/>
                  <a:ext cx="3312368" cy="213318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600" dirty="0"/>
                    <a:t>Размещения, которые можно получить, упорядочив </a:t>
                  </a:r>
                  <a14:m>
                    <m:oMath xmlns:m="http://schemas.openxmlformats.org/officeDocument/2006/math">
                      <m:r>
                        <a:rPr lang="en-US" sz="1600" i="1" dirty="0">
                          <a:latin typeface="Cambria Math"/>
                        </a:rPr>
                        <m:t>𝑀</m:t>
                      </m:r>
                    </m:oMath>
                  </a14:m>
                  <a:r>
                    <a:rPr lang="ru-RU" sz="1600" dirty="0"/>
                    <a:t>-е сочетание</a:t>
                  </a:r>
                </a:p>
              </p:txBody>
            </p:sp>
          </mc:Choice>
          <mc:Fallback xmlns="">
            <p:sp>
              <p:nvSpPr>
                <p:cNvPr id="9" name="Овал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31276" y="1476016"/>
                  <a:ext cx="3312368" cy="2133185"/>
                </a:xfrm>
                <a:prstGeom prst="ellipse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/>
            <p:cNvSpPr txBox="1"/>
            <p:nvPr/>
          </p:nvSpPr>
          <p:spPr>
            <a:xfrm>
              <a:off x="5932005" y="1790287"/>
              <a:ext cx="57419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/>
                <a:t>…</a:t>
              </a:r>
              <a:endParaRPr lang="ru-RU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8278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703513" y="4835792"/>
                <a:ext cx="8856984" cy="1160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𝑘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!⋅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𝑀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=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/>
                                  </a:rPr>
                                  <m:t>𝑘</m:t>
                                </m:r>
                              </m:sup>
                            </m:sSubSup>
                          </m:e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⇒</m:t>
                            </m:r>
                          </m:e>
                          <m:e>
                            <m:r>
                              <a:rPr lang="en-US" sz="3200" i="1">
                                <a:latin typeface="Cambria Math"/>
                              </a:rPr>
                              <m:t>𝑀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/>
                                      </a:rPr>
                                      <m:t>𝑘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en-US" sz="3200" i="1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3200" i="1">
                                    <a:latin typeface="Cambria Math"/>
                                  </a:rPr>
                                  <m:t>!</m:t>
                                </m:r>
                              </m:den>
                            </m:f>
                            <m:r>
                              <a:rPr lang="en-US" sz="3200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3200" i="1">
                                    <a:latin typeface="Cambria Math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sz="3200" i="1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3200" i="1">
                                    <a:latin typeface="Cambria Math"/>
                                  </a:rPr>
                                  <m:t>!</m:t>
                                </m:r>
                                <m:d>
                                  <m:d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3200" i="1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sz="3200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3200" i="1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</m:d>
                                <m:r>
                                  <a:rPr lang="en-US" sz="3200" i="1">
                                    <a:latin typeface="Cambria Math"/>
                                  </a:rPr>
                                  <m:t>!</m:t>
                                </m:r>
                              </m:den>
                            </m:f>
                          </m:e>
                        </m:mr>
                      </m:m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3513" y="4835792"/>
                <a:ext cx="8856984" cy="11603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Группа 10"/>
          <p:cNvGrpSpPr/>
          <p:nvPr/>
        </p:nvGrpSpPr>
        <p:grpSpPr>
          <a:xfrm>
            <a:off x="3037821" y="829338"/>
            <a:ext cx="6116357" cy="2849369"/>
            <a:chOff x="2481733" y="514847"/>
            <a:chExt cx="7883064" cy="3672408"/>
          </a:xfrm>
        </p:grpSpPr>
        <p:sp>
          <p:nvSpPr>
            <p:cNvPr id="12" name="Овал 11"/>
            <p:cNvSpPr/>
            <p:nvPr/>
          </p:nvSpPr>
          <p:spPr>
            <a:xfrm>
              <a:off x="2481733" y="514847"/>
              <a:ext cx="7488832" cy="367240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 стрелкой 14"/>
            <p:cNvCxnSpPr>
              <a:endCxn id="12" idx="7"/>
            </p:cNvCxnSpPr>
            <p:nvPr/>
          </p:nvCxnSpPr>
          <p:spPr>
            <a:xfrm flipH="1">
              <a:off x="8873851" y="855761"/>
              <a:ext cx="376636" cy="19689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8340076" y="522607"/>
                  <a:ext cx="202472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dirty="0"/>
                    <a:t>Все </a:t>
                  </a:r>
                  <a14:m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𝑘</m:t>
                      </m:r>
                    </m:oMath>
                  </a14:m>
                  <a:r>
                    <a:rPr lang="en-US" dirty="0"/>
                    <a:t>-</a:t>
                  </a:r>
                  <a:r>
                    <a:rPr lang="ru-RU" dirty="0"/>
                    <a:t>размещения</a:t>
                  </a: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076" y="522607"/>
                  <a:ext cx="2024721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3488" t="-10638" r="-31783" b="-6170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Овал 16"/>
            <p:cNvSpPr/>
            <p:nvPr/>
          </p:nvSpPr>
          <p:spPr>
            <a:xfrm>
              <a:off x="2625749" y="1108414"/>
              <a:ext cx="3312368" cy="21331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/>
                <a:t>Размещения, которые можно получить, упорядочив 1-е сочетание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Овал 17"/>
                <p:cNvSpPr/>
                <p:nvPr/>
              </p:nvSpPr>
              <p:spPr>
                <a:xfrm>
                  <a:off x="6431276" y="1476016"/>
                  <a:ext cx="3312368" cy="213318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600" dirty="0"/>
                    <a:t>Размещения, которые можно получить, упорядочив </a:t>
                  </a:r>
                  <a14:m>
                    <m:oMath xmlns:m="http://schemas.openxmlformats.org/officeDocument/2006/math">
                      <m:r>
                        <a:rPr lang="en-US" sz="1600" i="1" dirty="0">
                          <a:latin typeface="Cambria Math"/>
                        </a:rPr>
                        <m:t>𝑀</m:t>
                      </m:r>
                    </m:oMath>
                  </a14:m>
                  <a:r>
                    <a:rPr lang="ru-RU" sz="1600" dirty="0"/>
                    <a:t>-е сочетание</a:t>
                  </a:r>
                </a:p>
              </p:txBody>
            </p:sp>
          </mc:Choice>
          <mc:Fallback xmlns="">
            <p:sp>
              <p:nvSpPr>
                <p:cNvPr id="18" name="Овал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31276" y="1476016"/>
                  <a:ext cx="3312368" cy="2133185"/>
                </a:xfrm>
                <a:prstGeom prst="ellipse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Box 18"/>
            <p:cNvSpPr txBox="1"/>
            <p:nvPr/>
          </p:nvSpPr>
          <p:spPr>
            <a:xfrm>
              <a:off x="5932005" y="1790287"/>
              <a:ext cx="57419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/>
                <a:t>…</a:t>
              </a:r>
              <a:endParaRPr lang="ru-RU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89550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Сочетания без повторений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Только что мы получили формулу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!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!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!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Числа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обозначаются ещё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341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Сочетания с повторениями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Метод </a:t>
                </a:r>
                <a:r>
                  <a:rPr lang="ru-RU" b="1" dirty="0" smtClean="0"/>
                  <a:t>кодирования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Есть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объектов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Выбрать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сочетание — значит, указать, сколько раз каждый из объектов войдёт в сочетание.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Пусть </a:t>
                </a:r>
                <a:endParaRPr lang="ru-RU" b="0" i="1" dirty="0" smtClean="0">
                  <a:latin typeface="Cambria Math"/>
                </a:endParaRPr>
              </a:p>
              <a:p>
                <a:pPr lvl="1">
                  <a:lnSpc>
                    <a:spcPct val="10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ходит в сочетание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раз,</a:t>
                </a:r>
                <a:r>
                  <a:rPr lang="en-US" dirty="0" smtClean="0"/>
                  <a:t> </a:t>
                </a:r>
                <a:endParaRPr lang="ru-RU" dirty="0" smtClean="0"/>
              </a:p>
              <a:p>
                <a:pPr lvl="1">
                  <a:lnSpc>
                    <a:spcPct val="100000"/>
                  </a:lnSpc>
                  <a:buFont typeface="Arial" pitchFamily="34" charset="0"/>
                  <a:buChar char="•"/>
                </a:pPr>
                <a:r>
                  <a:rPr lang="ru-RU" dirty="0" smtClean="0"/>
                  <a:t>…</a:t>
                </a:r>
                <a:endParaRPr lang="ru-RU" b="0" i="1" dirty="0" smtClean="0">
                  <a:latin typeface="Cambria Math"/>
                </a:endParaRPr>
              </a:p>
              <a:p>
                <a:pPr lvl="1">
                  <a:lnSpc>
                    <a:spcPct val="10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/>
                  <a:t>входит в сочетание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раз.</a:t>
                </a:r>
                <a:endParaRPr lang="ru-RU" dirty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Закодируем это таким двоичным вектором:  </a:t>
                </a:r>
                <a:endParaRPr lang="en-US" dirty="0" smtClean="0"/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5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ru-RU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mr>
                      </m:m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63382" y="5835906"/>
                <a:ext cx="1776448" cy="6004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4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/>
                                  <m:e/>
                                  <m:e/>
                                  <m:e/>
                                </m:mr>
                              </m:m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m:rPr>
                              <m:nor/>
                            </m:rPr>
                            <a:rPr lang="ru-RU" dirty="0"/>
                            <m:t>единиц</m:t>
                          </m:r>
                        </m:lim>
                      </m:limLow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3382" y="5835906"/>
                <a:ext cx="1776448" cy="600485"/>
              </a:xfrm>
              <a:prstGeom prst="rect">
                <a:avLst/>
              </a:prstGeom>
              <a:blipFill rotWithShape="0">
                <a:blip r:embed="rId4"/>
                <a:stretch>
                  <a:fillRect b="-40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915262" y="5835906"/>
                <a:ext cx="1776448" cy="6004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4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/>
                                  <m:e/>
                                  <m:e/>
                                  <m:e/>
                                </m:mr>
                              </m:m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m:rPr>
                              <m:nor/>
                            </m:rPr>
                            <a:rPr lang="ru-RU" dirty="0"/>
                            <m:t>единиц</m:t>
                          </m:r>
                        </m:lim>
                      </m:limLow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262" y="5835906"/>
                <a:ext cx="1776448" cy="600485"/>
              </a:xfrm>
              <a:prstGeom prst="rect">
                <a:avLst/>
              </a:prstGeom>
              <a:blipFill rotWithShape="0">
                <a:blip r:embed="rId5"/>
                <a:stretch>
                  <a:fillRect b="-40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773865" y="5835906"/>
                <a:ext cx="1776448" cy="6004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4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/>
                                  <m:e/>
                                  <m:e/>
                                  <m:e/>
                                </m:mr>
                              </m:m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m:rPr>
                              <m:nor/>
                            </m:rPr>
                            <a:rPr lang="ru-RU" dirty="0"/>
                            <m:t>единиц</m:t>
                          </m:r>
                        </m:lim>
                      </m:limLow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3865" y="5835906"/>
                <a:ext cx="1776448" cy="600485"/>
              </a:xfrm>
              <a:prstGeom prst="rect">
                <a:avLst/>
              </a:prstGeom>
              <a:blipFill rotWithShape="0">
                <a:blip r:embed="rId6"/>
                <a:stretch>
                  <a:fillRect b="-40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611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курса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b="1" dirty="0" smtClean="0"/>
              <a:t>Познакомиться с некоторыми продвинутыми понятиями и методами доказательств</a:t>
            </a:r>
            <a:r>
              <a:rPr lang="en-US" b="1" dirty="0" smtClean="0"/>
              <a:t>.</a:t>
            </a:r>
            <a:endParaRPr lang="ru-RU" b="1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Зачем нужны эти знания: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Программистам — для получения дополнительной интуиции при разработке алгоритмов.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Теоретикам — для пополнения своего инструментария научной работы.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84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Сочетания с повторениями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Пример восстановления сочетания с повторениями по его коду:</a:t>
                </a:r>
              </a:p>
              <a:p>
                <a:pPr marL="0" indent="0" algn="ctr">
                  <a:buNone/>
                </a:pPr>
                <a:r>
                  <a:rPr lang="ru-RU" dirty="0" smtClean="0"/>
                  <a:t>1  0  1 1 1  0  0  1  0  0  0</a:t>
                </a:r>
              </a:p>
              <a:p>
                <a:pPr marL="0" indent="0">
                  <a:buNone/>
                </a:pPr>
                <a:r>
                  <a:rPr lang="ru-RU" dirty="0" smtClean="0"/>
                  <a:t>→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en-US" dirty="0" smtClean="0"/>
                  <a:t>(</a:t>
                </a:r>
                <a:r>
                  <a:rPr lang="ru-RU" dirty="0" smtClean="0"/>
                  <a:t>здесь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=7, 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=5</m:t>
                    </m:r>
                  </m:oMath>
                </a14:m>
                <a:r>
                  <a:rPr lang="en-US" dirty="0" smtClean="0"/>
                  <a:t>; </a:t>
                </a:r>
                <a:r>
                  <a:rPr lang="ru-RU" dirty="0" smtClean="0"/>
                  <a:t>элементы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sub>
                    </m:sSub>
                  </m:oMath>
                </a14:m>
                <a:r>
                  <a:rPr lang="ru-RU" dirty="0" smtClean="0"/>
                  <a:t> в сочетание не вошли</a:t>
                </a:r>
                <a:r>
                  <a:rPr lang="en-US" dirty="0" smtClean="0"/>
                  <a:t>)</a:t>
                </a:r>
                <a:endParaRPr lang="ru-RU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/>
                  <a:t>Сочетаниям однозначно отвечают их коды. Значит, сочетаний ровно столько же, сколько кодов: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 r="-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145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Теперь мы знаем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ru-RU" dirty="0" smtClean="0"/>
                  <a:t>Количество размещений без повторений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r>
                  <a:rPr lang="ru-RU" dirty="0" smtClean="0"/>
                  <a:t>Количество размещений с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повторениями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  <a:p>
                <a:r>
                  <a:rPr lang="ru-RU" dirty="0" smtClean="0"/>
                  <a:t>Количество сочетаний без повторений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r>
                  <a:rPr lang="ru-RU" dirty="0" smtClean="0"/>
                  <a:t>Количество сочетаний с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повторениями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от </a:t>
                </a:r>
                <a:r>
                  <a:rPr lang="en-US" i="1" u="sng" dirty="0" smtClean="0"/>
                  <a:t>a</a:t>
                </a:r>
                <a:r>
                  <a:rPr lang="en-US" i="1" dirty="0" smtClean="0"/>
                  <a:t>rrangement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ru-RU" dirty="0" smtClean="0"/>
                  <a:t> — от</a:t>
                </a:r>
                <a:r>
                  <a:rPr lang="en-US" dirty="0" smtClean="0"/>
                  <a:t> </a:t>
                </a:r>
                <a:r>
                  <a:rPr lang="en-US" i="1" u="sng" dirty="0" smtClean="0"/>
                  <a:t>c</a:t>
                </a:r>
                <a:r>
                  <a:rPr lang="en-US" i="1" dirty="0" smtClean="0"/>
                  <a:t>ombination</a:t>
                </a:r>
                <a:endParaRPr lang="ru-RU" i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696" t="-2801" b="-16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649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Ещё комбинаторные числа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Числа Стирлинга</a:t>
            </a:r>
          </a:p>
          <a:p>
            <a:r>
              <a:rPr lang="ru-RU" dirty="0" smtClean="0"/>
              <a:t>Числа Белла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71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Стирлинга второго рода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0639567" cy="4351338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/>
                  <a:t>Количество всех способов разбить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объектов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 непустых групп</a:t>
                </a:r>
                <a:endParaRPr lang="en-US" dirty="0" smtClean="0"/>
              </a:p>
              <a:p>
                <a:r>
                  <a:rPr lang="ru-RU" dirty="0" smtClean="0"/>
                  <a:t>Обозначение: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b="0" dirty="0" smtClean="0"/>
                  <a:t>  </a:t>
                </a:r>
                <a:r>
                  <a:rPr lang="ru-RU" b="0" dirty="0" smtClean="0"/>
                  <a:t>или</a:t>
                </a:r>
                <a:r>
                  <a:rPr lang="en-US" b="0" dirty="0" smtClean="0"/>
                  <a:t> </a:t>
                </a:r>
                <a:r>
                  <a:rPr lang="ru-RU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en-US" b="0" dirty="0" smtClean="0"/>
              </a:p>
              <a:p>
                <a:r>
                  <a:rPr lang="ru-RU" dirty="0" smtClean="0"/>
                  <a:t>Пример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=3,  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ru-RU" b="0" i="1" dirty="0" smtClean="0">
                        <a:latin typeface="Cambria Math"/>
                      </a:rPr>
                      <m:t>,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  <m:r>
                          <a:rPr lang="en-US" i="1" dirty="0">
                            <a:latin typeface="Cambria Math"/>
                          </a:rPr>
                          <m:t>, </m:t>
                        </m:r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ru-RU" b="0" i="1" dirty="0" smtClean="0">
                        <a:latin typeface="Cambria Math"/>
                      </a:rPr>
                      <m:t>,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  <m:r>
                          <a:rPr lang="en-US" i="1" dirty="0">
                            <a:latin typeface="Cambria Math"/>
                          </a:rPr>
                          <m:t>, </m:t>
                        </m:r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ru-RU" b="0" i="1" dirty="0" smtClean="0">
                        <a:latin typeface="Cambria Math"/>
                      </a:rPr>
                      <m:t>,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  <m:r>
                          <a:rPr lang="en-US" i="1" dirty="0">
                            <a:latin typeface="Cambria Math"/>
                          </a:rPr>
                          <m:t>, </m:t>
                        </m:r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3,2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=3</m:t>
                    </m:r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10,5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=42525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0639567" cy="4351338"/>
              </a:xfrm>
              <a:blipFill rotWithShape="0">
                <a:blip r:embed="rId3"/>
                <a:stretch>
                  <a:fillRect l="-974" t="-2241" r="-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04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Белла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Количество всевозможных способов разбить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объектов на непустые группы</a:t>
                </a:r>
                <a:r>
                  <a:rPr lang="en-US" dirty="0" smtClean="0"/>
                  <a:t>: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d>
                          <m:dPr>
                            <m:begChr m:val="{"/>
                            <m:endChr m:val="}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Пример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lvl="1">
                  <a:lnSpc>
                    <a:spcPct val="12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,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>
                  <a:lnSpc>
                    <a:spcPct val="12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,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>
                  <a:lnSpc>
                    <a:spcPct val="12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,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>
                  <a:lnSpc>
                    <a:spcPct val="12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,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>
                  <a:lnSpc>
                    <a:spcPct val="12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ru-RU" dirty="0" smtClean="0"/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=5</m:t>
                    </m:r>
                  </m:oMath>
                </a14:m>
                <a:endParaRPr lang="en-US" b="0" dirty="0" smtClean="0"/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ru-RU">
                        <a:latin typeface="Cambria Math"/>
                      </a:rPr>
                      <m:t>115975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  <a:blipFill rotWithShape="0">
                <a:blip r:embed="rId3"/>
                <a:stretch>
                  <a:fillRect l="-812" t="-969" r="-8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788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заметку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dirty="0" smtClean="0"/>
              <a:t>Отвечая на вопрос «сколько …?», можно лучше понять исследуемые объекты.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Числа сочетаний и размещений — в основе всей комбинаторики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Правила сложения и умножения: просто формулировать, не всегда просто применять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Иногда удобно представлять подсчёт в виде дерева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Числами сочетаний и размещений всё не исчерпывается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ru-RU" dirty="0" smtClean="0"/>
              <a:t>Идея кодирования</a:t>
            </a:r>
          </a:p>
          <a:p>
            <a:pPr>
              <a:lnSpc>
                <a:spcPct val="10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83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Формула бинома Ньютона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0718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⋅…⋅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+…+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Числа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ru-RU" dirty="0" smtClean="0"/>
                  <a:t> называются </a:t>
                </a:r>
                <a:r>
                  <a:rPr lang="ru-RU" i="1" dirty="0"/>
                  <a:t>биномиальными </a:t>
                </a:r>
                <a:r>
                  <a:rPr lang="ru-RU" i="1" dirty="0" smtClean="0"/>
                  <a:t>коэффициентами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07187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52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Полиномиальная формула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50460" y="1825625"/>
                <a:ext cx="1109108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𝑙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⋅(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)⋅…</m:t>
                      </m:r>
                      <m:r>
                        <a:rPr lang="en-US" b="0" i="1" smtClean="0">
                          <a:latin typeface="Cambria Math"/>
                        </a:rPr>
                        <m:t>⋅(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Как получить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b="0" i="1" smtClean="0">
                        <a:latin typeface="Cambria Math"/>
                      </a:rPr>
                      <m:t>⋅…⋅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𝑙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dirty="0"/>
                  <a:t>, </a:t>
                </a:r>
                <a:r>
                  <a:rPr lang="ru-RU" dirty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⋅…⋅</m:t>
                      </m:r>
                      <m:d>
                        <m:d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−…−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𝑙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𝑙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0460" y="1825625"/>
                <a:ext cx="11091080" cy="4351338"/>
              </a:xfrm>
              <a:blipFill rotWithShape="0">
                <a:blip r:embed="rId2"/>
                <a:stretch>
                  <a:fillRect l="-10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2320119" y="4653887"/>
            <a:ext cx="1596788" cy="1023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94078" y="4653887"/>
            <a:ext cx="2183641" cy="1023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50424" y="4653887"/>
            <a:ext cx="4790364" cy="1023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33015" y="4653887"/>
            <a:ext cx="887104" cy="1023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67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Полиномиальная формула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50460" y="1825625"/>
                <a:ext cx="1109108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𝑙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⋅(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)⋅…</m:t>
                      </m:r>
                      <m:r>
                        <a:rPr lang="en-US" b="0" i="1" smtClean="0">
                          <a:latin typeface="Cambria Math"/>
                        </a:rPr>
                        <m:t>⋅(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0460" y="1825625"/>
                <a:ext cx="11091080" cy="4351338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770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Полиномиальные коэффициенты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889074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70000"/>
                  </a:lnSpc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⋅…⋅</m:t>
                    </m:r>
                    <m:d>
                      <m:d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−…−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𝑙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ru-RU" b="0" i="1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⋅…</m:t>
                    </m:r>
                  </m:oMath>
                </a14:m>
                <a:r>
                  <a:rPr lang="ru-RU" b="0" i="1" dirty="0" smtClean="0">
                    <a:latin typeface="Cambria Math"/>
                  </a:rPr>
                  <a:t> 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!⋅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US" i="1">
                            <a:latin typeface="Cambria Math"/>
                          </a:rPr>
                          <m:t>⋅…⋅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!</m:t>
                        </m:r>
                      </m:den>
                    </m:f>
                  </m:oMath>
                </a14:m>
                <a:r>
                  <a:rPr lang="ru-RU" b="0" dirty="0" smtClean="0"/>
                  <a:t> </a:t>
                </a:r>
                <a:endParaRPr lang="en-US" b="0" dirty="0" smtClean="0"/>
              </a:p>
              <a:p>
                <a:pPr>
                  <a:lnSpc>
                    <a:spcPct val="100000"/>
                  </a:lnSpc>
                </a:pPr>
                <a:endParaRPr lang="ru-RU" i="1" dirty="0" smtClean="0"/>
              </a:p>
              <a:p>
                <a:pPr>
                  <a:lnSpc>
                    <a:spcPct val="100000"/>
                  </a:lnSpc>
                </a:pPr>
                <a:r>
                  <a:rPr lang="ru-RU" i="1" dirty="0" smtClean="0"/>
                  <a:t>Полиномиальные коэффициенты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   … 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𝑙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!⋅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US" i="1">
                            <a:latin typeface="Cambria Math"/>
                          </a:rPr>
                          <m:t>⋅…⋅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!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889074"/>
              </a:xfrm>
              <a:blipFill rotWithShape="0"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195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Обозначения множеств и операций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69089"/>
              </a:xfrm>
            </p:spPr>
            <p:txBody>
              <a:bodyPr>
                <a:normAutofit/>
              </a:bodyPr>
              <a:lstStyle/>
              <a:p>
                <a:r>
                  <a:rPr lang="ru-RU" b="0" dirty="0" smtClean="0"/>
                  <a:t>Задание множеств: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∣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 —чётное</m:t>
                          </m:r>
                        </m:e>
                      </m:d>
                    </m:oMath>
                  </m:oMathPara>
                </a14:m>
                <a:endParaRPr lang="ru-RU" b="0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b="0" dirty="0" smtClean="0"/>
              </a:p>
              <a:p>
                <a:r>
                  <a:rPr lang="ru-RU" b="0" dirty="0" smtClean="0"/>
                  <a:t>Операции над множествами:</a:t>
                </a:r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∪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— </a:t>
                </a:r>
                <a:r>
                  <a:rPr lang="ru-RU" dirty="0" smtClean="0"/>
                  <a:t>объединение</a:t>
                </a:r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∩</m:t>
                    </m:r>
                    <m:r>
                      <a:rPr lang="en-US" i="1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</a:t>
                </a:r>
                <a:r>
                  <a:rPr lang="ru-RU" dirty="0" smtClean="0"/>
                  <a:t> пересечение</a:t>
                </a:r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∖</m:t>
                    </m:r>
                    <m:r>
                      <a:rPr lang="en-US" i="1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</a:t>
                </a:r>
                <a:r>
                  <a:rPr lang="ru-RU" dirty="0" smtClean="0"/>
                  <a:t> разность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</a:t>
                </a:r>
                <a:r>
                  <a:rPr lang="en-US" dirty="0"/>
                  <a:t>—</a:t>
                </a:r>
                <a:r>
                  <a:rPr lang="ru-RU" dirty="0"/>
                  <a:t> </a:t>
                </a:r>
                <a:r>
                  <a:rPr lang="ru-RU" dirty="0" smtClean="0"/>
                  <a:t>симметрическая разность</a:t>
                </a:r>
                <a:endParaRPr lang="en-US" dirty="0"/>
              </a:p>
              <a:p>
                <a:pPr lvl="1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/>
                          </a:rPr>
                          <m:t>𝐴</m:t>
                        </m:r>
                      </m:e>
                    </m:acc>
                  </m:oMath>
                </a14:m>
                <a:r>
                  <a:rPr lang="ru-RU" dirty="0" smtClean="0"/>
                  <a:t>  — дополнение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#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мощность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69089"/>
              </a:xfrm>
              <a:blipFill rotWithShape="0">
                <a:blip r:embed="rId3"/>
                <a:stretch>
                  <a:fillRect l="-1043" t="-2003" b="-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615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Полиномиальная формула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b="0" dirty="0" smtClean="0"/>
                  <a:t>Формула бинома: 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box>
                            <m:box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!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!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!</m:t>
                                  </m:r>
                                </m:den>
                              </m:f>
                            </m:e>
                          </m:box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box>
                            <m:box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!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!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!</m:t>
                                  </m:r>
                                </m:den>
                              </m:f>
                            </m:e>
                          </m:box>
                          <m:r>
                            <a:rPr lang="en-US" i="1">
                              <a:latin typeface="Cambria Math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endParaRPr lang="ru-RU" dirty="0" smtClean="0"/>
              </a:p>
              <a:p>
                <a:r>
                  <a:rPr lang="ru-RU" dirty="0" smtClean="0"/>
                  <a:t>Полиномиальная формула: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𝑙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…+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box>
                            <m:box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!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!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!⋅…⋅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!</m:t>
                                  </m:r>
                                </m:den>
                              </m:f>
                            </m:e>
                          </m:box>
                          <m:r>
                            <a:rPr lang="en-US" i="1">
                              <a:latin typeface="Cambria Math"/>
                            </a:rPr>
                            <m:t>⋅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sup>
                          </m:sSubSup>
                          <m:r>
                            <a:rPr lang="en-US" b="0" i="1" smtClean="0">
                              <a:latin typeface="Cambria Math"/>
                            </a:rPr>
                            <m:t>⋅…⋅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𝑙</m:t>
                                  </m:r>
                                </m:sub>
                              </m:sSub>
                            </m:sup>
                          </m:sSubSup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053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5758543" cy="4869089"/>
              </a:xfrm>
            </p:spPr>
            <p:txBody>
              <a:bodyPr>
                <a:normAutofit/>
              </a:bodyPr>
              <a:lstStyle/>
              <a:p>
                <a:endParaRPr lang="en-US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∪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— </a:t>
                </a:r>
                <a:r>
                  <a:rPr lang="ru-RU" dirty="0" smtClean="0"/>
                  <a:t>объединение</a:t>
                </a:r>
              </a:p>
              <a:p>
                <a:endParaRPr lang="en-US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∩</m:t>
                    </m:r>
                    <m:r>
                      <a:rPr lang="en-US" i="1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</a:t>
                </a:r>
                <a:r>
                  <a:rPr lang="ru-RU" dirty="0" smtClean="0"/>
                  <a:t> пересечение</a:t>
                </a:r>
              </a:p>
              <a:p>
                <a:endParaRPr lang="en-US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∖</m:t>
                    </m:r>
                    <m:r>
                      <a:rPr lang="en-US" i="1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</a:t>
                </a:r>
                <a:r>
                  <a:rPr lang="ru-RU" dirty="0" smtClean="0"/>
                  <a:t> разность</a:t>
                </a:r>
                <a:endParaRPr lang="en-US" dirty="0" smtClean="0"/>
              </a:p>
              <a:p>
                <a:endParaRPr lang="en-US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 </a:t>
                </a:r>
                <a:r>
                  <a:rPr lang="en-US" dirty="0"/>
                  <a:t>—</a:t>
                </a:r>
                <a:r>
                  <a:rPr lang="ru-RU" dirty="0"/>
                  <a:t> </a:t>
                </a:r>
                <a:r>
                  <a:rPr lang="ru-RU" dirty="0" smtClean="0"/>
                  <a:t>симметрическая разность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5758543" cy="4869089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олилиния 15"/>
          <p:cNvSpPr/>
          <p:nvPr/>
        </p:nvSpPr>
        <p:spPr>
          <a:xfrm>
            <a:off x="6826526" y="5454867"/>
            <a:ext cx="3269974" cy="861392"/>
          </a:xfrm>
          <a:custGeom>
            <a:avLst/>
            <a:gdLst>
              <a:gd name="connsiteX0" fmla="*/ 2269435 w 3269974"/>
              <a:gd name="connsiteY0" fmla="*/ 0 h 861392"/>
              <a:gd name="connsiteX1" fmla="*/ 3269974 w 3269974"/>
              <a:gd name="connsiteY1" fmla="*/ 430696 h 861392"/>
              <a:gd name="connsiteX2" fmla="*/ 2269435 w 3269974"/>
              <a:gd name="connsiteY2" fmla="*/ 861392 h 861392"/>
              <a:gd name="connsiteX3" fmla="*/ 1710024 w 3269974"/>
              <a:gd name="connsiteY3" fmla="*/ 787836 h 861392"/>
              <a:gd name="connsiteX4" fmla="*/ 1634987 w 3269974"/>
              <a:gd name="connsiteY4" fmla="*/ 761185 h 861392"/>
              <a:gd name="connsiteX5" fmla="*/ 1708027 w 3269974"/>
              <a:gd name="connsiteY5" fmla="*/ 735244 h 861392"/>
              <a:gd name="connsiteX6" fmla="*/ 2001078 w 3269974"/>
              <a:gd name="connsiteY6" fmla="*/ 430696 h 861392"/>
              <a:gd name="connsiteX7" fmla="*/ 1708027 w 3269974"/>
              <a:gd name="connsiteY7" fmla="*/ 126148 h 861392"/>
              <a:gd name="connsiteX8" fmla="*/ 1634987 w 3269974"/>
              <a:gd name="connsiteY8" fmla="*/ 100207 h 861392"/>
              <a:gd name="connsiteX9" fmla="*/ 1710024 w 3269974"/>
              <a:gd name="connsiteY9" fmla="*/ 73556 h 861392"/>
              <a:gd name="connsiteX10" fmla="*/ 2269435 w 3269974"/>
              <a:gd name="connsiteY10" fmla="*/ 0 h 861392"/>
              <a:gd name="connsiteX11" fmla="*/ 1000539 w 3269974"/>
              <a:gd name="connsiteY11" fmla="*/ 0 h 861392"/>
              <a:gd name="connsiteX12" fmla="*/ 1559950 w 3269974"/>
              <a:gd name="connsiteY12" fmla="*/ 73556 h 861392"/>
              <a:gd name="connsiteX13" fmla="*/ 1634987 w 3269974"/>
              <a:gd name="connsiteY13" fmla="*/ 100207 h 861392"/>
              <a:gd name="connsiteX14" fmla="*/ 1561947 w 3269974"/>
              <a:gd name="connsiteY14" fmla="*/ 126148 h 861392"/>
              <a:gd name="connsiteX15" fmla="*/ 1268896 w 3269974"/>
              <a:gd name="connsiteY15" fmla="*/ 430696 h 861392"/>
              <a:gd name="connsiteX16" fmla="*/ 1561947 w 3269974"/>
              <a:gd name="connsiteY16" fmla="*/ 735244 h 861392"/>
              <a:gd name="connsiteX17" fmla="*/ 1634987 w 3269974"/>
              <a:gd name="connsiteY17" fmla="*/ 761185 h 861392"/>
              <a:gd name="connsiteX18" fmla="*/ 1559950 w 3269974"/>
              <a:gd name="connsiteY18" fmla="*/ 787836 h 861392"/>
              <a:gd name="connsiteX19" fmla="*/ 1000539 w 3269974"/>
              <a:gd name="connsiteY19" fmla="*/ 861392 h 861392"/>
              <a:gd name="connsiteX20" fmla="*/ 0 w 3269974"/>
              <a:gd name="connsiteY20" fmla="*/ 430696 h 861392"/>
              <a:gd name="connsiteX21" fmla="*/ 1000539 w 3269974"/>
              <a:gd name="connsiteY21" fmla="*/ 0 h 8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269974" h="861392">
                <a:moveTo>
                  <a:pt x="2269435" y="0"/>
                </a:moveTo>
                <a:cubicBezTo>
                  <a:pt x="2822017" y="0"/>
                  <a:pt x="3269974" y="192829"/>
                  <a:pt x="3269974" y="430696"/>
                </a:cubicBezTo>
                <a:cubicBezTo>
                  <a:pt x="3269974" y="668563"/>
                  <a:pt x="2822017" y="861392"/>
                  <a:pt x="2269435" y="861392"/>
                </a:cubicBezTo>
                <a:cubicBezTo>
                  <a:pt x="2062217" y="861392"/>
                  <a:pt x="1869711" y="834276"/>
                  <a:pt x="1710024" y="787836"/>
                </a:cubicBezTo>
                <a:lnTo>
                  <a:pt x="1634987" y="761185"/>
                </a:lnTo>
                <a:lnTo>
                  <a:pt x="1708027" y="735244"/>
                </a:lnTo>
                <a:cubicBezTo>
                  <a:pt x="1889089" y="657304"/>
                  <a:pt x="2001078" y="549630"/>
                  <a:pt x="2001078" y="430696"/>
                </a:cubicBezTo>
                <a:cubicBezTo>
                  <a:pt x="2001078" y="311763"/>
                  <a:pt x="1889089" y="204089"/>
                  <a:pt x="1708027" y="126148"/>
                </a:cubicBezTo>
                <a:lnTo>
                  <a:pt x="1634987" y="100207"/>
                </a:lnTo>
                <a:lnTo>
                  <a:pt x="1710024" y="73556"/>
                </a:lnTo>
                <a:cubicBezTo>
                  <a:pt x="1869711" y="27117"/>
                  <a:pt x="2062217" y="0"/>
                  <a:pt x="2269435" y="0"/>
                </a:cubicBezTo>
                <a:close/>
                <a:moveTo>
                  <a:pt x="1000539" y="0"/>
                </a:moveTo>
                <a:cubicBezTo>
                  <a:pt x="1207757" y="0"/>
                  <a:pt x="1400263" y="27117"/>
                  <a:pt x="1559950" y="73556"/>
                </a:cubicBezTo>
                <a:lnTo>
                  <a:pt x="1634987" y="100207"/>
                </a:lnTo>
                <a:lnTo>
                  <a:pt x="1561947" y="126148"/>
                </a:lnTo>
                <a:cubicBezTo>
                  <a:pt x="1380885" y="204089"/>
                  <a:pt x="1268896" y="311763"/>
                  <a:pt x="1268896" y="430696"/>
                </a:cubicBezTo>
                <a:cubicBezTo>
                  <a:pt x="1268896" y="549630"/>
                  <a:pt x="1380885" y="657304"/>
                  <a:pt x="1561947" y="735244"/>
                </a:cubicBezTo>
                <a:lnTo>
                  <a:pt x="1634987" y="761185"/>
                </a:lnTo>
                <a:lnTo>
                  <a:pt x="1559950" y="787836"/>
                </a:lnTo>
                <a:cubicBezTo>
                  <a:pt x="1400263" y="834276"/>
                  <a:pt x="1207757" y="861392"/>
                  <a:pt x="1000539" y="861392"/>
                </a:cubicBezTo>
                <a:cubicBezTo>
                  <a:pt x="447957" y="861392"/>
                  <a:pt x="0" y="668563"/>
                  <a:pt x="0" y="430696"/>
                </a:cubicBezTo>
                <a:cubicBezTo>
                  <a:pt x="0" y="192829"/>
                  <a:pt x="447957" y="0"/>
                  <a:pt x="1000539" y="0"/>
                </a:cubicBezTo>
                <a:close/>
              </a:path>
            </a:pathLst>
          </a:custGeom>
          <a:solidFill>
            <a:schemeClr val="bg1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олилиния 8"/>
              <p:cNvSpPr/>
              <p:nvPr/>
            </p:nvSpPr>
            <p:spPr>
              <a:xfrm>
                <a:off x="6826527" y="4307207"/>
                <a:ext cx="1634987" cy="861392"/>
              </a:xfrm>
              <a:custGeom>
                <a:avLst/>
                <a:gdLst>
                  <a:gd name="connsiteX0" fmla="*/ 1000539 w 1634987"/>
                  <a:gd name="connsiteY0" fmla="*/ 0 h 861392"/>
                  <a:gd name="connsiteX1" fmla="*/ 1559950 w 1634987"/>
                  <a:gd name="connsiteY1" fmla="*/ 73556 h 861392"/>
                  <a:gd name="connsiteX2" fmla="*/ 1634987 w 1634987"/>
                  <a:gd name="connsiteY2" fmla="*/ 100207 h 861392"/>
                  <a:gd name="connsiteX3" fmla="*/ 1561947 w 1634987"/>
                  <a:gd name="connsiteY3" fmla="*/ 126148 h 861392"/>
                  <a:gd name="connsiteX4" fmla="*/ 1268896 w 1634987"/>
                  <a:gd name="connsiteY4" fmla="*/ 430696 h 861392"/>
                  <a:gd name="connsiteX5" fmla="*/ 1561947 w 1634987"/>
                  <a:gd name="connsiteY5" fmla="*/ 735244 h 861392"/>
                  <a:gd name="connsiteX6" fmla="*/ 1634987 w 1634987"/>
                  <a:gd name="connsiteY6" fmla="*/ 761186 h 861392"/>
                  <a:gd name="connsiteX7" fmla="*/ 1559950 w 1634987"/>
                  <a:gd name="connsiteY7" fmla="*/ 787836 h 861392"/>
                  <a:gd name="connsiteX8" fmla="*/ 1000539 w 1634987"/>
                  <a:gd name="connsiteY8" fmla="*/ 861392 h 861392"/>
                  <a:gd name="connsiteX9" fmla="*/ 0 w 1634987"/>
                  <a:gd name="connsiteY9" fmla="*/ 430696 h 861392"/>
                  <a:gd name="connsiteX10" fmla="*/ 1000539 w 1634987"/>
                  <a:gd name="connsiteY10" fmla="*/ 0 h 861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4987" h="861392">
                    <a:moveTo>
                      <a:pt x="1000539" y="0"/>
                    </a:moveTo>
                    <a:cubicBezTo>
                      <a:pt x="1207757" y="0"/>
                      <a:pt x="1400263" y="27117"/>
                      <a:pt x="1559950" y="73556"/>
                    </a:cubicBezTo>
                    <a:lnTo>
                      <a:pt x="1634987" y="100207"/>
                    </a:lnTo>
                    <a:lnTo>
                      <a:pt x="1561947" y="126148"/>
                    </a:lnTo>
                    <a:cubicBezTo>
                      <a:pt x="1380885" y="204089"/>
                      <a:pt x="1268896" y="311763"/>
                      <a:pt x="1268896" y="430696"/>
                    </a:cubicBezTo>
                    <a:cubicBezTo>
                      <a:pt x="1268896" y="549630"/>
                      <a:pt x="1380885" y="657304"/>
                      <a:pt x="1561947" y="735244"/>
                    </a:cubicBezTo>
                    <a:lnTo>
                      <a:pt x="1634987" y="761186"/>
                    </a:lnTo>
                    <a:lnTo>
                      <a:pt x="1559950" y="787836"/>
                    </a:lnTo>
                    <a:cubicBezTo>
                      <a:pt x="1400263" y="834276"/>
                      <a:pt x="1207757" y="861392"/>
                      <a:pt x="1000539" y="861392"/>
                    </a:cubicBezTo>
                    <a:cubicBezTo>
                      <a:pt x="447957" y="861392"/>
                      <a:pt x="0" y="668563"/>
                      <a:pt x="0" y="430696"/>
                    </a:cubicBezTo>
                    <a:cubicBezTo>
                      <a:pt x="0" y="192829"/>
                      <a:pt x="447957" y="0"/>
                      <a:pt x="100053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олилиния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6527" y="4307207"/>
                <a:ext cx="1634987" cy="861392"/>
              </a:xfrm>
              <a:custGeom>
                <a:avLst/>
                <a:gdLst>
                  <a:gd name="connsiteX0" fmla="*/ 1000539 w 1634987"/>
                  <a:gd name="connsiteY0" fmla="*/ 0 h 861392"/>
                  <a:gd name="connsiteX1" fmla="*/ 1559950 w 1634987"/>
                  <a:gd name="connsiteY1" fmla="*/ 73556 h 861392"/>
                  <a:gd name="connsiteX2" fmla="*/ 1634987 w 1634987"/>
                  <a:gd name="connsiteY2" fmla="*/ 100207 h 861392"/>
                  <a:gd name="connsiteX3" fmla="*/ 1561947 w 1634987"/>
                  <a:gd name="connsiteY3" fmla="*/ 126148 h 861392"/>
                  <a:gd name="connsiteX4" fmla="*/ 1268896 w 1634987"/>
                  <a:gd name="connsiteY4" fmla="*/ 430696 h 861392"/>
                  <a:gd name="connsiteX5" fmla="*/ 1561947 w 1634987"/>
                  <a:gd name="connsiteY5" fmla="*/ 735244 h 861392"/>
                  <a:gd name="connsiteX6" fmla="*/ 1634987 w 1634987"/>
                  <a:gd name="connsiteY6" fmla="*/ 761186 h 861392"/>
                  <a:gd name="connsiteX7" fmla="*/ 1559950 w 1634987"/>
                  <a:gd name="connsiteY7" fmla="*/ 787836 h 861392"/>
                  <a:gd name="connsiteX8" fmla="*/ 1000539 w 1634987"/>
                  <a:gd name="connsiteY8" fmla="*/ 861392 h 861392"/>
                  <a:gd name="connsiteX9" fmla="*/ 0 w 1634987"/>
                  <a:gd name="connsiteY9" fmla="*/ 430696 h 861392"/>
                  <a:gd name="connsiteX10" fmla="*/ 1000539 w 1634987"/>
                  <a:gd name="connsiteY10" fmla="*/ 0 h 861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4987" h="861392">
                    <a:moveTo>
                      <a:pt x="1000539" y="0"/>
                    </a:moveTo>
                    <a:cubicBezTo>
                      <a:pt x="1207757" y="0"/>
                      <a:pt x="1400263" y="27117"/>
                      <a:pt x="1559950" y="73556"/>
                    </a:cubicBezTo>
                    <a:lnTo>
                      <a:pt x="1634987" y="100207"/>
                    </a:lnTo>
                    <a:lnTo>
                      <a:pt x="1561947" y="126148"/>
                    </a:lnTo>
                    <a:cubicBezTo>
                      <a:pt x="1380885" y="204089"/>
                      <a:pt x="1268896" y="311763"/>
                      <a:pt x="1268896" y="430696"/>
                    </a:cubicBezTo>
                    <a:cubicBezTo>
                      <a:pt x="1268896" y="549630"/>
                      <a:pt x="1380885" y="657304"/>
                      <a:pt x="1561947" y="735244"/>
                    </a:cubicBezTo>
                    <a:lnTo>
                      <a:pt x="1634987" y="761186"/>
                    </a:lnTo>
                    <a:lnTo>
                      <a:pt x="1559950" y="787836"/>
                    </a:lnTo>
                    <a:cubicBezTo>
                      <a:pt x="1400263" y="834276"/>
                      <a:pt x="1207757" y="861392"/>
                      <a:pt x="1000539" y="861392"/>
                    </a:cubicBezTo>
                    <a:cubicBezTo>
                      <a:pt x="447957" y="861392"/>
                      <a:pt x="0" y="668563"/>
                      <a:pt x="0" y="430696"/>
                    </a:cubicBezTo>
                    <a:cubicBezTo>
                      <a:pt x="0" y="192829"/>
                      <a:pt x="447957" y="0"/>
                      <a:pt x="1000539" y="0"/>
                    </a:cubicBezTo>
                    <a:close/>
                  </a:path>
                </a:pathLst>
              </a:cu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олилиния 12"/>
              <p:cNvSpPr/>
              <p:nvPr/>
            </p:nvSpPr>
            <p:spPr>
              <a:xfrm>
                <a:off x="6826526" y="2212301"/>
                <a:ext cx="3269974" cy="861392"/>
              </a:xfrm>
              <a:custGeom>
                <a:avLst/>
                <a:gdLst>
                  <a:gd name="connsiteX0" fmla="*/ 1000539 w 3269974"/>
                  <a:gd name="connsiteY0" fmla="*/ 0 h 861392"/>
                  <a:gd name="connsiteX1" fmla="*/ 1559950 w 3269974"/>
                  <a:gd name="connsiteY1" fmla="*/ 73556 h 861392"/>
                  <a:gd name="connsiteX2" fmla="*/ 1634987 w 3269974"/>
                  <a:gd name="connsiteY2" fmla="*/ 100207 h 861392"/>
                  <a:gd name="connsiteX3" fmla="*/ 1710024 w 3269974"/>
                  <a:gd name="connsiteY3" fmla="*/ 73556 h 861392"/>
                  <a:gd name="connsiteX4" fmla="*/ 2269435 w 3269974"/>
                  <a:gd name="connsiteY4" fmla="*/ 0 h 861392"/>
                  <a:gd name="connsiteX5" fmla="*/ 3269974 w 3269974"/>
                  <a:gd name="connsiteY5" fmla="*/ 430696 h 861392"/>
                  <a:gd name="connsiteX6" fmla="*/ 2269435 w 3269974"/>
                  <a:gd name="connsiteY6" fmla="*/ 861392 h 861392"/>
                  <a:gd name="connsiteX7" fmla="*/ 1710024 w 3269974"/>
                  <a:gd name="connsiteY7" fmla="*/ 787836 h 861392"/>
                  <a:gd name="connsiteX8" fmla="*/ 1634987 w 3269974"/>
                  <a:gd name="connsiteY8" fmla="*/ 761186 h 861392"/>
                  <a:gd name="connsiteX9" fmla="*/ 1559950 w 3269974"/>
                  <a:gd name="connsiteY9" fmla="*/ 787836 h 861392"/>
                  <a:gd name="connsiteX10" fmla="*/ 1000539 w 3269974"/>
                  <a:gd name="connsiteY10" fmla="*/ 861392 h 861392"/>
                  <a:gd name="connsiteX11" fmla="*/ 0 w 3269974"/>
                  <a:gd name="connsiteY11" fmla="*/ 430696 h 861392"/>
                  <a:gd name="connsiteX12" fmla="*/ 1000539 w 3269974"/>
                  <a:gd name="connsiteY12" fmla="*/ 0 h 861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69974" h="861392">
                    <a:moveTo>
                      <a:pt x="1000539" y="0"/>
                    </a:moveTo>
                    <a:cubicBezTo>
                      <a:pt x="1207757" y="0"/>
                      <a:pt x="1400263" y="27117"/>
                      <a:pt x="1559950" y="73556"/>
                    </a:cubicBezTo>
                    <a:lnTo>
                      <a:pt x="1634987" y="100207"/>
                    </a:lnTo>
                    <a:lnTo>
                      <a:pt x="1710024" y="73556"/>
                    </a:lnTo>
                    <a:cubicBezTo>
                      <a:pt x="1869711" y="27117"/>
                      <a:pt x="2062217" y="0"/>
                      <a:pt x="2269435" y="0"/>
                    </a:cubicBezTo>
                    <a:cubicBezTo>
                      <a:pt x="2822017" y="0"/>
                      <a:pt x="3269974" y="192829"/>
                      <a:pt x="3269974" y="430696"/>
                    </a:cubicBezTo>
                    <a:cubicBezTo>
                      <a:pt x="3269974" y="668563"/>
                      <a:pt x="2822017" y="861392"/>
                      <a:pt x="2269435" y="861392"/>
                    </a:cubicBezTo>
                    <a:cubicBezTo>
                      <a:pt x="2062217" y="861392"/>
                      <a:pt x="1869711" y="834276"/>
                      <a:pt x="1710024" y="787836"/>
                    </a:cubicBezTo>
                    <a:lnTo>
                      <a:pt x="1634987" y="761186"/>
                    </a:lnTo>
                    <a:lnTo>
                      <a:pt x="1559950" y="787836"/>
                    </a:lnTo>
                    <a:cubicBezTo>
                      <a:pt x="1400263" y="834276"/>
                      <a:pt x="1207757" y="861392"/>
                      <a:pt x="1000539" y="861392"/>
                    </a:cubicBezTo>
                    <a:cubicBezTo>
                      <a:pt x="447957" y="861392"/>
                      <a:pt x="0" y="668563"/>
                      <a:pt x="0" y="430696"/>
                    </a:cubicBezTo>
                    <a:cubicBezTo>
                      <a:pt x="0" y="192829"/>
                      <a:pt x="447957" y="0"/>
                      <a:pt x="100053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∪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олилиния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6526" y="2212301"/>
                <a:ext cx="3269974" cy="861392"/>
              </a:xfrm>
              <a:custGeom>
                <a:avLst/>
                <a:gdLst>
                  <a:gd name="connsiteX0" fmla="*/ 1000539 w 3269974"/>
                  <a:gd name="connsiteY0" fmla="*/ 0 h 861392"/>
                  <a:gd name="connsiteX1" fmla="*/ 1559950 w 3269974"/>
                  <a:gd name="connsiteY1" fmla="*/ 73556 h 861392"/>
                  <a:gd name="connsiteX2" fmla="*/ 1634987 w 3269974"/>
                  <a:gd name="connsiteY2" fmla="*/ 100207 h 861392"/>
                  <a:gd name="connsiteX3" fmla="*/ 1710024 w 3269974"/>
                  <a:gd name="connsiteY3" fmla="*/ 73556 h 861392"/>
                  <a:gd name="connsiteX4" fmla="*/ 2269435 w 3269974"/>
                  <a:gd name="connsiteY4" fmla="*/ 0 h 861392"/>
                  <a:gd name="connsiteX5" fmla="*/ 3269974 w 3269974"/>
                  <a:gd name="connsiteY5" fmla="*/ 430696 h 861392"/>
                  <a:gd name="connsiteX6" fmla="*/ 2269435 w 3269974"/>
                  <a:gd name="connsiteY6" fmla="*/ 861392 h 861392"/>
                  <a:gd name="connsiteX7" fmla="*/ 1710024 w 3269974"/>
                  <a:gd name="connsiteY7" fmla="*/ 787836 h 861392"/>
                  <a:gd name="connsiteX8" fmla="*/ 1634987 w 3269974"/>
                  <a:gd name="connsiteY8" fmla="*/ 761186 h 861392"/>
                  <a:gd name="connsiteX9" fmla="*/ 1559950 w 3269974"/>
                  <a:gd name="connsiteY9" fmla="*/ 787836 h 861392"/>
                  <a:gd name="connsiteX10" fmla="*/ 1000539 w 3269974"/>
                  <a:gd name="connsiteY10" fmla="*/ 861392 h 861392"/>
                  <a:gd name="connsiteX11" fmla="*/ 0 w 3269974"/>
                  <a:gd name="connsiteY11" fmla="*/ 430696 h 861392"/>
                  <a:gd name="connsiteX12" fmla="*/ 1000539 w 3269974"/>
                  <a:gd name="connsiteY12" fmla="*/ 0 h 861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69974" h="861392">
                    <a:moveTo>
                      <a:pt x="1000539" y="0"/>
                    </a:moveTo>
                    <a:cubicBezTo>
                      <a:pt x="1207757" y="0"/>
                      <a:pt x="1400263" y="27117"/>
                      <a:pt x="1559950" y="73556"/>
                    </a:cubicBezTo>
                    <a:lnTo>
                      <a:pt x="1634987" y="100207"/>
                    </a:lnTo>
                    <a:lnTo>
                      <a:pt x="1710024" y="73556"/>
                    </a:lnTo>
                    <a:cubicBezTo>
                      <a:pt x="1869711" y="27117"/>
                      <a:pt x="2062217" y="0"/>
                      <a:pt x="2269435" y="0"/>
                    </a:cubicBezTo>
                    <a:cubicBezTo>
                      <a:pt x="2822017" y="0"/>
                      <a:pt x="3269974" y="192829"/>
                      <a:pt x="3269974" y="430696"/>
                    </a:cubicBezTo>
                    <a:cubicBezTo>
                      <a:pt x="3269974" y="668563"/>
                      <a:pt x="2822017" y="861392"/>
                      <a:pt x="2269435" y="861392"/>
                    </a:cubicBezTo>
                    <a:cubicBezTo>
                      <a:pt x="2062217" y="861392"/>
                      <a:pt x="1869711" y="834276"/>
                      <a:pt x="1710024" y="787836"/>
                    </a:cubicBezTo>
                    <a:lnTo>
                      <a:pt x="1634987" y="761186"/>
                    </a:lnTo>
                    <a:lnTo>
                      <a:pt x="1559950" y="787836"/>
                    </a:lnTo>
                    <a:cubicBezTo>
                      <a:pt x="1400263" y="834276"/>
                      <a:pt x="1207757" y="861392"/>
                      <a:pt x="1000539" y="861392"/>
                    </a:cubicBezTo>
                    <a:cubicBezTo>
                      <a:pt x="447957" y="861392"/>
                      <a:pt x="0" y="668563"/>
                      <a:pt x="0" y="430696"/>
                    </a:cubicBezTo>
                    <a:cubicBezTo>
                      <a:pt x="0" y="192829"/>
                      <a:pt x="447957" y="0"/>
                      <a:pt x="1000539" y="0"/>
                    </a:cubicBezTo>
                    <a:close/>
                  </a:path>
                </a:pathLst>
              </a:cu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Овал 16"/>
              <p:cNvSpPr/>
              <p:nvPr/>
            </p:nvSpPr>
            <p:spPr>
              <a:xfrm>
                <a:off x="6826526" y="1064641"/>
                <a:ext cx="2001078" cy="861392"/>
              </a:xfrm>
              <a:prstGeom prst="ellipse">
                <a:avLst/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Овал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6526" y="1064641"/>
                <a:ext cx="2001078" cy="861392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Овал 17"/>
              <p:cNvSpPr/>
              <p:nvPr/>
            </p:nvSpPr>
            <p:spPr>
              <a:xfrm>
                <a:off x="8095422" y="1064641"/>
                <a:ext cx="2001078" cy="861392"/>
              </a:xfrm>
              <a:prstGeom prst="ellipse">
                <a:avLst/>
              </a:prstGeom>
              <a:solidFill>
                <a:srgbClr val="FF0000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Овал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5422" y="1064641"/>
                <a:ext cx="2001078" cy="861392"/>
              </a:xfrm>
              <a:prstGeom prst="ellipse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Группа 6"/>
          <p:cNvGrpSpPr/>
          <p:nvPr/>
        </p:nvGrpSpPr>
        <p:grpSpPr>
          <a:xfrm>
            <a:off x="8059576" y="3359961"/>
            <a:ext cx="803874" cy="660978"/>
            <a:chOff x="9316876" y="2179644"/>
            <a:chExt cx="803874" cy="660978"/>
          </a:xfrm>
        </p:grpSpPr>
        <p:sp>
          <p:nvSpPr>
            <p:cNvPr id="19" name="Полилиния 18"/>
            <p:cNvSpPr/>
            <p:nvPr/>
          </p:nvSpPr>
          <p:spPr>
            <a:xfrm>
              <a:off x="9352722" y="2179644"/>
              <a:ext cx="732182" cy="660978"/>
            </a:xfrm>
            <a:custGeom>
              <a:avLst/>
              <a:gdLst>
                <a:gd name="connsiteX0" fmla="*/ 366091 w 732182"/>
                <a:gd name="connsiteY0" fmla="*/ 0 h 660978"/>
                <a:gd name="connsiteX1" fmla="*/ 439131 w 732182"/>
                <a:gd name="connsiteY1" fmla="*/ 25941 h 660978"/>
                <a:gd name="connsiteX2" fmla="*/ 732182 w 732182"/>
                <a:gd name="connsiteY2" fmla="*/ 330489 h 660978"/>
                <a:gd name="connsiteX3" fmla="*/ 439131 w 732182"/>
                <a:gd name="connsiteY3" fmla="*/ 635037 h 660978"/>
                <a:gd name="connsiteX4" fmla="*/ 366091 w 732182"/>
                <a:gd name="connsiteY4" fmla="*/ 660978 h 660978"/>
                <a:gd name="connsiteX5" fmla="*/ 293051 w 732182"/>
                <a:gd name="connsiteY5" fmla="*/ 635037 h 660978"/>
                <a:gd name="connsiteX6" fmla="*/ 0 w 732182"/>
                <a:gd name="connsiteY6" fmla="*/ 330489 h 660978"/>
                <a:gd name="connsiteX7" fmla="*/ 293051 w 732182"/>
                <a:gd name="connsiteY7" fmla="*/ 25941 h 660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2182" h="660978">
                  <a:moveTo>
                    <a:pt x="366091" y="0"/>
                  </a:moveTo>
                  <a:lnTo>
                    <a:pt x="439131" y="25941"/>
                  </a:lnTo>
                  <a:cubicBezTo>
                    <a:pt x="620193" y="103882"/>
                    <a:pt x="732182" y="211556"/>
                    <a:pt x="732182" y="330489"/>
                  </a:cubicBezTo>
                  <a:cubicBezTo>
                    <a:pt x="732182" y="449423"/>
                    <a:pt x="620193" y="557097"/>
                    <a:pt x="439131" y="635037"/>
                  </a:cubicBezTo>
                  <a:lnTo>
                    <a:pt x="366091" y="660978"/>
                  </a:lnTo>
                  <a:lnTo>
                    <a:pt x="293051" y="635037"/>
                  </a:lnTo>
                  <a:cubicBezTo>
                    <a:pt x="111989" y="557097"/>
                    <a:pt x="0" y="449423"/>
                    <a:pt x="0" y="330489"/>
                  </a:cubicBezTo>
                  <a:cubicBezTo>
                    <a:pt x="0" y="211556"/>
                    <a:pt x="111989" y="103882"/>
                    <a:pt x="293051" y="25941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9316876" y="2325467"/>
                  <a:ext cx="8038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ru-RU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16876" y="2325467"/>
                  <a:ext cx="803874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dirty="0" smtClean="0"/>
              <a:t>Круги Эйлера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352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Дизъюнктное объединение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901746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ru-RU" sz="3600" b="0" dirty="0" smtClean="0"/>
                  <a:t>Пишем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⊔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sz="3600" dirty="0" smtClean="0"/>
                  <a:t> вместо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3600" dirty="0" smtClean="0"/>
                  <a:t>, </a:t>
                </a:r>
                <a:r>
                  <a:rPr lang="ru-RU" sz="3600" dirty="0" smtClean="0"/>
                  <a:t>если хотим подчеркнуть, что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∩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=∅</m:t>
                    </m:r>
                  </m:oMath>
                </a14:m>
                <a:r>
                  <a:rPr lang="en-US" sz="3600" dirty="0" smtClean="0"/>
                  <a:t>.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sz="3600" dirty="0" smtClean="0"/>
                  <a:t>Запись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⊔…</m:t>
                    </m:r>
                    <m:r>
                      <a:rPr lang="en-US" sz="3600" i="1">
                        <a:latin typeface="Cambria Math" panose="02040503050406030204" pitchFamily="18" charset="0"/>
                      </a:rPr>
                      <m:t>⊔</m:t>
                    </m:r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3600" dirty="0" smtClean="0"/>
                  <a:t> </a:t>
                </a:r>
                <a:r>
                  <a:rPr lang="ru-RU" sz="3600" dirty="0" smtClean="0"/>
                  <a:t>означает, что множество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3600" dirty="0" smtClean="0"/>
                  <a:t> </a:t>
                </a:r>
                <a:r>
                  <a:rPr lang="ru-RU" sz="3600" dirty="0" smtClean="0"/>
                  <a:t>разбито на части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3600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901746"/>
              </a:xfrm>
              <a:blipFill rotWithShape="0">
                <a:blip r:embed="rId3"/>
                <a:stretch>
                  <a:fillRect l="-1623" t="-4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511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Подмножества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0735101" cy="4351338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 —</a:t>
                </a:r>
                <a:r>
                  <a:rPr lang="ru-RU" dirty="0" smtClean="0"/>
                  <a:t> означает, что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является подмножеством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 —</a:t>
                </a:r>
                <a:r>
                  <a:rPr lang="ru-RU" dirty="0"/>
                  <a:t> означает, что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является подмножеством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b="0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b="0" dirty="0" smtClean="0"/>
                  <a:t> — </a:t>
                </a:r>
                <a:r>
                  <a:rPr lang="ru-RU" b="0" dirty="0" smtClean="0"/>
                  <a:t>множество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b="0" dirty="0" smtClean="0"/>
                  <a:t>, </a:t>
                </a:r>
                <a:r>
                  <a:rPr lang="ru-RU" b="0" dirty="0" smtClean="0"/>
                  <a:t>то обозначаем </a:t>
                </a:r>
                <a:r>
                  <a:rPr lang="ru-RU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ru-RU" b="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∣#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endParaRPr lang="ru-RU" dirty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Запись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«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»</m:t>
                    </m:r>
                  </m:oMath>
                </a14:m>
                <a:r>
                  <a:rPr lang="ru-RU" dirty="0" smtClean="0"/>
                  <a:t> означает,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 smtClean="0"/>
                  <a:t> —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dirty="0" smtClean="0"/>
                  <a:t>-</a:t>
                </a:r>
                <a:r>
                  <a:rPr lang="ru-RU" dirty="0" err="1" smtClean="0"/>
                  <a:t>элементое</a:t>
                </a:r>
                <a:r>
                  <a:rPr lang="ru-RU" dirty="0" smtClean="0"/>
                  <a:t> подмножество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0735101" cy="4351338"/>
              </a:xfrm>
              <a:blipFill rotWithShape="0">
                <a:blip r:embed="rId3"/>
                <a:stretch>
                  <a:fillRect l="-965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733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Суммирование и произведение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901746"/>
              </a:xfrm>
            </p:spPr>
            <p:txBody>
              <a:bodyPr>
                <a:normAutofit/>
              </a:bodyPr>
              <a:lstStyle/>
              <a:p>
                <a:pPr marL="457200" lvl="1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r>
                        <a:rPr lang="en-US" sz="3200" i="1">
                          <a:latin typeface="Cambria Math"/>
                        </a:rPr>
                        <m:t>…</m:t>
                      </m:r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3200" dirty="0" smtClean="0"/>
              </a:p>
              <a:p>
                <a:pPr marL="457200" lvl="1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limLoc m:val="subSup"/>
                          <m:grow m:val="on"/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3200" i="1">
                              <a:latin typeface="Cambria Math"/>
                            </a:rPr>
                            <m:t>𝑘</m:t>
                          </m:r>
                          <m:r>
                            <a:rPr lang="en-US" sz="32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3200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⋅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⋅</m:t>
                      </m:r>
                      <m:r>
                        <a:rPr lang="en-US" sz="3200" i="1">
                          <a:latin typeface="Cambria Math"/>
                        </a:rPr>
                        <m:t>…</m:t>
                      </m:r>
                      <m:r>
                        <a:rPr lang="en-US" sz="3200" b="0" i="1" smtClean="0">
                          <a:latin typeface="Cambria Math"/>
                        </a:rPr>
                        <m:t>⋅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3200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901746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358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Целые части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1195871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нижняя целая часть (например, </a:t>
                </a:r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.7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=2</m:t>
                    </m:r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−6.4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=−7</m:t>
                    </m:r>
                  </m:oMath>
                </a14:m>
                <a:r>
                  <a:rPr lang="ru-RU" dirty="0"/>
                  <a:t>)</a:t>
                </a:r>
                <a:endParaRPr lang="en-US" dirty="0"/>
              </a:p>
              <a:p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верхняя целая часть (</a:t>
                </a:r>
                <a:r>
                  <a:rPr lang="ru-RU" dirty="0"/>
                  <a:t>например,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.7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=3</m:t>
                    </m:r>
                  </m:oMath>
                </a14:m>
                <a:r>
                  <a:rPr lang="en-US" dirty="0"/>
                  <a:t>,</a:t>
                </a:r>
                <a:r>
                  <a:rPr lang="ru-RU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⌈"/>
                        <m:endChr m:val="⌉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−6.4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=−6</m:t>
                    </m:r>
                  </m:oMath>
                </a14:m>
                <a:r>
                  <a:rPr lang="ru-RU" dirty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1195871"/>
              </a:xfrm>
              <a:blipFill rotWithShape="0">
                <a:blip r:embed="rId3"/>
                <a:stretch>
                  <a:fillRect t="-81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3" name="Группа 172"/>
          <p:cNvGrpSpPr/>
          <p:nvPr/>
        </p:nvGrpSpPr>
        <p:grpSpPr>
          <a:xfrm>
            <a:off x="458388" y="3156433"/>
            <a:ext cx="4869111" cy="3657675"/>
            <a:chOff x="458388" y="3156433"/>
            <a:chExt cx="4869111" cy="3657675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971159" y="6518124"/>
              <a:ext cx="4068418" cy="111318"/>
              <a:chOff x="3209676" y="6247075"/>
              <a:chExt cx="4068418" cy="111318"/>
            </a:xfrm>
          </p:grpSpPr>
          <p:cxnSp>
            <p:nvCxnSpPr>
              <p:cNvPr id="11" name="Прямая со стрелкой 10"/>
              <p:cNvCxnSpPr/>
              <p:nvPr/>
            </p:nvCxnSpPr>
            <p:spPr>
              <a:xfrm>
                <a:off x="3209676" y="6302734"/>
                <a:ext cx="406841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3593989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3943847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4309606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4659464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5033175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5375081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5748792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6098650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6464410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6814267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Группа 31"/>
            <p:cNvGrpSpPr/>
            <p:nvPr/>
          </p:nvGrpSpPr>
          <p:grpSpPr>
            <a:xfrm rot="16200000">
              <a:off x="-669459" y="4877506"/>
              <a:ext cx="3281238" cy="111318"/>
              <a:chOff x="3209676" y="6247075"/>
              <a:chExt cx="3281238" cy="111318"/>
            </a:xfrm>
          </p:grpSpPr>
          <p:cxnSp>
            <p:nvCxnSpPr>
              <p:cNvPr id="33" name="Прямая со стрелкой 32"/>
              <p:cNvCxnSpPr/>
              <p:nvPr/>
            </p:nvCxnSpPr>
            <p:spPr>
              <a:xfrm rot="5400000" flipV="1">
                <a:off x="4850295" y="4662115"/>
                <a:ext cx="0" cy="328123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3593989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3943847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4309606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4659464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5033175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5375081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5748792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6098650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Группа 49"/>
            <p:cNvGrpSpPr/>
            <p:nvPr/>
          </p:nvGrpSpPr>
          <p:grpSpPr>
            <a:xfrm>
              <a:off x="945807" y="6539328"/>
              <a:ext cx="417618" cy="67761"/>
              <a:chOff x="4659464" y="4880443"/>
              <a:chExt cx="417618" cy="67761"/>
            </a:xfrm>
          </p:grpSpPr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Овал 47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Овал 48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1" name="Группа 50"/>
            <p:cNvGrpSpPr/>
            <p:nvPr/>
          </p:nvGrpSpPr>
          <p:grpSpPr>
            <a:xfrm>
              <a:off x="1334094" y="6155589"/>
              <a:ext cx="417618" cy="67761"/>
              <a:chOff x="4659464" y="4880443"/>
              <a:chExt cx="417618" cy="67761"/>
            </a:xfrm>
          </p:grpSpPr>
          <p:cxnSp>
            <p:nvCxnSpPr>
              <p:cNvPr id="52" name="Прямая соединительная линия 51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Овал 52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Овал 53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>
              <a:off x="1674100" y="5805731"/>
              <a:ext cx="417618" cy="67761"/>
              <a:chOff x="4659464" y="4880443"/>
              <a:chExt cx="417618" cy="67761"/>
            </a:xfrm>
          </p:grpSpPr>
          <p:cxnSp>
            <p:nvCxnSpPr>
              <p:cNvPr id="56" name="Прямая соединительная линия 55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Овал 56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Овал 57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9" name="Группа 58"/>
            <p:cNvGrpSpPr/>
            <p:nvPr/>
          </p:nvGrpSpPr>
          <p:grpSpPr>
            <a:xfrm>
              <a:off x="2027758" y="5439972"/>
              <a:ext cx="417618" cy="67761"/>
              <a:chOff x="4659464" y="4880443"/>
              <a:chExt cx="417618" cy="67761"/>
            </a:xfrm>
          </p:grpSpPr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Овал 60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Овал 61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3" name="Группа 62"/>
            <p:cNvGrpSpPr/>
            <p:nvPr/>
          </p:nvGrpSpPr>
          <p:grpSpPr>
            <a:xfrm>
              <a:off x="2377040" y="5090115"/>
              <a:ext cx="417618" cy="67761"/>
              <a:chOff x="4659464" y="4880443"/>
              <a:chExt cx="417618" cy="67761"/>
            </a:xfrm>
          </p:grpSpPr>
          <p:cxnSp>
            <p:nvCxnSpPr>
              <p:cNvPr id="64" name="Прямая соединительная линия 63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Овал 64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Овал 65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7" name="Группа 66"/>
            <p:cNvGrpSpPr/>
            <p:nvPr/>
          </p:nvGrpSpPr>
          <p:grpSpPr>
            <a:xfrm>
              <a:off x="2740296" y="4716404"/>
              <a:ext cx="417618" cy="67761"/>
              <a:chOff x="4659464" y="4880443"/>
              <a:chExt cx="417618" cy="67761"/>
            </a:xfrm>
          </p:grpSpPr>
          <p:cxnSp>
            <p:nvCxnSpPr>
              <p:cNvPr id="68" name="Прямая соединительная линия 67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Овал 68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Овал 69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1" name="Группа 70"/>
            <p:cNvGrpSpPr/>
            <p:nvPr/>
          </p:nvGrpSpPr>
          <p:grpSpPr>
            <a:xfrm>
              <a:off x="3092657" y="4380826"/>
              <a:ext cx="417618" cy="67761"/>
              <a:chOff x="4659464" y="4880443"/>
              <a:chExt cx="417618" cy="67761"/>
            </a:xfrm>
          </p:grpSpPr>
          <p:cxnSp>
            <p:nvCxnSpPr>
              <p:cNvPr id="72" name="Прямая соединительная линия 71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Овал 72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" name="Овал 73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5" name="Группа 74"/>
            <p:cNvGrpSpPr/>
            <p:nvPr/>
          </p:nvGrpSpPr>
          <p:grpSpPr>
            <a:xfrm>
              <a:off x="3453504" y="4000786"/>
              <a:ext cx="417618" cy="67761"/>
              <a:chOff x="4659464" y="4880443"/>
              <a:chExt cx="417618" cy="67761"/>
            </a:xfrm>
          </p:grpSpPr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Овал 76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Овал 77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9" name="Группа 78"/>
            <p:cNvGrpSpPr/>
            <p:nvPr/>
          </p:nvGrpSpPr>
          <p:grpSpPr>
            <a:xfrm>
              <a:off x="3808275" y="3650928"/>
              <a:ext cx="417618" cy="67761"/>
              <a:chOff x="4659464" y="4880443"/>
              <a:chExt cx="417618" cy="67761"/>
            </a:xfrm>
          </p:grpSpPr>
          <p:cxnSp>
            <p:nvCxnSpPr>
              <p:cNvPr id="80" name="Прямая соединительная линия 79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Овал 80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Овал 81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9" name="TextBox 168"/>
                <p:cNvSpPr txBox="1"/>
                <p:nvPr/>
              </p:nvSpPr>
              <p:spPr>
                <a:xfrm>
                  <a:off x="4959513" y="6444776"/>
                  <a:ext cx="3679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69" name="TextBox 16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9513" y="6444776"/>
                  <a:ext cx="367986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1" name="TextBox 170"/>
                <p:cNvSpPr txBox="1"/>
                <p:nvPr/>
              </p:nvSpPr>
              <p:spPr>
                <a:xfrm>
                  <a:off x="458388" y="3156433"/>
                  <a:ext cx="52956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⌊"/>
                            <m:endChr m:val="⌋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71" name="TextBox 1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388" y="3156433"/>
                  <a:ext cx="529569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4" name="Группа 173"/>
          <p:cNvGrpSpPr/>
          <p:nvPr/>
        </p:nvGrpSpPr>
        <p:grpSpPr>
          <a:xfrm>
            <a:off x="6943095" y="3156433"/>
            <a:ext cx="4854761" cy="3657675"/>
            <a:chOff x="6943095" y="3156433"/>
            <a:chExt cx="4854761" cy="3657675"/>
          </a:xfrm>
        </p:grpSpPr>
        <p:grpSp>
          <p:nvGrpSpPr>
            <p:cNvPr id="83" name="Группа 82"/>
            <p:cNvGrpSpPr/>
            <p:nvPr/>
          </p:nvGrpSpPr>
          <p:grpSpPr>
            <a:xfrm>
              <a:off x="7467209" y="6518124"/>
              <a:ext cx="4068418" cy="111318"/>
              <a:chOff x="3209676" y="6247075"/>
              <a:chExt cx="4068418" cy="111318"/>
            </a:xfrm>
          </p:grpSpPr>
          <p:cxnSp>
            <p:nvCxnSpPr>
              <p:cNvPr id="84" name="Прямая со стрелкой 83"/>
              <p:cNvCxnSpPr/>
              <p:nvPr/>
            </p:nvCxnSpPr>
            <p:spPr>
              <a:xfrm>
                <a:off x="3209676" y="6302734"/>
                <a:ext cx="406841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Прямая соединительная линия 84"/>
              <p:cNvCxnSpPr/>
              <p:nvPr/>
            </p:nvCxnSpPr>
            <p:spPr>
              <a:xfrm>
                <a:off x="3593989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Прямая соединительная линия 85"/>
              <p:cNvCxnSpPr/>
              <p:nvPr/>
            </p:nvCxnSpPr>
            <p:spPr>
              <a:xfrm>
                <a:off x="3943847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Прямая соединительная линия 86"/>
              <p:cNvCxnSpPr/>
              <p:nvPr/>
            </p:nvCxnSpPr>
            <p:spPr>
              <a:xfrm>
                <a:off x="4309606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Прямая соединительная линия 87"/>
              <p:cNvCxnSpPr/>
              <p:nvPr/>
            </p:nvCxnSpPr>
            <p:spPr>
              <a:xfrm>
                <a:off x="4659464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Прямая соединительная линия 88"/>
              <p:cNvCxnSpPr/>
              <p:nvPr/>
            </p:nvCxnSpPr>
            <p:spPr>
              <a:xfrm>
                <a:off x="5033175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Прямая соединительная линия 89"/>
              <p:cNvCxnSpPr/>
              <p:nvPr/>
            </p:nvCxnSpPr>
            <p:spPr>
              <a:xfrm>
                <a:off x="5375081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Прямая соединительная линия 90"/>
              <p:cNvCxnSpPr/>
              <p:nvPr/>
            </p:nvCxnSpPr>
            <p:spPr>
              <a:xfrm>
                <a:off x="5748792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Прямая соединительная линия 91"/>
              <p:cNvCxnSpPr/>
              <p:nvPr/>
            </p:nvCxnSpPr>
            <p:spPr>
              <a:xfrm>
                <a:off x="6098650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Прямая соединительная линия 92"/>
              <p:cNvCxnSpPr/>
              <p:nvPr/>
            </p:nvCxnSpPr>
            <p:spPr>
              <a:xfrm>
                <a:off x="6464410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Прямая соединительная линия 93"/>
              <p:cNvCxnSpPr/>
              <p:nvPr/>
            </p:nvCxnSpPr>
            <p:spPr>
              <a:xfrm>
                <a:off x="6814267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Группа 94"/>
            <p:cNvGrpSpPr/>
            <p:nvPr/>
          </p:nvGrpSpPr>
          <p:grpSpPr>
            <a:xfrm rot="16200000">
              <a:off x="5826591" y="4877506"/>
              <a:ext cx="3281238" cy="111318"/>
              <a:chOff x="3209676" y="6247075"/>
              <a:chExt cx="3281238" cy="111318"/>
            </a:xfrm>
          </p:grpSpPr>
          <p:cxnSp>
            <p:nvCxnSpPr>
              <p:cNvPr id="96" name="Прямая со стрелкой 95"/>
              <p:cNvCxnSpPr/>
              <p:nvPr/>
            </p:nvCxnSpPr>
            <p:spPr>
              <a:xfrm rot="5400000" flipV="1">
                <a:off x="4850295" y="4662115"/>
                <a:ext cx="0" cy="328123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Прямая соединительная линия 96"/>
              <p:cNvCxnSpPr/>
              <p:nvPr/>
            </p:nvCxnSpPr>
            <p:spPr>
              <a:xfrm>
                <a:off x="3593989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Прямая соединительная линия 97"/>
              <p:cNvCxnSpPr/>
              <p:nvPr/>
            </p:nvCxnSpPr>
            <p:spPr>
              <a:xfrm>
                <a:off x="3943847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Прямая соединительная линия 98"/>
              <p:cNvCxnSpPr/>
              <p:nvPr/>
            </p:nvCxnSpPr>
            <p:spPr>
              <a:xfrm>
                <a:off x="4309606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Прямая соединительная линия 99"/>
              <p:cNvCxnSpPr/>
              <p:nvPr/>
            </p:nvCxnSpPr>
            <p:spPr>
              <a:xfrm>
                <a:off x="4659464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Прямая соединительная линия 100"/>
              <p:cNvCxnSpPr/>
              <p:nvPr/>
            </p:nvCxnSpPr>
            <p:spPr>
              <a:xfrm>
                <a:off x="5033175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Прямая соединительная линия 101"/>
              <p:cNvCxnSpPr/>
              <p:nvPr/>
            </p:nvCxnSpPr>
            <p:spPr>
              <a:xfrm>
                <a:off x="5375081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Прямая соединительная линия 102"/>
              <p:cNvCxnSpPr/>
              <p:nvPr/>
            </p:nvCxnSpPr>
            <p:spPr>
              <a:xfrm>
                <a:off x="5748792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Прямая соединительная линия 103"/>
              <p:cNvCxnSpPr/>
              <p:nvPr/>
            </p:nvCxnSpPr>
            <p:spPr>
              <a:xfrm>
                <a:off x="6098650" y="6247075"/>
                <a:ext cx="0" cy="111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Группа 108"/>
            <p:cNvGrpSpPr/>
            <p:nvPr/>
          </p:nvGrpSpPr>
          <p:grpSpPr>
            <a:xfrm rot="10800000">
              <a:off x="7437085" y="6151379"/>
              <a:ext cx="422390" cy="451499"/>
              <a:chOff x="4659464" y="4496705"/>
              <a:chExt cx="422390" cy="451499"/>
            </a:xfrm>
          </p:grpSpPr>
          <p:cxnSp>
            <p:nvCxnSpPr>
              <p:cNvPr id="110" name="Прямая соединительная линия 109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Овал 110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Овал 111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" name="Овал 121"/>
              <p:cNvSpPr/>
              <p:nvPr/>
            </p:nvSpPr>
            <p:spPr>
              <a:xfrm>
                <a:off x="5014093" y="4496705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1" name="Группа 140"/>
            <p:cNvGrpSpPr/>
            <p:nvPr/>
          </p:nvGrpSpPr>
          <p:grpSpPr>
            <a:xfrm rot="10800000">
              <a:off x="7813756" y="5795676"/>
              <a:ext cx="417618" cy="67761"/>
              <a:chOff x="4659464" y="4880443"/>
              <a:chExt cx="417618" cy="67761"/>
            </a:xfrm>
          </p:grpSpPr>
          <p:cxnSp>
            <p:nvCxnSpPr>
              <p:cNvPr id="142" name="Прямая соединительная линия 141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Овал 142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" name="Овал 143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5" name="Группа 144"/>
            <p:cNvGrpSpPr/>
            <p:nvPr/>
          </p:nvGrpSpPr>
          <p:grpSpPr>
            <a:xfrm rot="10800000">
              <a:off x="8173950" y="5439972"/>
              <a:ext cx="417618" cy="67761"/>
              <a:chOff x="4659464" y="4880443"/>
              <a:chExt cx="417618" cy="67761"/>
            </a:xfrm>
          </p:grpSpPr>
          <p:cxnSp>
            <p:nvCxnSpPr>
              <p:cNvPr id="146" name="Прямая соединительная линия 145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Овал 146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" name="Овал 147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9" name="Группа 148"/>
            <p:cNvGrpSpPr/>
            <p:nvPr/>
          </p:nvGrpSpPr>
          <p:grpSpPr>
            <a:xfrm rot="10800000">
              <a:off x="8546094" y="5123995"/>
              <a:ext cx="417618" cy="67761"/>
              <a:chOff x="4659464" y="4880443"/>
              <a:chExt cx="417618" cy="67761"/>
            </a:xfrm>
          </p:grpSpPr>
          <p:cxnSp>
            <p:nvCxnSpPr>
              <p:cNvPr id="150" name="Прямая соединительная линия 149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Овал 150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Овал 151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3" name="Группа 152"/>
            <p:cNvGrpSpPr/>
            <p:nvPr/>
          </p:nvGrpSpPr>
          <p:grpSpPr>
            <a:xfrm rot="10800000">
              <a:off x="8904232" y="4716404"/>
              <a:ext cx="417618" cy="67761"/>
              <a:chOff x="4659464" y="4880443"/>
              <a:chExt cx="417618" cy="67761"/>
            </a:xfrm>
          </p:grpSpPr>
          <p:cxnSp>
            <p:nvCxnSpPr>
              <p:cNvPr id="154" name="Прямая соединительная линия 153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Овал 154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6" name="Овал 155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7" name="Группа 156"/>
            <p:cNvGrpSpPr/>
            <p:nvPr/>
          </p:nvGrpSpPr>
          <p:grpSpPr>
            <a:xfrm rot="10800000">
              <a:off x="9255805" y="4374497"/>
              <a:ext cx="417618" cy="67761"/>
              <a:chOff x="4659464" y="4880443"/>
              <a:chExt cx="417618" cy="67761"/>
            </a:xfrm>
          </p:grpSpPr>
          <p:cxnSp>
            <p:nvCxnSpPr>
              <p:cNvPr id="158" name="Прямая соединительная линия 157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Овал 158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0" name="Овал 159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1" name="Группа 160"/>
            <p:cNvGrpSpPr/>
            <p:nvPr/>
          </p:nvGrpSpPr>
          <p:grpSpPr>
            <a:xfrm rot="10800000">
              <a:off x="9615611" y="4000786"/>
              <a:ext cx="417618" cy="67761"/>
              <a:chOff x="4659464" y="4880443"/>
              <a:chExt cx="417618" cy="67761"/>
            </a:xfrm>
          </p:grpSpPr>
          <p:cxnSp>
            <p:nvCxnSpPr>
              <p:cNvPr id="162" name="Прямая соединительная линия 161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Овал 162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4" name="Овал 163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5" name="Группа 164"/>
            <p:cNvGrpSpPr/>
            <p:nvPr/>
          </p:nvGrpSpPr>
          <p:grpSpPr>
            <a:xfrm rot="10800000">
              <a:off x="9968363" y="3650927"/>
              <a:ext cx="417618" cy="67761"/>
              <a:chOff x="4659464" y="4880443"/>
              <a:chExt cx="417618" cy="67761"/>
            </a:xfrm>
          </p:grpSpPr>
          <p:cxnSp>
            <p:nvCxnSpPr>
              <p:cNvPr id="166" name="Прямая соединительная линия 165"/>
              <p:cNvCxnSpPr/>
              <p:nvPr/>
            </p:nvCxnSpPr>
            <p:spPr>
              <a:xfrm>
                <a:off x="4693344" y="4914324"/>
                <a:ext cx="349858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Овал 166"/>
              <p:cNvSpPr/>
              <p:nvPr/>
            </p:nvSpPr>
            <p:spPr>
              <a:xfrm>
                <a:off x="5009321" y="4880443"/>
                <a:ext cx="67761" cy="6776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Овал 167"/>
              <p:cNvSpPr/>
              <p:nvPr/>
            </p:nvSpPr>
            <p:spPr>
              <a:xfrm>
                <a:off x="4659464" y="4880443"/>
                <a:ext cx="67761" cy="6776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0" name="TextBox 169"/>
                <p:cNvSpPr txBox="1"/>
                <p:nvPr/>
              </p:nvSpPr>
              <p:spPr>
                <a:xfrm>
                  <a:off x="11429870" y="6444776"/>
                  <a:ext cx="3679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70" name="TextBox 1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29870" y="6444776"/>
                  <a:ext cx="367986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2" name="TextBox 171"/>
                <p:cNvSpPr txBox="1"/>
                <p:nvPr/>
              </p:nvSpPr>
              <p:spPr>
                <a:xfrm>
                  <a:off x="6943095" y="3156433"/>
                  <a:ext cx="52956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⌈"/>
                            <m:endChr m:val="⌉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72" name="TextBox 1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3095" y="3156433"/>
                  <a:ext cx="529569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765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864</Words>
  <Application>Microsoft Office PowerPoint</Application>
  <PresentationFormat>Широкоэкранный</PresentationFormat>
  <Paragraphs>328</Paragraphs>
  <Slides>40</Slides>
  <Notes>37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Тема Office</vt:lpstr>
      <vt:lpstr>Дискретные структуры осень 2013</vt:lpstr>
      <vt:lpstr>Цели курса</vt:lpstr>
      <vt:lpstr>Цели курса</vt:lpstr>
      <vt:lpstr>Обозначения множеств и операций</vt:lpstr>
      <vt:lpstr>Круги Эйлера</vt:lpstr>
      <vt:lpstr>Дизъюнктное объединение</vt:lpstr>
      <vt:lpstr>Подмножества</vt:lpstr>
      <vt:lpstr>Суммирование и произведение</vt:lpstr>
      <vt:lpstr>Целые части</vt:lpstr>
      <vt:lpstr>Доказательства по индукции</vt:lpstr>
      <vt:lpstr>Что изучает комбинаторика</vt:lpstr>
      <vt:lpstr>Правило сложения</vt:lpstr>
      <vt:lpstr>Правило умножения</vt:lpstr>
      <vt:lpstr>Базовые комбинаторные объекты</vt:lpstr>
      <vt:lpstr>Базовые комбинаторные объекты</vt:lpstr>
      <vt:lpstr>Базовые комбинаторные объекты</vt:lpstr>
      <vt:lpstr>Базовые комбинаторные объекты</vt:lpstr>
      <vt:lpstr>Базовые комбинаторные объекты</vt:lpstr>
      <vt:lpstr>Сколько …?</vt:lpstr>
      <vt:lpstr>Презентация PowerPoint</vt:lpstr>
      <vt:lpstr>В виде «дерева подсчёта»:</vt:lpstr>
      <vt:lpstr>Размещения без повторений</vt:lpstr>
      <vt:lpstr>Презентация PowerPoint</vt:lpstr>
      <vt:lpstr>В виде «дерева подсчёта»</vt:lpstr>
      <vt:lpstr>Факториал</vt:lpstr>
      <vt:lpstr>Сочетания без повторений</vt:lpstr>
      <vt:lpstr>Презентация PowerPoint</vt:lpstr>
      <vt:lpstr>Сочетания без повторений</vt:lpstr>
      <vt:lpstr>Сочетания с повторениями</vt:lpstr>
      <vt:lpstr>Сочетания с повторениями</vt:lpstr>
      <vt:lpstr>Теперь мы знаем</vt:lpstr>
      <vt:lpstr>Ещё комбинаторные числа</vt:lpstr>
      <vt:lpstr>Числа Стирлинга второго рода</vt:lpstr>
      <vt:lpstr>Числа Белла</vt:lpstr>
      <vt:lpstr>На заметку</vt:lpstr>
      <vt:lpstr>Формула бинома Ньютона</vt:lpstr>
      <vt:lpstr>Полиномиальная формула</vt:lpstr>
      <vt:lpstr>Полиномиальная формула</vt:lpstr>
      <vt:lpstr>Полиномиальные коэффициенты</vt:lpstr>
      <vt:lpstr>Полиномиальная формула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Дискретные структуры осень 2013</dc:title>
  <dc:creator>Alex Dainiak</dc:creator>
  <cp:lastModifiedBy>Alex Dainiak</cp:lastModifiedBy>
  <cp:revision>5</cp:revision>
  <dcterms:created xsi:type="dcterms:W3CDTF">2013-09-05T13:38:30Z</dcterms:created>
  <dcterms:modified xsi:type="dcterms:W3CDTF">2013-09-16T13:34:48Z</dcterms:modified>
</cp:coreProperties>
</file>