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3"/>
  </p:notesMasterIdLst>
  <p:sldIdLst>
    <p:sldId id="516" r:id="rId2"/>
    <p:sldId id="457" r:id="rId3"/>
    <p:sldId id="473" r:id="rId4"/>
    <p:sldId id="475" r:id="rId5"/>
    <p:sldId id="476" r:id="rId6"/>
    <p:sldId id="477" r:id="rId7"/>
    <p:sldId id="479" r:id="rId8"/>
    <p:sldId id="478" r:id="rId9"/>
    <p:sldId id="480" r:id="rId10"/>
    <p:sldId id="481" r:id="rId11"/>
    <p:sldId id="482" r:id="rId12"/>
    <p:sldId id="483" r:id="rId13"/>
    <p:sldId id="484" r:id="rId14"/>
    <p:sldId id="485" r:id="rId15"/>
    <p:sldId id="491" r:id="rId16"/>
    <p:sldId id="487" r:id="rId17"/>
    <p:sldId id="486" r:id="rId18"/>
    <p:sldId id="489" r:id="rId19"/>
    <p:sldId id="490" r:id="rId20"/>
    <p:sldId id="492" r:id="rId21"/>
    <p:sldId id="493" r:id="rId22"/>
    <p:sldId id="494" r:id="rId23"/>
    <p:sldId id="495" r:id="rId24"/>
    <p:sldId id="496" r:id="rId25"/>
    <p:sldId id="501" r:id="rId26"/>
    <p:sldId id="502" r:id="rId27"/>
    <p:sldId id="503" r:id="rId28"/>
    <p:sldId id="504" r:id="rId29"/>
    <p:sldId id="505" r:id="rId30"/>
    <p:sldId id="506" r:id="rId31"/>
    <p:sldId id="507" r:id="rId3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Первый слайд" id="{1460D0A9-3D10-4208-8AD0-4F079226FF22}">
          <p14:sldIdLst>
            <p14:sldId id="516"/>
          </p14:sldIdLst>
        </p14:section>
        <p14:section name="Теорема о пяти красках" id="{8BAA9FE5-FB54-4542-9322-D0DD9E644588}">
          <p14:sldIdLst>
            <p14:sldId id="457"/>
            <p14:sldId id="473"/>
            <p14:sldId id="475"/>
            <p14:sldId id="476"/>
            <p14:sldId id="477"/>
            <p14:sldId id="479"/>
            <p14:sldId id="478"/>
            <p14:sldId id="480"/>
            <p14:sldId id="481"/>
            <p14:sldId id="482"/>
            <p14:sldId id="483"/>
            <p14:sldId id="484"/>
            <p14:sldId id="485"/>
          </p14:sldIdLst>
        </p14:section>
        <p14:section name="Теорема Холла" id="{16B2753A-C427-4CF4-A1DB-6A41BF0CE882}">
          <p14:sldIdLst>
            <p14:sldId id="491"/>
            <p14:sldId id="487"/>
            <p14:sldId id="486"/>
            <p14:sldId id="489"/>
            <p14:sldId id="490"/>
            <p14:sldId id="492"/>
            <p14:sldId id="493"/>
            <p14:sldId id="494"/>
            <p14:sldId id="495"/>
            <p14:sldId id="496"/>
          </p14:sldIdLst>
        </p14:section>
        <p14:section name="Следствия теоремы Холла" id="{1DE86224-8DB1-41C2-9AB4-8E1DD97D8424}">
          <p14:sldIdLst>
            <p14:sldId id="501"/>
            <p14:sldId id="502"/>
            <p14:sldId id="503"/>
            <p14:sldId id="504"/>
            <p14:sldId id="505"/>
            <p14:sldId id="506"/>
            <p14:sldId id="5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F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5" autoAdjust="0"/>
    <p:restoredTop sz="94186" autoAdjust="0"/>
  </p:normalViewPr>
  <p:slideViewPr>
    <p:cSldViewPr>
      <p:cViewPr varScale="1">
        <p:scale>
          <a:sx n="80" d="100"/>
          <a:sy n="80" d="100"/>
        </p:scale>
        <p:origin x="180" y="7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960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B2C6E-83AF-4C46-A3C2-8B87428659AB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3A6AF2-828C-4505-9E2D-6D83EA7377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49040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7F78AA-47ED-4563-BDEE-4544244446E6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70494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CB821-AB63-4A76-AAC7-7367CB9BE95A}" type="datetime1">
              <a:rPr lang="ru-RU" smtClean="0"/>
              <a:t>02.04.2014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www.dainiak.com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4607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EBE29-9CBB-4516-8316-75C1B9C1E2DB}" type="datetime1">
              <a:rPr lang="ru-RU" smtClean="0"/>
              <a:t>02.04.2014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www.dainiak.com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06319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2898B-EC12-44E4-A9B7-BC89E863BDD6}" type="datetime1">
              <a:rPr lang="ru-RU" smtClean="0"/>
              <a:t>02.04.2014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www.dainiak.com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2936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E6E84-7E69-4274-853E-0AD78CC98E34}" type="datetime1">
              <a:rPr lang="ru-RU" smtClean="0"/>
              <a:t>02.04.2014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www.dainiak.com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98637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FB8F9-4BED-4F5D-87B6-89F0550A7DDD}" type="datetime1">
              <a:rPr lang="ru-RU" smtClean="0"/>
              <a:t>02.04.2014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www.dainiak.com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68036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83C7F-134C-4DF1-8E80-40B81FFEB77F}" type="datetime1">
              <a:rPr lang="ru-RU" smtClean="0"/>
              <a:t>02.04.2014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www.dainiak.com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36764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09A23-AAE1-4C53-A013-E1A9A63D8DD2}" type="datetime1">
              <a:rPr lang="ru-RU" smtClean="0"/>
              <a:t>02.04.2014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www.dainiak.com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40146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231CB-C97F-4EB9-B6B0-50F5AE37ED51}" type="datetime1">
              <a:rPr lang="ru-RU" smtClean="0"/>
              <a:t>02.04.2014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www.dainiak.com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53595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F7F06-E605-4A04-964A-120D7F5006FD}" type="datetime1">
              <a:rPr lang="ru-RU" smtClean="0"/>
              <a:t>02.04.2014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www.dainiak.com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92106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3BE28-50B4-42FE-BCE6-7545B419BA8A}" type="datetime1">
              <a:rPr lang="ru-RU" smtClean="0"/>
              <a:t>02.04.2014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www.dainiak.com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6591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214D0-04F7-4DAE-8981-DC7BCB9D14D3}" type="datetime1">
              <a:rPr lang="ru-RU" smtClean="0"/>
              <a:t>02.04.2014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www.dainiak.com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3813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341DF0-7469-488F-81DE-F5AD071EBCD5}" type="datetime1">
              <a:rPr lang="ru-RU" smtClean="0"/>
              <a:t>02.04.2014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www.dainiak.com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4198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ainiak.com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image" Target="../media/image17.png"/><Relationship Id="rId5" Type="http://schemas.openxmlformats.org/officeDocument/2006/relationships/image" Target="../media/image9.png"/><Relationship Id="rId15" Type="http://schemas.openxmlformats.org/officeDocument/2006/relationships/image" Target="../media/image12.png"/><Relationship Id="rId10" Type="http://schemas.openxmlformats.org/officeDocument/2006/relationships/image" Target="../media/image16.png"/><Relationship Id="rId4" Type="http://schemas.openxmlformats.org/officeDocument/2006/relationships/image" Target="../media/image8.png"/><Relationship Id="rId9" Type="http://schemas.openxmlformats.org/officeDocument/2006/relationships/image" Target="../media/image15.png"/><Relationship Id="rId1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image" Target="../media/image27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26.png"/><Relationship Id="rId2" Type="http://schemas.openxmlformats.org/officeDocument/2006/relationships/image" Target="../media/image21.png"/><Relationship Id="rId16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image" Target="../media/image25.png"/><Relationship Id="rId5" Type="http://schemas.openxmlformats.org/officeDocument/2006/relationships/image" Target="../media/image9.png"/><Relationship Id="rId15" Type="http://schemas.openxmlformats.org/officeDocument/2006/relationships/image" Target="../media/image29.png"/><Relationship Id="rId10" Type="http://schemas.openxmlformats.org/officeDocument/2006/relationships/image" Target="../media/image24.png"/><Relationship Id="rId4" Type="http://schemas.openxmlformats.org/officeDocument/2006/relationships/image" Target="../media/image8.png"/><Relationship Id="rId9" Type="http://schemas.openxmlformats.org/officeDocument/2006/relationships/image" Target="../media/image23.png"/><Relationship Id="rId1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31.png"/><Relationship Id="rId18" Type="http://schemas.openxmlformats.org/officeDocument/2006/relationships/image" Target="../media/image29.png"/><Relationship Id="rId3" Type="http://schemas.openxmlformats.org/officeDocument/2006/relationships/image" Target="../media/image7.png"/><Relationship Id="rId7" Type="http://schemas.openxmlformats.org/officeDocument/2006/relationships/image" Target="../media/image14.png"/><Relationship Id="rId12" Type="http://schemas.openxmlformats.org/officeDocument/2006/relationships/image" Target="../media/image19.png"/><Relationship Id="rId17" Type="http://schemas.openxmlformats.org/officeDocument/2006/relationships/image" Target="../media/image8.png"/><Relationship Id="rId2" Type="http://schemas.openxmlformats.org/officeDocument/2006/relationships/image" Target="../media/image30.png"/><Relationship Id="rId16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11" Type="http://schemas.openxmlformats.org/officeDocument/2006/relationships/image" Target="../media/image18.png"/><Relationship Id="rId5" Type="http://schemas.openxmlformats.org/officeDocument/2006/relationships/image" Target="../media/image10.png"/><Relationship Id="rId15" Type="http://schemas.openxmlformats.org/officeDocument/2006/relationships/image" Target="../media/image33.png"/><Relationship Id="rId10" Type="http://schemas.openxmlformats.org/officeDocument/2006/relationships/image" Target="../media/image17.png"/><Relationship Id="rId19" Type="http://schemas.openxmlformats.org/officeDocument/2006/relationships/image" Target="../media/image12.png"/><Relationship Id="rId4" Type="http://schemas.openxmlformats.org/officeDocument/2006/relationships/image" Target="../media/image9.png"/><Relationship Id="rId9" Type="http://schemas.openxmlformats.org/officeDocument/2006/relationships/image" Target="../media/image16.png"/><Relationship Id="rId14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7.png"/><Relationship Id="rId18" Type="http://schemas.openxmlformats.org/officeDocument/2006/relationships/image" Target="../media/image33.png"/><Relationship Id="rId3" Type="http://schemas.openxmlformats.org/officeDocument/2006/relationships/image" Target="../media/image36.png"/><Relationship Id="rId21" Type="http://schemas.openxmlformats.org/officeDocument/2006/relationships/image" Target="../media/image29.png"/><Relationship Id="rId7" Type="http://schemas.openxmlformats.org/officeDocument/2006/relationships/image" Target="../media/image9.png"/><Relationship Id="rId12" Type="http://schemas.openxmlformats.org/officeDocument/2006/relationships/image" Target="../media/image16.png"/><Relationship Id="rId17" Type="http://schemas.openxmlformats.org/officeDocument/2006/relationships/image" Target="../media/image32.png"/><Relationship Id="rId2" Type="http://schemas.openxmlformats.org/officeDocument/2006/relationships/image" Target="../media/image35.png"/><Relationship Id="rId16" Type="http://schemas.openxmlformats.org/officeDocument/2006/relationships/image" Target="../media/image31.png"/><Relationship Id="rId20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5.png"/><Relationship Id="rId5" Type="http://schemas.openxmlformats.org/officeDocument/2006/relationships/image" Target="../media/image38.png"/><Relationship Id="rId15" Type="http://schemas.openxmlformats.org/officeDocument/2006/relationships/image" Target="../media/image19.png"/><Relationship Id="rId23" Type="http://schemas.openxmlformats.org/officeDocument/2006/relationships/image" Target="../media/image39.png"/><Relationship Id="rId10" Type="http://schemas.openxmlformats.org/officeDocument/2006/relationships/image" Target="../media/image14.png"/><Relationship Id="rId19" Type="http://schemas.openxmlformats.org/officeDocument/2006/relationships/image" Target="../media/image34.png"/><Relationship Id="rId4" Type="http://schemas.openxmlformats.org/officeDocument/2006/relationships/image" Target="../media/image37.png"/><Relationship Id="rId9" Type="http://schemas.openxmlformats.org/officeDocument/2006/relationships/image" Target="../media/image11.png"/><Relationship Id="rId14" Type="http://schemas.openxmlformats.org/officeDocument/2006/relationships/image" Target="../media/image18.png"/><Relationship Id="rId22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7.png"/><Relationship Id="rId18" Type="http://schemas.openxmlformats.org/officeDocument/2006/relationships/image" Target="../media/image33.png"/><Relationship Id="rId3" Type="http://schemas.openxmlformats.org/officeDocument/2006/relationships/image" Target="../media/image41.png"/><Relationship Id="rId21" Type="http://schemas.openxmlformats.org/officeDocument/2006/relationships/image" Target="../media/image29.png"/><Relationship Id="rId7" Type="http://schemas.openxmlformats.org/officeDocument/2006/relationships/image" Target="../media/image9.png"/><Relationship Id="rId12" Type="http://schemas.openxmlformats.org/officeDocument/2006/relationships/image" Target="../media/image16.png"/><Relationship Id="rId17" Type="http://schemas.openxmlformats.org/officeDocument/2006/relationships/image" Target="../media/image32.png"/><Relationship Id="rId2" Type="http://schemas.openxmlformats.org/officeDocument/2006/relationships/image" Target="../media/image40.png"/><Relationship Id="rId16" Type="http://schemas.openxmlformats.org/officeDocument/2006/relationships/image" Target="../media/image31.png"/><Relationship Id="rId20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5.png"/><Relationship Id="rId24" Type="http://schemas.openxmlformats.org/officeDocument/2006/relationships/image" Target="../media/image45.png"/><Relationship Id="rId5" Type="http://schemas.openxmlformats.org/officeDocument/2006/relationships/image" Target="../media/image43.png"/><Relationship Id="rId15" Type="http://schemas.openxmlformats.org/officeDocument/2006/relationships/image" Target="../media/image19.png"/><Relationship Id="rId23" Type="http://schemas.openxmlformats.org/officeDocument/2006/relationships/image" Target="../media/image44.png"/><Relationship Id="rId10" Type="http://schemas.openxmlformats.org/officeDocument/2006/relationships/image" Target="../media/image14.png"/><Relationship Id="rId19" Type="http://schemas.openxmlformats.org/officeDocument/2006/relationships/image" Target="../media/image34.png"/><Relationship Id="rId4" Type="http://schemas.openxmlformats.org/officeDocument/2006/relationships/image" Target="../media/image42.png"/><Relationship Id="rId9" Type="http://schemas.openxmlformats.org/officeDocument/2006/relationships/image" Target="../media/image11.png"/><Relationship Id="rId14" Type="http://schemas.openxmlformats.org/officeDocument/2006/relationships/image" Target="../media/image18.png"/><Relationship Id="rId22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Relationship Id="rId9" Type="http://schemas.openxmlformats.org/officeDocument/2006/relationships/image" Target="../media/image54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1.png"/><Relationship Id="rId7" Type="http://schemas.openxmlformats.org/officeDocument/2006/relationships/image" Target="../media/image210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10" Type="http://schemas.openxmlformats.org/officeDocument/2006/relationships/image" Target="../media/image53.png"/><Relationship Id="rId4" Type="http://schemas.openxmlformats.org/officeDocument/2006/relationships/image" Target="../media/image18.png"/><Relationship Id="rId9" Type="http://schemas.openxmlformats.org/officeDocument/2006/relationships/image" Target="../media/image52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0.png"/><Relationship Id="rId7" Type="http://schemas.openxmlformats.org/officeDocument/2006/relationships/image" Target="../media/image20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11" Type="http://schemas.openxmlformats.org/officeDocument/2006/relationships/image" Target="../media/image53.png"/><Relationship Id="rId5" Type="http://schemas.openxmlformats.org/officeDocument/2006/relationships/image" Target="../media/image18.png"/><Relationship Id="rId10" Type="http://schemas.openxmlformats.org/officeDocument/2006/relationships/image" Target="../media/image52.png"/><Relationship Id="rId4" Type="http://schemas.openxmlformats.org/officeDocument/2006/relationships/image" Target="../media/image171.png"/><Relationship Id="rId9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3" Type="http://schemas.openxmlformats.org/officeDocument/2006/relationships/image" Target="../media/image58.png"/><Relationship Id="rId7" Type="http://schemas.openxmlformats.org/officeDocument/2006/relationships/image" Target="../media/image62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image" Target="../media/image59.png"/><Relationship Id="rId9" Type="http://schemas.openxmlformats.org/officeDocument/2006/relationships/image" Target="../media/image64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3" Type="http://schemas.openxmlformats.org/officeDocument/2006/relationships/image" Target="../media/image58.png"/><Relationship Id="rId7" Type="http://schemas.openxmlformats.org/officeDocument/2006/relationships/image" Target="../media/image62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png"/><Relationship Id="rId11" Type="http://schemas.openxmlformats.org/officeDocument/2006/relationships/image" Target="../media/image67.png"/><Relationship Id="rId5" Type="http://schemas.openxmlformats.org/officeDocument/2006/relationships/image" Target="../media/image60.png"/><Relationship Id="rId10" Type="http://schemas.openxmlformats.org/officeDocument/2006/relationships/image" Target="../media/image66.png"/><Relationship Id="rId4" Type="http://schemas.openxmlformats.org/officeDocument/2006/relationships/image" Target="../media/image59.png"/><Relationship Id="rId9" Type="http://schemas.openxmlformats.org/officeDocument/2006/relationships/image" Target="../media/image64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13" Type="http://schemas.openxmlformats.org/officeDocument/2006/relationships/image" Target="../media/image79.png"/><Relationship Id="rId18" Type="http://schemas.openxmlformats.org/officeDocument/2006/relationships/image" Target="../media/image84.png"/><Relationship Id="rId3" Type="http://schemas.openxmlformats.org/officeDocument/2006/relationships/image" Target="../media/image69.png"/><Relationship Id="rId7" Type="http://schemas.openxmlformats.org/officeDocument/2006/relationships/image" Target="../media/image73.png"/><Relationship Id="rId12" Type="http://schemas.openxmlformats.org/officeDocument/2006/relationships/image" Target="../media/image78.png"/><Relationship Id="rId17" Type="http://schemas.openxmlformats.org/officeDocument/2006/relationships/image" Target="../media/image83.png"/><Relationship Id="rId2" Type="http://schemas.openxmlformats.org/officeDocument/2006/relationships/image" Target="../media/image68.png"/><Relationship Id="rId16" Type="http://schemas.openxmlformats.org/officeDocument/2006/relationships/image" Target="../media/image82.png"/><Relationship Id="rId20" Type="http://schemas.openxmlformats.org/officeDocument/2006/relationships/image" Target="../media/image8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2.png"/><Relationship Id="rId11" Type="http://schemas.openxmlformats.org/officeDocument/2006/relationships/image" Target="../media/image77.png"/><Relationship Id="rId5" Type="http://schemas.openxmlformats.org/officeDocument/2006/relationships/image" Target="../media/image71.png"/><Relationship Id="rId15" Type="http://schemas.openxmlformats.org/officeDocument/2006/relationships/image" Target="../media/image81.png"/><Relationship Id="rId10" Type="http://schemas.openxmlformats.org/officeDocument/2006/relationships/image" Target="../media/image76.png"/><Relationship Id="rId19" Type="http://schemas.openxmlformats.org/officeDocument/2006/relationships/image" Target="../media/image85.png"/><Relationship Id="rId4" Type="http://schemas.openxmlformats.org/officeDocument/2006/relationships/image" Target="../media/image70.png"/><Relationship Id="rId9" Type="http://schemas.openxmlformats.org/officeDocument/2006/relationships/image" Target="../media/image75.png"/><Relationship Id="rId14" Type="http://schemas.openxmlformats.org/officeDocument/2006/relationships/image" Target="../media/image80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3" Type="http://schemas.openxmlformats.org/officeDocument/2006/relationships/image" Target="../media/image58.png"/><Relationship Id="rId7" Type="http://schemas.openxmlformats.org/officeDocument/2006/relationships/image" Target="../media/image62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png"/><Relationship Id="rId11" Type="http://schemas.openxmlformats.org/officeDocument/2006/relationships/image" Target="../media/image67.png"/><Relationship Id="rId5" Type="http://schemas.openxmlformats.org/officeDocument/2006/relationships/image" Target="../media/image60.png"/><Relationship Id="rId10" Type="http://schemas.openxmlformats.org/officeDocument/2006/relationships/image" Target="../media/image66.png"/><Relationship Id="rId4" Type="http://schemas.openxmlformats.org/officeDocument/2006/relationships/image" Target="../media/image59.png"/><Relationship Id="rId9" Type="http://schemas.openxmlformats.org/officeDocument/2006/relationships/image" Target="../media/image64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3" Type="http://schemas.openxmlformats.org/officeDocument/2006/relationships/image" Target="../media/image58.png"/><Relationship Id="rId7" Type="http://schemas.openxmlformats.org/officeDocument/2006/relationships/image" Target="../media/image62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png"/><Relationship Id="rId11" Type="http://schemas.openxmlformats.org/officeDocument/2006/relationships/image" Target="../media/image67.png"/><Relationship Id="rId5" Type="http://schemas.openxmlformats.org/officeDocument/2006/relationships/image" Target="../media/image60.png"/><Relationship Id="rId10" Type="http://schemas.openxmlformats.org/officeDocument/2006/relationships/image" Target="../media/image66.png"/><Relationship Id="rId4" Type="http://schemas.openxmlformats.org/officeDocument/2006/relationships/image" Target="../media/image59.png"/><Relationship Id="rId9" Type="http://schemas.openxmlformats.org/officeDocument/2006/relationships/image" Target="../media/image64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9.png"/><Relationship Id="rId13" Type="http://schemas.openxmlformats.org/officeDocument/2006/relationships/image" Target="../media/image104.png"/><Relationship Id="rId3" Type="http://schemas.openxmlformats.org/officeDocument/2006/relationships/image" Target="../media/image94.png"/><Relationship Id="rId7" Type="http://schemas.openxmlformats.org/officeDocument/2006/relationships/image" Target="../media/image98.png"/><Relationship Id="rId12" Type="http://schemas.openxmlformats.org/officeDocument/2006/relationships/image" Target="../media/image103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7.png"/><Relationship Id="rId11" Type="http://schemas.openxmlformats.org/officeDocument/2006/relationships/image" Target="../media/image102.png"/><Relationship Id="rId5" Type="http://schemas.openxmlformats.org/officeDocument/2006/relationships/image" Target="../media/image96.png"/><Relationship Id="rId10" Type="http://schemas.openxmlformats.org/officeDocument/2006/relationships/image" Target="../media/image101.png"/><Relationship Id="rId4" Type="http://schemas.openxmlformats.org/officeDocument/2006/relationships/image" Target="../media/image95.png"/><Relationship Id="rId9" Type="http://schemas.openxmlformats.org/officeDocument/2006/relationships/image" Target="../media/image100.png"/><Relationship Id="rId14" Type="http://schemas.openxmlformats.org/officeDocument/2006/relationships/image" Target="../media/image10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2.png"/><Relationship Id="rId3" Type="http://schemas.openxmlformats.org/officeDocument/2006/relationships/image" Target="../media/image107.png"/><Relationship Id="rId7" Type="http://schemas.openxmlformats.org/officeDocument/2006/relationships/image" Target="../media/image111.png"/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0.png"/><Relationship Id="rId5" Type="http://schemas.openxmlformats.org/officeDocument/2006/relationships/image" Target="../media/image109.png"/><Relationship Id="rId10" Type="http://schemas.openxmlformats.org/officeDocument/2006/relationships/image" Target="../media/image114.png"/><Relationship Id="rId4" Type="http://schemas.openxmlformats.org/officeDocument/2006/relationships/image" Target="../media/image108.png"/><Relationship Id="rId9" Type="http://schemas.openxmlformats.org/officeDocument/2006/relationships/image" Target="../media/image113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2.png"/><Relationship Id="rId3" Type="http://schemas.openxmlformats.org/officeDocument/2006/relationships/image" Target="../media/image107.png"/><Relationship Id="rId7" Type="http://schemas.openxmlformats.org/officeDocument/2006/relationships/image" Target="../media/image111.png"/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0.png"/><Relationship Id="rId5" Type="http://schemas.openxmlformats.org/officeDocument/2006/relationships/image" Target="../media/image109.png"/><Relationship Id="rId10" Type="http://schemas.openxmlformats.org/officeDocument/2006/relationships/image" Target="../media/image114.png"/><Relationship Id="rId4" Type="http://schemas.openxmlformats.org/officeDocument/2006/relationships/image" Target="../media/image108.png"/><Relationship Id="rId9" Type="http://schemas.openxmlformats.org/officeDocument/2006/relationships/image" Target="../media/image11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09800" y="2060848"/>
            <a:ext cx="7772400" cy="1872208"/>
          </a:xfrm>
        </p:spPr>
        <p:txBody>
          <a:bodyPr>
            <a:normAutofit/>
          </a:bodyPr>
          <a:lstStyle/>
          <a:p>
            <a:r>
              <a:rPr lang="ru-RU" dirty="0"/>
              <a:t>Дискретные </a:t>
            </a:r>
            <a:r>
              <a:rPr lang="ru-RU" dirty="0" smtClean="0"/>
              <a:t>структуры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sz="3200" dirty="0" smtClean="0"/>
              <a:t>МФТИ, </a:t>
            </a:r>
            <a:r>
              <a:rPr lang="ru-RU" sz="3200" dirty="0" smtClean="0"/>
              <a:t>осень 2013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63552" y="3886200"/>
            <a:ext cx="8136904" cy="1752600"/>
          </a:xfrm>
        </p:spPr>
        <p:txBody>
          <a:bodyPr/>
          <a:lstStyle/>
          <a:p>
            <a:endParaRPr lang="ru-RU" dirty="0" smtClean="0"/>
          </a:p>
          <a:p>
            <a:r>
              <a:rPr lang="ru-RU" dirty="0" smtClean="0"/>
              <a:t>Александр</a:t>
            </a:r>
            <a:r>
              <a:rPr lang="en-US" dirty="0" smtClean="0"/>
              <a:t> </a:t>
            </a:r>
            <a:r>
              <a:rPr lang="ru-RU" dirty="0" err="1" smtClean="0"/>
              <a:t>Дайняк</a:t>
            </a:r>
            <a:endParaRPr lang="ru-RU" dirty="0"/>
          </a:p>
          <a:p>
            <a:r>
              <a:rPr lang="en-US" dirty="0">
                <a:hlinkClick r:id="rId3"/>
              </a:rPr>
              <a:t>www.dainiak.com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8556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Доказательство теоремы о пяти красках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spcBef>
                    <a:spcPts val="600"/>
                  </a:spcBef>
                  <a:buNone/>
                </a:pPr>
                <a:endParaRPr lang="ru-RU" dirty="0" smtClean="0"/>
              </a:p>
              <a:p>
                <a:pPr marL="0" indent="0">
                  <a:spcBef>
                    <a:spcPts val="600"/>
                  </a:spcBef>
                  <a:buNone/>
                </a:pPr>
                <a:endParaRPr lang="ru-RU" dirty="0"/>
              </a:p>
              <a:p>
                <a:pPr marL="0" indent="0">
                  <a:spcBef>
                    <a:spcPts val="600"/>
                  </a:spcBef>
                  <a:buNone/>
                </a:pPr>
                <a:r>
                  <a:rPr lang="ru-RU" dirty="0" smtClean="0"/>
                  <a:t>Пусть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1,3</m:t>
                        </m:r>
                      </m:sub>
                    </m:sSub>
                  </m:oMath>
                </a14:m>
                <a:r>
                  <a:rPr lang="en-US" dirty="0" smtClean="0"/>
                  <a:t> — </a:t>
                </a:r>
                <a:r>
                  <a:rPr lang="ru-RU" i="1" dirty="0" smtClean="0"/>
                  <a:t>все</a:t>
                </a:r>
                <a:r>
                  <a:rPr lang="ru-RU" dirty="0" smtClean="0"/>
                  <a:t> вершины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𝐺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до которых можно дойти</a:t>
                </a:r>
                <a:r>
                  <a:rPr lang="en-US" dirty="0" smtClean="0"/>
                  <a:t> </a:t>
                </a:r>
                <a:r>
                  <a:rPr lang="ru-RU" dirty="0" smtClean="0"/>
                  <a:t>из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ru-RU" dirty="0" smtClean="0"/>
                  <a:t> только по вершинам цветов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1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3</m:t>
                    </m:r>
                  </m:oMath>
                </a14:m>
                <a:r>
                  <a:rPr lang="en-US" dirty="0" smtClean="0"/>
                  <a:t>: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1520" y="1600198"/>
                <a:ext cx="8640960" cy="2764906"/>
              </a:xfrm>
              <a:blipFill rotWithShape="1">
                <a:blip r:embed="rId2"/>
                <a:stretch>
                  <a:fillRect l="-1763" r="-77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Овал 5"/>
          <p:cNvSpPr/>
          <p:nvPr/>
        </p:nvSpPr>
        <p:spPr>
          <a:xfrm>
            <a:off x="6773324" y="554518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6615326" y="650500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5462841" y="656874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5015880" y="5468853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Овал 16"/>
          <p:cNvSpPr/>
          <p:nvPr/>
        </p:nvSpPr>
        <p:spPr>
          <a:xfrm>
            <a:off x="5871592" y="578492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21" name="Прямая соединительная линия 20"/>
          <p:cNvCxnSpPr>
            <a:stCxn id="17" idx="6"/>
            <a:endCxn id="6" idx="2"/>
          </p:cNvCxnSpPr>
          <p:nvPr/>
        </p:nvCxnSpPr>
        <p:spPr>
          <a:xfrm flipV="1">
            <a:off x="6015608" y="5617190"/>
            <a:ext cx="757716" cy="23974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>
            <a:stCxn id="17" idx="1"/>
            <a:endCxn id="9" idx="6"/>
          </p:cNvCxnSpPr>
          <p:nvPr/>
        </p:nvCxnSpPr>
        <p:spPr>
          <a:xfrm flipH="1" flipV="1">
            <a:off x="5159897" y="5540861"/>
            <a:ext cx="732787" cy="26515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>
            <a:stCxn id="8" idx="7"/>
            <a:endCxn id="17" idx="3"/>
          </p:cNvCxnSpPr>
          <p:nvPr/>
        </p:nvCxnSpPr>
        <p:spPr>
          <a:xfrm flipV="1">
            <a:off x="5585767" y="5907850"/>
            <a:ext cx="306917" cy="68199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>
            <a:stCxn id="7" idx="1"/>
            <a:endCxn id="17" idx="5"/>
          </p:cNvCxnSpPr>
          <p:nvPr/>
        </p:nvCxnSpPr>
        <p:spPr>
          <a:xfrm flipH="1" flipV="1">
            <a:off x="5994517" y="5907849"/>
            <a:ext cx="641900" cy="61824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Овал 39"/>
          <p:cNvSpPr/>
          <p:nvPr/>
        </p:nvSpPr>
        <p:spPr>
          <a:xfrm>
            <a:off x="4542706" y="596389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1" name="Овал 40"/>
          <p:cNvSpPr/>
          <p:nvPr/>
        </p:nvSpPr>
        <p:spPr>
          <a:xfrm>
            <a:off x="4880670" y="492705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2" name="Овал 41"/>
          <p:cNvSpPr/>
          <p:nvPr/>
        </p:nvSpPr>
        <p:spPr>
          <a:xfrm>
            <a:off x="5382273" y="481463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3" name="Овал 42"/>
          <p:cNvSpPr/>
          <p:nvPr/>
        </p:nvSpPr>
        <p:spPr>
          <a:xfrm>
            <a:off x="4833693" y="443711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4" name="Овал 43"/>
          <p:cNvSpPr/>
          <p:nvPr/>
        </p:nvSpPr>
        <p:spPr>
          <a:xfrm>
            <a:off x="5725108" y="452849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5" name="Овал 44"/>
          <p:cNvSpPr/>
          <p:nvPr/>
        </p:nvSpPr>
        <p:spPr>
          <a:xfrm>
            <a:off x="4398690" y="547974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46" name="Прямая соединительная линия 45"/>
          <p:cNvCxnSpPr>
            <a:stCxn id="9" idx="3"/>
            <a:endCxn id="40" idx="7"/>
          </p:cNvCxnSpPr>
          <p:nvPr/>
        </p:nvCxnSpPr>
        <p:spPr>
          <a:xfrm flipH="1">
            <a:off x="4665631" y="5591779"/>
            <a:ext cx="371340" cy="39320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>
            <a:stCxn id="9" idx="2"/>
            <a:endCxn id="45" idx="6"/>
          </p:cNvCxnSpPr>
          <p:nvPr/>
        </p:nvCxnSpPr>
        <p:spPr>
          <a:xfrm flipH="1">
            <a:off x="4542706" y="5540861"/>
            <a:ext cx="473174" cy="1089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>
            <a:stCxn id="9" idx="0"/>
            <a:endCxn id="41" idx="4"/>
          </p:cNvCxnSpPr>
          <p:nvPr/>
        </p:nvCxnSpPr>
        <p:spPr>
          <a:xfrm flipH="1" flipV="1">
            <a:off x="4952678" y="5071071"/>
            <a:ext cx="135210" cy="397783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>
            <a:stCxn id="43" idx="4"/>
            <a:endCxn id="41" idx="0"/>
          </p:cNvCxnSpPr>
          <p:nvPr/>
        </p:nvCxnSpPr>
        <p:spPr>
          <a:xfrm>
            <a:off x="4905702" y="4581128"/>
            <a:ext cx="46977" cy="34592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>
            <a:stCxn id="43" idx="3"/>
            <a:endCxn id="45" idx="0"/>
          </p:cNvCxnSpPr>
          <p:nvPr/>
        </p:nvCxnSpPr>
        <p:spPr>
          <a:xfrm flipH="1">
            <a:off x="4470698" y="4560037"/>
            <a:ext cx="384086" cy="91971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>
            <a:stCxn id="42" idx="2"/>
            <a:endCxn id="41" idx="6"/>
          </p:cNvCxnSpPr>
          <p:nvPr/>
        </p:nvCxnSpPr>
        <p:spPr>
          <a:xfrm flipH="1">
            <a:off x="5024687" y="4886648"/>
            <a:ext cx="357587" cy="11241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единительная линия 64"/>
          <p:cNvCxnSpPr>
            <a:stCxn id="44" idx="3"/>
            <a:endCxn id="42" idx="6"/>
          </p:cNvCxnSpPr>
          <p:nvPr/>
        </p:nvCxnSpPr>
        <p:spPr>
          <a:xfrm flipH="1">
            <a:off x="5526289" y="4651417"/>
            <a:ext cx="219910" cy="23523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8" name="TextBox 67"/>
              <p:cNvSpPr txBox="1"/>
              <p:nvPr/>
            </p:nvSpPr>
            <p:spPr>
              <a:xfrm>
                <a:off x="5725108" y="5504532"/>
                <a:ext cx="36933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𝑣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68" name="TextBox 6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01108" y="5504532"/>
                <a:ext cx="369332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0" name="TextBox 69"/>
              <p:cNvSpPr txBox="1"/>
              <p:nvPr/>
            </p:nvSpPr>
            <p:spPr>
              <a:xfrm>
                <a:off x="6845332" y="5356195"/>
                <a:ext cx="46769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𝑣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70" name="TextBox 6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1332" y="5356195"/>
                <a:ext cx="467692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1" name="TextBox 70"/>
              <p:cNvSpPr txBox="1"/>
              <p:nvPr/>
            </p:nvSpPr>
            <p:spPr>
              <a:xfrm>
                <a:off x="6683494" y="6263783"/>
                <a:ext cx="46769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𝑣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4</m:t>
                          </m:r>
                        </m:sub>
                      </m:sSub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71" name="TextBox 7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59494" y="6263783"/>
                <a:ext cx="467692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/>
              <p:cNvSpPr txBox="1"/>
              <p:nvPr/>
            </p:nvSpPr>
            <p:spPr>
              <a:xfrm>
                <a:off x="5526289" y="6448449"/>
                <a:ext cx="46769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𝑣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5</m:t>
                          </m:r>
                        </m:sub>
                      </m:sSub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02289" y="6448449"/>
                <a:ext cx="467692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/>
              <p:cNvSpPr txBox="1"/>
              <p:nvPr/>
            </p:nvSpPr>
            <p:spPr>
              <a:xfrm>
                <a:off x="4960168" y="5182425"/>
                <a:ext cx="46769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𝑣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36168" y="5182425"/>
                <a:ext cx="467692" cy="369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4909931" y="5479749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1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85931" y="5479749"/>
                <a:ext cx="365806" cy="36933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/>
              <p:cNvSpPr txBox="1"/>
              <p:nvPr/>
            </p:nvSpPr>
            <p:spPr>
              <a:xfrm>
                <a:off x="4431811" y="5894451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3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07811" y="5894451"/>
                <a:ext cx="365806" cy="36933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/>
              <p:cNvSpPr txBox="1"/>
              <p:nvPr/>
            </p:nvSpPr>
            <p:spPr>
              <a:xfrm>
                <a:off x="4104892" y="5367091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3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0892" y="5367091"/>
                <a:ext cx="365806" cy="369332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/>
              <p:cNvSpPr txBox="1"/>
              <p:nvPr/>
            </p:nvSpPr>
            <p:spPr>
              <a:xfrm>
                <a:off x="4797617" y="4190705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1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7" name="TextBox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3617" y="4190705"/>
                <a:ext cx="365806" cy="369332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/>
              <p:cNvSpPr txBox="1"/>
              <p:nvPr/>
            </p:nvSpPr>
            <p:spPr>
              <a:xfrm>
                <a:off x="4614714" y="4835227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3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8" name="TextBox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90714" y="4835227"/>
                <a:ext cx="365806" cy="369332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/>
              <p:cNvSpPr txBox="1"/>
              <p:nvPr/>
            </p:nvSpPr>
            <p:spPr>
              <a:xfrm>
                <a:off x="5244957" y="4552808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1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9" name="TextBox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20957" y="4552808"/>
                <a:ext cx="365806" cy="369332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/>
              <p:cNvSpPr txBox="1"/>
              <p:nvPr/>
            </p:nvSpPr>
            <p:spPr>
              <a:xfrm>
                <a:off x="5739224" y="4324454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3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7" name="TextBox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15224" y="4324454"/>
                <a:ext cx="365806" cy="369332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Полилиния 9"/>
          <p:cNvSpPr/>
          <p:nvPr/>
        </p:nvSpPr>
        <p:spPr>
          <a:xfrm>
            <a:off x="3900581" y="4007609"/>
            <a:ext cx="2491868" cy="2459965"/>
          </a:xfrm>
          <a:custGeom>
            <a:avLst/>
            <a:gdLst>
              <a:gd name="connsiteX0" fmla="*/ 6011 w 2491868"/>
              <a:gd name="connsiteY0" fmla="*/ 1736369 h 2459965"/>
              <a:gd name="connsiteX1" fmla="*/ 147678 w 2491868"/>
              <a:gd name="connsiteY1" fmla="*/ 937879 h 2459965"/>
              <a:gd name="connsiteX2" fmla="*/ 585560 w 2491868"/>
              <a:gd name="connsiteY2" fmla="*/ 332572 h 2459965"/>
              <a:gd name="connsiteX3" fmla="*/ 1113594 w 2491868"/>
              <a:gd name="connsiteY3" fmla="*/ 23479 h 2459965"/>
              <a:gd name="connsiteX4" fmla="*/ 1924963 w 2491868"/>
              <a:gd name="connsiteY4" fmla="*/ 62116 h 2459965"/>
              <a:gd name="connsiteX5" fmla="*/ 2491633 w 2491868"/>
              <a:gd name="connsiteY5" fmla="*/ 384088 h 2459965"/>
              <a:gd name="connsiteX6" fmla="*/ 1989357 w 2491868"/>
              <a:gd name="connsiteY6" fmla="*/ 1015153 h 2459965"/>
              <a:gd name="connsiteX7" fmla="*/ 1564354 w 2491868"/>
              <a:gd name="connsiteY7" fmla="*/ 1465913 h 2459965"/>
              <a:gd name="connsiteX8" fmla="*/ 1203746 w 2491868"/>
              <a:gd name="connsiteY8" fmla="*/ 1993947 h 2459965"/>
              <a:gd name="connsiteX9" fmla="*/ 830258 w 2491868"/>
              <a:gd name="connsiteY9" fmla="*/ 2418950 h 2459965"/>
              <a:gd name="connsiteX10" fmla="*/ 315104 w 2491868"/>
              <a:gd name="connsiteY10" fmla="*/ 2367434 h 2459965"/>
              <a:gd name="connsiteX11" fmla="*/ 6011 w 2491868"/>
              <a:gd name="connsiteY11" fmla="*/ 1736369 h 2459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491868" h="2459965">
                <a:moveTo>
                  <a:pt x="6011" y="1736369"/>
                </a:moveTo>
                <a:cubicBezTo>
                  <a:pt x="-21893" y="1498110"/>
                  <a:pt x="51087" y="1171845"/>
                  <a:pt x="147678" y="937879"/>
                </a:cubicBezTo>
                <a:cubicBezTo>
                  <a:pt x="244269" y="703913"/>
                  <a:pt x="424574" y="484972"/>
                  <a:pt x="585560" y="332572"/>
                </a:cubicBezTo>
                <a:cubicBezTo>
                  <a:pt x="746546" y="180172"/>
                  <a:pt x="890360" y="68555"/>
                  <a:pt x="1113594" y="23479"/>
                </a:cubicBezTo>
                <a:cubicBezTo>
                  <a:pt x="1336828" y="-21597"/>
                  <a:pt x="1695290" y="2014"/>
                  <a:pt x="1924963" y="62116"/>
                </a:cubicBezTo>
                <a:cubicBezTo>
                  <a:pt x="2154636" y="122217"/>
                  <a:pt x="2480901" y="225249"/>
                  <a:pt x="2491633" y="384088"/>
                </a:cubicBezTo>
                <a:cubicBezTo>
                  <a:pt x="2502365" y="542927"/>
                  <a:pt x="2143904" y="834849"/>
                  <a:pt x="1989357" y="1015153"/>
                </a:cubicBezTo>
                <a:cubicBezTo>
                  <a:pt x="1834811" y="1195457"/>
                  <a:pt x="1695289" y="1302781"/>
                  <a:pt x="1564354" y="1465913"/>
                </a:cubicBezTo>
                <a:cubicBezTo>
                  <a:pt x="1433419" y="1629045"/>
                  <a:pt x="1326095" y="1835108"/>
                  <a:pt x="1203746" y="1993947"/>
                </a:cubicBezTo>
                <a:cubicBezTo>
                  <a:pt x="1081397" y="2152787"/>
                  <a:pt x="978365" y="2356702"/>
                  <a:pt x="830258" y="2418950"/>
                </a:cubicBezTo>
                <a:cubicBezTo>
                  <a:pt x="682151" y="2481198"/>
                  <a:pt x="452478" y="2479051"/>
                  <a:pt x="315104" y="2367434"/>
                </a:cubicBezTo>
                <a:cubicBezTo>
                  <a:pt x="177730" y="2255817"/>
                  <a:pt x="33915" y="1974628"/>
                  <a:pt x="6011" y="1736369"/>
                </a:cubicBezTo>
                <a:close/>
              </a:path>
            </a:pathLst>
          </a:custGeom>
          <a:noFill/>
          <a:ln w="12700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Овал 47"/>
          <p:cNvSpPr/>
          <p:nvPr/>
        </p:nvSpPr>
        <p:spPr>
          <a:xfrm>
            <a:off x="6044314" y="520455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50" name="Прямая соединительная линия 49"/>
          <p:cNvCxnSpPr>
            <a:endCxn id="48" idx="4"/>
          </p:cNvCxnSpPr>
          <p:nvPr/>
        </p:nvCxnSpPr>
        <p:spPr>
          <a:xfrm flipV="1">
            <a:off x="5994518" y="5348575"/>
            <a:ext cx="121805" cy="45744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/>
              <p:cNvSpPr txBox="1"/>
              <p:nvPr/>
            </p:nvSpPr>
            <p:spPr>
              <a:xfrm>
                <a:off x="6055419" y="5091901"/>
                <a:ext cx="46769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𝑣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1" name="TextBox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31419" y="5091901"/>
                <a:ext cx="467692" cy="369332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99228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Доказательство теоремы о пяти красках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spcBef>
                    <a:spcPts val="600"/>
                  </a:spcBef>
                  <a:buNone/>
                </a:pPr>
                <a:r>
                  <a:rPr lang="ru-RU" dirty="0" smtClean="0"/>
                  <a:t>Если </a:t>
                </a:r>
                <a:r>
                  <a:rPr lang="en-US" i="1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∉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1,3</m:t>
                        </m:r>
                      </m:sub>
                    </m:sSub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то можно для всех вершин из</a:t>
                </a:r>
                <a:r>
                  <a:rPr lang="en-US" dirty="0" smtClean="0"/>
                  <a:t> 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1,3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поменять цвет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1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на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3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 наоборот.</a:t>
                </a:r>
              </a:p>
              <a:p>
                <a:pPr marL="0" indent="0">
                  <a:spcBef>
                    <a:spcPts val="600"/>
                  </a:spcBef>
                  <a:buNone/>
                </a:pPr>
                <a:r>
                  <a:rPr lang="ru-RU" dirty="0" smtClean="0"/>
                  <a:t>Раскраска останется правильной, но теперь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уже окрашена в цвет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3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и можно окрасить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𝑣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в освободившийся цвет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1</m:t>
                    </m:r>
                  </m:oMath>
                </a14:m>
                <a:r>
                  <a:rPr lang="en-US" dirty="0" smtClean="0"/>
                  <a:t>.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2101" r="-156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Овал 5"/>
          <p:cNvSpPr/>
          <p:nvPr/>
        </p:nvSpPr>
        <p:spPr>
          <a:xfrm>
            <a:off x="6773324" y="554518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6615326" y="650500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5462841" y="656874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5015880" y="5468853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Овал 16"/>
          <p:cNvSpPr/>
          <p:nvPr/>
        </p:nvSpPr>
        <p:spPr>
          <a:xfrm>
            <a:off x="5871592" y="578492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21" name="Прямая соединительная линия 20"/>
          <p:cNvCxnSpPr>
            <a:stCxn id="17" idx="6"/>
            <a:endCxn id="6" idx="2"/>
          </p:cNvCxnSpPr>
          <p:nvPr/>
        </p:nvCxnSpPr>
        <p:spPr>
          <a:xfrm flipV="1">
            <a:off x="6015608" y="5617190"/>
            <a:ext cx="757716" cy="23974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>
            <a:stCxn id="17" idx="1"/>
            <a:endCxn id="9" idx="6"/>
          </p:cNvCxnSpPr>
          <p:nvPr/>
        </p:nvCxnSpPr>
        <p:spPr>
          <a:xfrm flipH="1" flipV="1">
            <a:off x="5159897" y="5540861"/>
            <a:ext cx="732787" cy="26515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>
            <a:stCxn id="8" idx="7"/>
            <a:endCxn id="17" idx="3"/>
          </p:cNvCxnSpPr>
          <p:nvPr/>
        </p:nvCxnSpPr>
        <p:spPr>
          <a:xfrm flipV="1">
            <a:off x="5585767" y="5907850"/>
            <a:ext cx="306917" cy="68199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>
            <a:stCxn id="7" idx="1"/>
            <a:endCxn id="17" idx="5"/>
          </p:cNvCxnSpPr>
          <p:nvPr/>
        </p:nvCxnSpPr>
        <p:spPr>
          <a:xfrm flipH="1" flipV="1">
            <a:off x="5994517" y="5907849"/>
            <a:ext cx="641900" cy="61824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Овал 39"/>
          <p:cNvSpPr/>
          <p:nvPr/>
        </p:nvSpPr>
        <p:spPr>
          <a:xfrm>
            <a:off x="4542706" y="596389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1" name="Овал 40"/>
          <p:cNvSpPr/>
          <p:nvPr/>
        </p:nvSpPr>
        <p:spPr>
          <a:xfrm>
            <a:off x="4880670" y="492705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2" name="Овал 41"/>
          <p:cNvSpPr/>
          <p:nvPr/>
        </p:nvSpPr>
        <p:spPr>
          <a:xfrm>
            <a:off x="5382273" y="481463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3" name="Овал 42"/>
          <p:cNvSpPr/>
          <p:nvPr/>
        </p:nvSpPr>
        <p:spPr>
          <a:xfrm>
            <a:off x="4833693" y="443711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4" name="Овал 43"/>
          <p:cNvSpPr/>
          <p:nvPr/>
        </p:nvSpPr>
        <p:spPr>
          <a:xfrm>
            <a:off x="5725108" y="452849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5" name="Овал 44"/>
          <p:cNvSpPr/>
          <p:nvPr/>
        </p:nvSpPr>
        <p:spPr>
          <a:xfrm>
            <a:off x="4398690" y="547974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46" name="Прямая соединительная линия 45"/>
          <p:cNvCxnSpPr>
            <a:stCxn id="9" idx="3"/>
            <a:endCxn id="40" idx="7"/>
          </p:cNvCxnSpPr>
          <p:nvPr/>
        </p:nvCxnSpPr>
        <p:spPr>
          <a:xfrm flipH="1">
            <a:off x="4665631" y="5591779"/>
            <a:ext cx="371340" cy="39320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>
            <a:stCxn id="9" idx="2"/>
            <a:endCxn id="45" idx="6"/>
          </p:cNvCxnSpPr>
          <p:nvPr/>
        </p:nvCxnSpPr>
        <p:spPr>
          <a:xfrm flipH="1">
            <a:off x="4542706" y="5540861"/>
            <a:ext cx="473174" cy="1089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>
            <a:stCxn id="9" idx="0"/>
            <a:endCxn id="41" idx="4"/>
          </p:cNvCxnSpPr>
          <p:nvPr/>
        </p:nvCxnSpPr>
        <p:spPr>
          <a:xfrm flipH="1" flipV="1">
            <a:off x="4952678" y="5071071"/>
            <a:ext cx="135210" cy="397783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>
            <a:stCxn id="43" idx="4"/>
            <a:endCxn id="41" idx="0"/>
          </p:cNvCxnSpPr>
          <p:nvPr/>
        </p:nvCxnSpPr>
        <p:spPr>
          <a:xfrm>
            <a:off x="4905702" y="4581128"/>
            <a:ext cx="46977" cy="34592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>
            <a:stCxn id="43" idx="3"/>
            <a:endCxn id="45" idx="0"/>
          </p:cNvCxnSpPr>
          <p:nvPr/>
        </p:nvCxnSpPr>
        <p:spPr>
          <a:xfrm flipH="1">
            <a:off x="4470698" y="4560037"/>
            <a:ext cx="384086" cy="91971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>
            <a:stCxn id="42" idx="2"/>
            <a:endCxn id="41" idx="6"/>
          </p:cNvCxnSpPr>
          <p:nvPr/>
        </p:nvCxnSpPr>
        <p:spPr>
          <a:xfrm flipH="1">
            <a:off x="5024687" y="4886648"/>
            <a:ext cx="357587" cy="11241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единительная линия 64"/>
          <p:cNvCxnSpPr>
            <a:stCxn id="44" idx="3"/>
            <a:endCxn id="42" idx="6"/>
          </p:cNvCxnSpPr>
          <p:nvPr/>
        </p:nvCxnSpPr>
        <p:spPr>
          <a:xfrm flipH="1">
            <a:off x="5526289" y="4651417"/>
            <a:ext cx="219910" cy="23523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8" name="TextBox 67"/>
              <p:cNvSpPr txBox="1"/>
              <p:nvPr/>
            </p:nvSpPr>
            <p:spPr>
              <a:xfrm>
                <a:off x="5725108" y="5504532"/>
                <a:ext cx="36933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𝑣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68" name="TextBox 6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01108" y="5504532"/>
                <a:ext cx="369332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0" name="TextBox 69"/>
              <p:cNvSpPr txBox="1"/>
              <p:nvPr/>
            </p:nvSpPr>
            <p:spPr>
              <a:xfrm>
                <a:off x="6845332" y="5356195"/>
                <a:ext cx="46769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𝑣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70" name="TextBox 6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1332" y="5356195"/>
                <a:ext cx="467692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1" name="TextBox 70"/>
              <p:cNvSpPr txBox="1"/>
              <p:nvPr/>
            </p:nvSpPr>
            <p:spPr>
              <a:xfrm>
                <a:off x="6683494" y="6263783"/>
                <a:ext cx="46769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𝑣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4</m:t>
                          </m:r>
                        </m:sub>
                      </m:sSub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71" name="TextBox 7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59494" y="6263783"/>
                <a:ext cx="467692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/>
              <p:cNvSpPr txBox="1"/>
              <p:nvPr/>
            </p:nvSpPr>
            <p:spPr>
              <a:xfrm>
                <a:off x="5526289" y="6448449"/>
                <a:ext cx="46769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𝑣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5</m:t>
                          </m:r>
                        </m:sub>
                      </m:sSub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02289" y="6448449"/>
                <a:ext cx="467692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/>
              <p:cNvSpPr txBox="1"/>
              <p:nvPr/>
            </p:nvSpPr>
            <p:spPr>
              <a:xfrm>
                <a:off x="4960168" y="5182425"/>
                <a:ext cx="46769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𝑣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36168" y="5182425"/>
                <a:ext cx="467692" cy="369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4909931" y="5479749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3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85931" y="5479749"/>
                <a:ext cx="365806" cy="36933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/>
              <p:cNvSpPr txBox="1"/>
              <p:nvPr/>
            </p:nvSpPr>
            <p:spPr>
              <a:xfrm>
                <a:off x="4431811" y="5894451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1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07811" y="5894451"/>
                <a:ext cx="365806" cy="36933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/>
              <p:cNvSpPr txBox="1"/>
              <p:nvPr/>
            </p:nvSpPr>
            <p:spPr>
              <a:xfrm>
                <a:off x="4104892" y="5367091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1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0892" y="5367091"/>
                <a:ext cx="365806" cy="369332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/>
              <p:cNvSpPr txBox="1"/>
              <p:nvPr/>
            </p:nvSpPr>
            <p:spPr>
              <a:xfrm>
                <a:off x="4797617" y="4190705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3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7" name="TextBox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3617" y="4190705"/>
                <a:ext cx="365806" cy="369332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/>
              <p:cNvSpPr txBox="1"/>
              <p:nvPr/>
            </p:nvSpPr>
            <p:spPr>
              <a:xfrm>
                <a:off x="4614714" y="4835227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1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8" name="TextBox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90714" y="4835227"/>
                <a:ext cx="365806" cy="369332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/>
              <p:cNvSpPr txBox="1"/>
              <p:nvPr/>
            </p:nvSpPr>
            <p:spPr>
              <a:xfrm>
                <a:off x="5244957" y="4552808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3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9" name="TextBox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20957" y="4552808"/>
                <a:ext cx="365806" cy="369332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/>
              <p:cNvSpPr txBox="1"/>
              <p:nvPr/>
            </p:nvSpPr>
            <p:spPr>
              <a:xfrm>
                <a:off x="5739224" y="4324454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1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7" name="TextBox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15224" y="4324454"/>
                <a:ext cx="365806" cy="369332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Полилиния 9"/>
          <p:cNvSpPr/>
          <p:nvPr/>
        </p:nvSpPr>
        <p:spPr>
          <a:xfrm>
            <a:off x="3900581" y="4007609"/>
            <a:ext cx="2491868" cy="2459965"/>
          </a:xfrm>
          <a:custGeom>
            <a:avLst/>
            <a:gdLst>
              <a:gd name="connsiteX0" fmla="*/ 6011 w 2491868"/>
              <a:gd name="connsiteY0" fmla="*/ 1736369 h 2459965"/>
              <a:gd name="connsiteX1" fmla="*/ 147678 w 2491868"/>
              <a:gd name="connsiteY1" fmla="*/ 937879 h 2459965"/>
              <a:gd name="connsiteX2" fmla="*/ 585560 w 2491868"/>
              <a:gd name="connsiteY2" fmla="*/ 332572 h 2459965"/>
              <a:gd name="connsiteX3" fmla="*/ 1113594 w 2491868"/>
              <a:gd name="connsiteY3" fmla="*/ 23479 h 2459965"/>
              <a:gd name="connsiteX4" fmla="*/ 1924963 w 2491868"/>
              <a:gd name="connsiteY4" fmla="*/ 62116 h 2459965"/>
              <a:gd name="connsiteX5" fmla="*/ 2491633 w 2491868"/>
              <a:gd name="connsiteY5" fmla="*/ 384088 h 2459965"/>
              <a:gd name="connsiteX6" fmla="*/ 1989357 w 2491868"/>
              <a:gd name="connsiteY6" fmla="*/ 1015153 h 2459965"/>
              <a:gd name="connsiteX7" fmla="*/ 1564354 w 2491868"/>
              <a:gd name="connsiteY7" fmla="*/ 1465913 h 2459965"/>
              <a:gd name="connsiteX8" fmla="*/ 1203746 w 2491868"/>
              <a:gd name="connsiteY8" fmla="*/ 1993947 h 2459965"/>
              <a:gd name="connsiteX9" fmla="*/ 830258 w 2491868"/>
              <a:gd name="connsiteY9" fmla="*/ 2418950 h 2459965"/>
              <a:gd name="connsiteX10" fmla="*/ 315104 w 2491868"/>
              <a:gd name="connsiteY10" fmla="*/ 2367434 h 2459965"/>
              <a:gd name="connsiteX11" fmla="*/ 6011 w 2491868"/>
              <a:gd name="connsiteY11" fmla="*/ 1736369 h 2459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491868" h="2459965">
                <a:moveTo>
                  <a:pt x="6011" y="1736369"/>
                </a:moveTo>
                <a:cubicBezTo>
                  <a:pt x="-21893" y="1498110"/>
                  <a:pt x="51087" y="1171845"/>
                  <a:pt x="147678" y="937879"/>
                </a:cubicBezTo>
                <a:cubicBezTo>
                  <a:pt x="244269" y="703913"/>
                  <a:pt x="424574" y="484972"/>
                  <a:pt x="585560" y="332572"/>
                </a:cubicBezTo>
                <a:cubicBezTo>
                  <a:pt x="746546" y="180172"/>
                  <a:pt x="890360" y="68555"/>
                  <a:pt x="1113594" y="23479"/>
                </a:cubicBezTo>
                <a:cubicBezTo>
                  <a:pt x="1336828" y="-21597"/>
                  <a:pt x="1695290" y="2014"/>
                  <a:pt x="1924963" y="62116"/>
                </a:cubicBezTo>
                <a:cubicBezTo>
                  <a:pt x="2154636" y="122217"/>
                  <a:pt x="2480901" y="225249"/>
                  <a:pt x="2491633" y="384088"/>
                </a:cubicBezTo>
                <a:cubicBezTo>
                  <a:pt x="2502365" y="542927"/>
                  <a:pt x="2143904" y="834849"/>
                  <a:pt x="1989357" y="1015153"/>
                </a:cubicBezTo>
                <a:cubicBezTo>
                  <a:pt x="1834811" y="1195457"/>
                  <a:pt x="1695289" y="1302781"/>
                  <a:pt x="1564354" y="1465913"/>
                </a:cubicBezTo>
                <a:cubicBezTo>
                  <a:pt x="1433419" y="1629045"/>
                  <a:pt x="1326095" y="1835108"/>
                  <a:pt x="1203746" y="1993947"/>
                </a:cubicBezTo>
                <a:cubicBezTo>
                  <a:pt x="1081397" y="2152787"/>
                  <a:pt x="978365" y="2356702"/>
                  <a:pt x="830258" y="2418950"/>
                </a:cubicBezTo>
                <a:cubicBezTo>
                  <a:pt x="682151" y="2481198"/>
                  <a:pt x="452478" y="2479051"/>
                  <a:pt x="315104" y="2367434"/>
                </a:cubicBezTo>
                <a:cubicBezTo>
                  <a:pt x="177730" y="2255817"/>
                  <a:pt x="33915" y="1974628"/>
                  <a:pt x="6011" y="1736369"/>
                </a:cubicBezTo>
                <a:close/>
              </a:path>
            </a:pathLst>
          </a:custGeom>
          <a:noFill/>
          <a:ln w="12700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/>
              <p:cNvSpPr txBox="1"/>
              <p:nvPr/>
            </p:nvSpPr>
            <p:spPr>
              <a:xfrm>
                <a:off x="6590421" y="5349544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3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8" name="TextBox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66421" y="5349544"/>
                <a:ext cx="365806" cy="369332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0" name="Овал 49"/>
          <p:cNvSpPr/>
          <p:nvPr/>
        </p:nvSpPr>
        <p:spPr>
          <a:xfrm>
            <a:off x="6044314" y="520455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51" name="Прямая соединительная линия 50"/>
          <p:cNvCxnSpPr>
            <a:endCxn id="50" idx="4"/>
          </p:cNvCxnSpPr>
          <p:nvPr/>
        </p:nvCxnSpPr>
        <p:spPr>
          <a:xfrm flipV="1">
            <a:off x="5994518" y="5348575"/>
            <a:ext cx="121805" cy="45744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/>
              <p:cNvSpPr txBox="1"/>
              <p:nvPr/>
            </p:nvSpPr>
            <p:spPr>
              <a:xfrm>
                <a:off x="6055419" y="5091901"/>
                <a:ext cx="46769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𝑣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3" name="TextBox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31419" y="5091901"/>
                <a:ext cx="467692" cy="369332"/>
              </a:xfrm>
              <a:prstGeom prst="rect">
                <a:avLst/>
              </a:prstGeom>
              <a:blipFill rotWithShape="1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85371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Доказательство теоремы о пяти красках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spcBef>
                    <a:spcPts val="600"/>
                  </a:spcBef>
                  <a:buNone/>
                </a:pPr>
                <a:endParaRPr lang="ru-RU" dirty="0" smtClean="0"/>
              </a:p>
              <a:p>
                <a:pPr marL="0" indent="0">
                  <a:spcBef>
                    <a:spcPts val="600"/>
                  </a:spcBef>
                  <a:buNone/>
                </a:pPr>
                <a:endParaRPr lang="ru-RU" dirty="0"/>
              </a:p>
              <a:p>
                <a:pPr marL="0" indent="0">
                  <a:spcBef>
                    <a:spcPts val="600"/>
                  </a:spcBef>
                  <a:buNone/>
                </a:pPr>
                <a:r>
                  <a:rPr lang="ru-RU" dirty="0" smtClean="0"/>
                  <a:t>Если же</a:t>
                </a:r>
                <a:r>
                  <a:rPr lang="en-US" i="1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∈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1,3</m:t>
                        </m:r>
                      </m:sub>
                    </m:sSub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то обмен цветов внутри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1,3</m:t>
                        </m:r>
                      </m:sub>
                    </m:sSub>
                  </m:oMath>
                </a14:m>
                <a:r>
                  <a:rPr lang="ru-RU" dirty="0" smtClean="0"/>
                  <a:t> не поможет.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1520" y="1600197"/>
                <a:ext cx="8640960" cy="2505629"/>
              </a:xfrm>
              <a:blipFill rotWithShape="1">
                <a:blip r:embed="rId2"/>
                <a:stretch>
                  <a:fillRect l="-176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Овал 5"/>
          <p:cNvSpPr/>
          <p:nvPr/>
        </p:nvSpPr>
        <p:spPr>
          <a:xfrm>
            <a:off x="6773324" y="554518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6615326" y="650500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5462841" y="656874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5015880" y="5468853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Овал 16"/>
          <p:cNvSpPr/>
          <p:nvPr/>
        </p:nvSpPr>
        <p:spPr>
          <a:xfrm>
            <a:off x="5871592" y="578492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21" name="Прямая соединительная линия 20"/>
          <p:cNvCxnSpPr>
            <a:stCxn id="17" idx="6"/>
            <a:endCxn id="6" idx="2"/>
          </p:cNvCxnSpPr>
          <p:nvPr/>
        </p:nvCxnSpPr>
        <p:spPr>
          <a:xfrm flipV="1">
            <a:off x="6015608" y="5617190"/>
            <a:ext cx="757716" cy="23974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>
            <a:stCxn id="17" idx="1"/>
            <a:endCxn id="9" idx="6"/>
          </p:cNvCxnSpPr>
          <p:nvPr/>
        </p:nvCxnSpPr>
        <p:spPr>
          <a:xfrm flipH="1" flipV="1">
            <a:off x="5159897" y="5540861"/>
            <a:ext cx="732787" cy="26515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>
            <a:stCxn id="8" idx="7"/>
            <a:endCxn id="17" idx="3"/>
          </p:cNvCxnSpPr>
          <p:nvPr/>
        </p:nvCxnSpPr>
        <p:spPr>
          <a:xfrm flipV="1">
            <a:off x="5585767" y="5907850"/>
            <a:ext cx="306917" cy="68199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>
            <a:stCxn id="7" idx="1"/>
            <a:endCxn id="17" idx="5"/>
          </p:cNvCxnSpPr>
          <p:nvPr/>
        </p:nvCxnSpPr>
        <p:spPr>
          <a:xfrm flipH="1" flipV="1">
            <a:off x="5994517" y="5907849"/>
            <a:ext cx="641900" cy="61824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Овал 39"/>
          <p:cNvSpPr/>
          <p:nvPr/>
        </p:nvSpPr>
        <p:spPr>
          <a:xfrm>
            <a:off x="4542706" y="596389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1" name="Овал 40"/>
          <p:cNvSpPr/>
          <p:nvPr/>
        </p:nvSpPr>
        <p:spPr>
          <a:xfrm>
            <a:off x="4880670" y="492705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2" name="Овал 41"/>
          <p:cNvSpPr/>
          <p:nvPr/>
        </p:nvSpPr>
        <p:spPr>
          <a:xfrm>
            <a:off x="5382273" y="481463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3" name="Овал 42"/>
          <p:cNvSpPr/>
          <p:nvPr/>
        </p:nvSpPr>
        <p:spPr>
          <a:xfrm>
            <a:off x="4833693" y="443711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4" name="Овал 43"/>
          <p:cNvSpPr/>
          <p:nvPr/>
        </p:nvSpPr>
        <p:spPr>
          <a:xfrm>
            <a:off x="5725108" y="452849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5" name="Овал 44"/>
          <p:cNvSpPr/>
          <p:nvPr/>
        </p:nvSpPr>
        <p:spPr>
          <a:xfrm>
            <a:off x="4398690" y="547974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46" name="Прямая соединительная линия 45"/>
          <p:cNvCxnSpPr>
            <a:stCxn id="9" idx="3"/>
            <a:endCxn id="40" idx="7"/>
          </p:cNvCxnSpPr>
          <p:nvPr/>
        </p:nvCxnSpPr>
        <p:spPr>
          <a:xfrm flipH="1">
            <a:off x="4665631" y="5591779"/>
            <a:ext cx="371340" cy="39320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>
            <a:stCxn id="9" idx="2"/>
            <a:endCxn id="45" idx="6"/>
          </p:cNvCxnSpPr>
          <p:nvPr/>
        </p:nvCxnSpPr>
        <p:spPr>
          <a:xfrm flipH="1">
            <a:off x="4542706" y="5540861"/>
            <a:ext cx="473174" cy="1089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>
            <a:stCxn id="9" idx="0"/>
            <a:endCxn id="41" idx="4"/>
          </p:cNvCxnSpPr>
          <p:nvPr/>
        </p:nvCxnSpPr>
        <p:spPr>
          <a:xfrm flipH="1" flipV="1">
            <a:off x="4952678" y="5071071"/>
            <a:ext cx="135210" cy="397783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>
            <a:stCxn id="43" idx="4"/>
            <a:endCxn id="41" idx="0"/>
          </p:cNvCxnSpPr>
          <p:nvPr/>
        </p:nvCxnSpPr>
        <p:spPr>
          <a:xfrm>
            <a:off x="4905702" y="4581128"/>
            <a:ext cx="46977" cy="34592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>
            <a:stCxn id="43" idx="3"/>
            <a:endCxn id="45" idx="0"/>
          </p:cNvCxnSpPr>
          <p:nvPr/>
        </p:nvCxnSpPr>
        <p:spPr>
          <a:xfrm flipH="1">
            <a:off x="4470698" y="4560037"/>
            <a:ext cx="384086" cy="91971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>
            <a:stCxn id="42" idx="2"/>
            <a:endCxn id="41" idx="6"/>
          </p:cNvCxnSpPr>
          <p:nvPr/>
        </p:nvCxnSpPr>
        <p:spPr>
          <a:xfrm flipH="1">
            <a:off x="5024687" y="4886648"/>
            <a:ext cx="357587" cy="11241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единительная линия 64"/>
          <p:cNvCxnSpPr>
            <a:stCxn id="44" idx="3"/>
            <a:endCxn id="42" idx="6"/>
          </p:cNvCxnSpPr>
          <p:nvPr/>
        </p:nvCxnSpPr>
        <p:spPr>
          <a:xfrm flipH="1">
            <a:off x="5526289" y="4651417"/>
            <a:ext cx="219910" cy="23523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8" name="TextBox 67"/>
              <p:cNvSpPr txBox="1"/>
              <p:nvPr/>
            </p:nvSpPr>
            <p:spPr>
              <a:xfrm>
                <a:off x="5725108" y="5504532"/>
                <a:ext cx="36933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𝑣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68" name="TextBox 6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01108" y="5504532"/>
                <a:ext cx="369332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1" name="TextBox 70"/>
              <p:cNvSpPr txBox="1"/>
              <p:nvPr/>
            </p:nvSpPr>
            <p:spPr>
              <a:xfrm>
                <a:off x="6683494" y="6263783"/>
                <a:ext cx="46769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𝑣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4</m:t>
                          </m:r>
                        </m:sub>
                      </m:sSub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71" name="TextBox 7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59494" y="6263783"/>
                <a:ext cx="467692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/>
              <p:cNvSpPr txBox="1"/>
              <p:nvPr/>
            </p:nvSpPr>
            <p:spPr>
              <a:xfrm>
                <a:off x="5526289" y="6448449"/>
                <a:ext cx="46769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𝑣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5</m:t>
                          </m:r>
                        </m:sub>
                      </m:sSub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02289" y="6448449"/>
                <a:ext cx="467692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/>
              <p:cNvSpPr txBox="1"/>
              <p:nvPr/>
            </p:nvSpPr>
            <p:spPr>
              <a:xfrm>
                <a:off x="4960168" y="5182425"/>
                <a:ext cx="46769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𝑣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36168" y="5182425"/>
                <a:ext cx="467692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4909931" y="5479749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1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85931" y="5479749"/>
                <a:ext cx="365806" cy="369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/>
              <p:cNvSpPr txBox="1"/>
              <p:nvPr/>
            </p:nvSpPr>
            <p:spPr>
              <a:xfrm>
                <a:off x="4431811" y="5894451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3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07811" y="5894451"/>
                <a:ext cx="365806" cy="36933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/>
              <p:cNvSpPr txBox="1"/>
              <p:nvPr/>
            </p:nvSpPr>
            <p:spPr>
              <a:xfrm>
                <a:off x="4104892" y="5367091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3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0892" y="5367091"/>
                <a:ext cx="365806" cy="36933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/>
              <p:cNvSpPr txBox="1"/>
              <p:nvPr/>
            </p:nvSpPr>
            <p:spPr>
              <a:xfrm>
                <a:off x="4797617" y="4190705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1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7" name="TextBox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3617" y="4190705"/>
                <a:ext cx="365806" cy="369332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/>
              <p:cNvSpPr txBox="1"/>
              <p:nvPr/>
            </p:nvSpPr>
            <p:spPr>
              <a:xfrm>
                <a:off x="4614714" y="4835227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3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8" name="TextBox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90714" y="4835227"/>
                <a:ext cx="365806" cy="369332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/>
              <p:cNvSpPr txBox="1"/>
              <p:nvPr/>
            </p:nvSpPr>
            <p:spPr>
              <a:xfrm>
                <a:off x="5244957" y="4552808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1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9" name="TextBox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20957" y="4552808"/>
                <a:ext cx="365806" cy="369332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/>
              <p:cNvSpPr txBox="1"/>
              <p:nvPr/>
            </p:nvSpPr>
            <p:spPr>
              <a:xfrm>
                <a:off x="5649802" y="4239576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3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7" name="TextBox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25802" y="4239576"/>
                <a:ext cx="365806" cy="369332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/>
              <p:cNvSpPr txBox="1"/>
              <p:nvPr/>
            </p:nvSpPr>
            <p:spPr>
              <a:xfrm>
                <a:off x="7221193" y="4584366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3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0" name="TextBox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97193" y="4584366"/>
                <a:ext cx="365806" cy="369332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1" name="Овал 50"/>
          <p:cNvSpPr/>
          <p:nvPr/>
        </p:nvSpPr>
        <p:spPr>
          <a:xfrm>
            <a:off x="6884219" y="435223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3" name="Овал 52"/>
          <p:cNvSpPr/>
          <p:nvPr/>
        </p:nvSpPr>
        <p:spPr>
          <a:xfrm>
            <a:off x="7260080" y="4797715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54" name="Прямая соединительная линия 53"/>
          <p:cNvCxnSpPr>
            <a:stCxn id="51" idx="2"/>
            <a:endCxn id="44" idx="6"/>
          </p:cNvCxnSpPr>
          <p:nvPr/>
        </p:nvCxnSpPr>
        <p:spPr>
          <a:xfrm flipH="1">
            <a:off x="5869125" y="4424242"/>
            <a:ext cx="1015095" cy="17625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>
            <a:stCxn id="53" idx="1"/>
            <a:endCxn id="51" idx="5"/>
          </p:cNvCxnSpPr>
          <p:nvPr/>
        </p:nvCxnSpPr>
        <p:spPr>
          <a:xfrm flipH="1" flipV="1">
            <a:off x="7007145" y="4475160"/>
            <a:ext cx="274027" cy="343647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Box 56"/>
              <p:cNvSpPr txBox="1"/>
              <p:nvPr/>
            </p:nvSpPr>
            <p:spPr>
              <a:xfrm>
                <a:off x="6734437" y="4105827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1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7" name="TextBox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10437" y="4105827"/>
                <a:ext cx="365806" cy="369332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6" name="Овал 65"/>
          <p:cNvSpPr/>
          <p:nvPr/>
        </p:nvSpPr>
        <p:spPr>
          <a:xfrm>
            <a:off x="7553878" y="520506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7" name="TextBox 66"/>
              <p:cNvSpPr txBox="1"/>
              <p:nvPr/>
            </p:nvSpPr>
            <p:spPr>
              <a:xfrm>
                <a:off x="7553878" y="5013176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1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67" name="TextBox 6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29878" y="5013176"/>
                <a:ext cx="365806" cy="369332"/>
              </a:xfrm>
              <a:prstGeom prst="rect">
                <a:avLst/>
              </a:prstGeom>
              <a:blipFill rotWithShape="1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2" name="Прямая соединительная линия 71"/>
          <p:cNvCxnSpPr>
            <a:stCxn id="66" idx="1"/>
            <a:endCxn id="53" idx="5"/>
          </p:cNvCxnSpPr>
          <p:nvPr/>
        </p:nvCxnSpPr>
        <p:spPr>
          <a:xfrm flipH="1" flipV="1">
            <a:off x="7383005" y="4920641"/>
            <a:ext cx="191964" cy="305513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единительная линия 72"/>
          <p:cNvCxnSpPr>
            <a:stCxn id="66" idx="2"/>
            <a:endCxn id="6" idx="6"/>
          </p:cNvCxnSpPr>
          <p:nvPr/>
        </p:nvCxnSpPr>
        <p:spPr>
          <a:xfrm flipH="1">
            <a:off x="6917340" y="5277070"/>
            <a:ext cx="636538" cy="34012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6" name="TextBox 75"/>
              <p:cNvSpPr txBox="1"/>
              <p:nvPr/>
            </p:nvSpPr>
            <p:spPr>
              <a:xfrm>
                <a:off x="6845332" y="5356195"/>
                <a:ext cx="46769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𝑣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76" name="TextBox 7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1332" y="5356195"/>
                <a:ext cx="467692" cy="369332"/>
              </a:xfrm>
              <a:prstGeom prst="rect">
                <a:avLst/>
              </a:prstGeom>
              <a:blipFill rotWithShape="1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7" name="TextBox 76"/>
              <p:cNvSpPr txBox="1"/>
              <p:nvPr/>
            </p:nvSpPr>
            <p:spPr>
              <a:xfrm>
                <a:off x="6590421" y="5349544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3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77" name="TextBox 7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66421" y="5349544"/>
                <a:ext cx="365806" cy="369332"/>
              </a:xfrm>
              <a:prstGeom prst="rect">
                <a:avLst/>
              </a:prstGeom>
              <a:blipFill rotWithShape="1"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8" name="Овал 77"/>
          <p:cNvSpPr/>
          <p:nvPr/>
        </p:nvSpPr>
        <p:spPr>
          <a:xfrm>
            <a:off x="6044314" y="520455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79" name="Прямая соединительная линия 78"/>
          <p:cNvCxnSpPr>
            <a:endCxn id="78" idx="4"/>
          </p:cNvCxnSpPr>
          <p:nvPr/>
        </p:nvCxnSpPr>
        <p:spPr>
          <a:xfrm flipV="1">
            <a:off x="5994518" y="5348575"/>
            <a:ext cx="121805" cy="45744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0" name="TextBox 79"/>
              <p:cNvSpPr txBox="1"/>
              <p:nvPr/>
            </p:nvSpPr>
            <p:spPr>
              <a:xfrm>
                <a:off x="6055419" y="5091901"/>
                <a:ext cx="46769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𝑣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80" name="TextBox 7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31419" y="5091901"/>
                <a:ext cx="467692" cy="369332"/>
              </a:xfrm>
              <a:prstGeom prst="rect">
                <a:avLst/>
              </a:prstGeom>
              <a:blipFill rotWithShape="1"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69999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Доказательство теоремы о пяти красках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spcBef>
                    <a:spcPts val="600"/>
                  </a:spcBef>
                  <a:buNone/>
                </a:pPr>
                <a:r>
                  <a:rPr lang="ru-RU" dirty="0" smtClean="0"/>
                  <a:t>Тогда рассмотрим множество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2,4</m:t>
                        </m:r>
                      </m:sub>
                    </m:sSub>
                  </m:oMath>
                </a14:m>
                <a:r>
                  <a:rPr lang="en-US" dirty="0" smtClean="0"/>
                  <a:t> — </a:t>
                </a:r>
                <a:r>
                  <a:rPr lang="ru-RU" dirty="0" smtClean="0"/>
                  <a:t>те вершины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𝐺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до которых можно дойти из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по цветам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2,4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pPr marL="0" indent="0">
                  <a:spcBef>
                    <a:spcPts val="600"/>
                  </a:spcBef>
                  <a:buNone/>
                </a:pPr>
                <a:r>
                  <a:rPr lang="ru-RU" dirty="0" smtClean="0"/>
                  <a:t>Множество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2,4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оказывается внутри цикла из вершин</a:t>
                </a:r>
                <a:r>
                  <a:rPr lang="en-US" dirty="0" smtClean="0"/>
                  <a:t> </a:t>
                </a:r>
                <a:r>
                  <a:rPr lang="ru-RU" dirty="0" smtClean="0"/>
                  <a:t>цветов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1,3</m:t>
                    </m:r>
                  </m:oMath>
                </a14:m>
                <a:r>
                  <a:rPr lang="ru-RU" dirty="0" smtClean="0"/>
                  <a:t> и вершины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𝑣</m:t>
                    </m:r>
                  </m:oMath>
                </a14:m>
                <a:r>
                  <a:rPr lang="ru-RU" dirty="0" smtClean="0"/>
                  <a:t>: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1520" y="1600197"/>
                <a:ext cx="8640960" cy="2505629"/>
              </a:xfrm>
              <a:blipFill rotWithShape="1">
                <a:blip r:embed="rId2"/>
                <a:stretch>
                  <a:fillRect l="-1763" t="-2670" r="-282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Овал 4"/>
          <p:cNvSpPr/>
          <p:nvPr/>
        </p:nvSpPr>
        <p:spPr>
          <a:xfrm>
            <a:off x="6044314" y="520455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4" name="Овал 63"/>
          <p:cNvSpPr/>
          <p:nvPr/>
        </p:nvSpPr>
        <p:spPr>
          <a:xfrm>
            <a:off x="6623925" y="503840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7" name="Овал 66"/>
          <p:cNvSpPr/>
          <p:nvPr/>
        </p:nvSpPr>
        <p:spPr>
          <a:xfrm>
            <a:off x="6806502" y="471958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70" name="Прямая соединительная линия 69"/>
          <p:cNvCxnSpPr>
            <a:stCxn id="67" idx="4"/>
            <a:endCxn id="64" idx="7"/>
          </p:cNvCxnSpPr>
          <p:nvPr/>
        </p:nvCxnSpPr>
        <p:spPr>
          <a:xfrm flipH="1">
            <a:off x="6746850" y="4863604"/>
            <a:ext cx="131660" cy="19589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Прямая соединительная линия 71"/>
          <p:cNvCxnSpPr>
            <a:stCxn id="64" idx="2"/>
            <a:endCxn id="5" idx="7"/>
          </p:cNvCxnSpPr>
          <p:nvPr/>
        </p:nvCxnSpPr>
        <p:spPr>
          <a:xfrm flipH="1">
            <a:off x="6167239" y="5110418"/>
            <a:ext cx="456686" cy="115233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единительная линия 72"/>
          <p:cNvCxnSpPr>
            <a:endCxn id="5" idx="7"/>
          </p:cNvCxnSpPr>
          <p:nvPr/>
        </p:nvCxnSpPr>
        <p:spPr>
          <a:xfrm flipH="1">
            <a:off x="6167239" y="4945850"/>
            <a:ext cx="209432" cy="27980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4" name="TextBox 73"/>
              <p:cNvSpPr txBox="1"/>
              <p:nvPr/>
            </p:nvSpPr>
            <p:spPr>
              <a:xfrm>
                <a:off x="6082873" y="4701981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4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74" name="TextBox 7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58873" y="4701981"/>
                <a:ext cx="365806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5" name="TextBox 74"/>
              <p:cNvSpPr txBox="1"/>
              <p:nvPr/>
            </p:nvSpPr>
            <p:spPr>
              <a:xfrm>
                <a:off x="6518413" y="4890417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4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75" name="TextBox 7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94413" y="4890417"/>
                <a:ext cx="365806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6" name="TextBox 75"/>
              <p:cNvSpPr txBox="1"/>
              <p:nvPr/>
            </p:nvSpPr>
            <p:spPr>
              <a:xfrm>
                <a:off x="6646333" y="4617168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2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76" name="TextBox 7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22333" y="4617168"/>
                <a:ext cx="365806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7" name="Овал 76"/>
          <p:cNvSpPr/>
          <p:nvPr/>
        </p:nvSpPr>
        <p:spPr>
          <a:xfrm>
            <a:off x="6243459" y="494116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8" name="Овал 77"/>
          <p:cNvSpPr/>
          <p:nvPr/>
        </p:nvSpPr>
        <p:spPr>
          <a:xfrm>
            <a:off x="6773324" y="554518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9" name="Овал 78"/>
          <p:cNvSpPr/>
          <p:nvPr/>
        </p:nvSpPr>
        <p:spPr>
          <a:xfrm>
            <a:off x="6615326" y="650500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0" name="Овал 79"/>
          <p:cNvSpPr/>
          <p:nvPr/>
        </p:nvSpPr>
        <p:spPr>
          <a:xfrm>
            <a:off x="5462841" y="656874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1" name="Овал 80"/>
          <p:cNvSpPr/>
          <p:nvPr/>
        </p:nvSpPr>
        <p:spPr>
          <a:xfrm>
            <a:off x="5015880" y="5468853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2" name="Овал 81"/>
          <p:cNvSpPr/>
          <p:nvPr/>
        </p:nvSpPr>
        <p:spPr>
          <a:xfrm>
            <a:off x="5871592" y="578492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83" name="Прямая соединительная линия 82"/>
          <p:cNvCxnSpPr>
            <a:stCxn id="82" idx="7"/>
            <a:endCxn id="5" idx="4"/>
          </p:cNvCxnSpPr>
          <p:nvPr/>
        </p:nvCxnSpPr>
        <p:spPr>
          <a:xfrm flipV="1">
            <a:off x="5994518" y="5348575"/>
            <a:ext cx="121805" cy="45744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Прямая соединительная линия 83"/>
          <p:cNvCxnSpPr>
            <a:stCxn id="82" idx="6"/>
            <a:endCxn id="78" idx="2"/>
          </p:cNvCxnSpPr>
          <p:nvPr/>
        </p:nvCxnSpPr>
        <p:spPr>
          <a:xfrm flipV="1">
            <a:off x="6015608" y="5617190"/>
            <a:ext cx="757716" cy="23974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Прямая соединительная линия 84"/>
          <p:cNvCxnSpPr>
            <a:stCxn id="82" idx="1"/>
            <a:endCxn id="81" idx="6"/>
          </p:cNvCxnSpPr>
          <p:nvPr/>
        </p:nvCxnSpPr>
        <p:spPr>
          <a:xfrm flipH="1" flipV="1">
            <a:off x="5159897" y="5540861"/>
            <a:ext cx="732787" cy="26515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Прямая соединительная линия 85"/>
          <p:cNvCxnSpPr>
            <a:stCxn id="80" idx="7"/>
            <a:endCxn id="82" idx="3"/>
          </p:cNvCxnSpPr>
          <p:nvPr/>
        </p:nvCxnSpPr>
        <p:spPr>
          <a:xfrm flipV="1">
            <a:off x="5585767" y="5907850"/>
            <a:ext cx="306917" cy="68199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Прямая соединительная линия 86"/>
          <p:cNvCxnSpPr>
            <a:stCxn id="79" idx="1"/>
            <a:endCxn id="82" idx="5"/>
          </p:cNvCxnSpPr>
          <p:nvPr/>
        </p:nvCxnSpPr>
        <p:spPr>
          <a:xfrm flipH="1" flipV="1">
            <a:off x="5994517" y="5907849"/>
            <a:ext cx="641900" cy="61824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Овал 87"/>
          <p:cNvSpPr/>
          <p:nvPr/>
        </p:nvSpPr>
        <p:spPr>
          <a:xfrm>
            <a:off x="4542706" y="596389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9" name="Овал 88"/>
          <p:cNvSpPr/>
          <p:nvPr/>
        </p:nvSpPr>
        <p:spPr>
          <a:xfrm>
            <a:off x="4880670" y="492705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0" name="Овал 89"/>
          <p:cNvSpPr/>
          <p:nvPr/>
        </p:nvSpPr>
        <p:spPr>
          <a:xfrm>
            <a:off x="5382273" y="481463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1" name="Овал 90"/>
          <p:cNvSpPr/>
          <p:nvPr/>
        </p:nvSpPr>
        <p:spPr>
          <a:xfrm>
            <a:off x="4833693" y="443711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2" name="Овал 91"/>
          <p:cNvSpPr/>
          <p:nvPr/>
        </p:nvSpPr>
        <p:spPr>
          <a:xfrm>
            <a:off x="5725108" y="452849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3" name="Овал 92"/>
          <p:cNvSpPr/>
          <p:nvPr/>
        </p:nvSpPr>
        <p:spPr>
          <a:xfrm>
            <a:off x="4398690" y="547974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94" name="Прямая соединительная линия 93"/>
          <p:cNvCxnSpPr>
            <a:stCxn id="81" idx="3"/>
            <a:endCxn id="88" idx="7"/>
          </p:cNvCxnSpPr>
          <p:nvPr/>
        </p:nvCxnSpPr>
        <p:spPr>
          <a:xfrm flipH="1">
            <a:off x="4665631" y="5591779"/>
            <a:ext cx="371340" cy="39320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Прямая соединительная линия 94"/>
          <p:cNvCxnSpPr>
            <a:stCxn id="81" idx="2"/>
            <a:endCxn id="93" idx="6"/>
          </p:cNvCxnSpPr>
          <p:nvPr/>
        </p:nvCxnSpPr>
        <p:spPr>
          <a:xfrm flipH="1">
            <a:off x="4542706" y="5540861"/>
            <a:ext cx="473174" cy="1089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Прямая соединительная линия 95"/>
          <p:cNvCxnSpPr>
            <a:stCxn id="81" idx="0"/>
            <a:endCxn id="89" idx="4"/>
          </p:cNvCxnSpPr>
          <p:nvPr/>
        </p:nvCxnSpPr>
        <p:spPr>
          <a:xfrm flipH="1" flipV="1">
            <a:off x="4952678" y="5071071"/>
            <a:ext cx="135210" cy="397783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Прямая соединительная линия 96"/>
          <p:cNvCxnSpPr>
            <a:stCxn id="91" idx="4"/>
            <a:endCxn id="89" idx="0"/>
          </p:cNvCxnSpPr>
          <p:nvPr/>
        </p:nvCxnSpPr>
        <p:spPr>
          <a:xfrm>
            <a:off x="4905702" y="4581128"/>
            <a:ext cx="46977" cy="34592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Прямая соединительная линия 97"/>
          <p:cNvCxnSpPr>
            <a:stCxn id="91" idx="3"/>
            <a:endCxn id="93" idx="0"/>
          </p:cNvCxnSpPr>
          <p:nvPr/>
        </p:nvCxnSpPr>
        <p:spPr>
          <a:xfrm flipH="1">
            <a:off x="4470698" y="4560037"/>
            <a:ext cx="384086" cy="91971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Прямая соединительная линия 98"/>
          <p:cNvCxnSpPr>
            <a:stCxn id="90" idx="2"/>
            <a:endCxn id="89" idx="6"/>
          </p:cNvCxnSpPr>
          <p:nvPr/>
        </p:nvCxnSpPr>
        <p:spPr>
          <a:xfrm flipH="1">
            <a:off x="5024687" y="4886648"/>
            <a:ext cx="357587" cy="11241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Прямая соединительная линия 99"/>
          <p:cNvCxnSpPr>
            <a:stCxn id="92" idx="3"/>
            <a:endCxn id="90" idx="6"/>
          </p:cNvCxnSpPr>
          <p:nvPr/>
        </p:nvCxnSpPr>
        <p:spPr>
          <a:xfrm flipH="1">
            <a:off x="5526289" y="4651417"/>
            <a:ext cx="219910" cy="23523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1" name="TextBox 100"/>
              <p:cNvSpPr txBox="1"/>
              <p:nvPr/>
            </p:nvSpPr>
            <p:spPr>
              <a:xfrm>
                <a:off x="5725108" y="5504532"/>
                <a:ext cx="36933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𝑣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01" name="TextBox 10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01108" y="5504532"/>
                <a:ext cx="369332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3" name="TextBox 102"/>
              <p:cNvSpPr txBox="1"/>
              <p:nvPr/>
            </p:nvSpPr>
            <p:spPr>
              <a:xfrm>
                <a:off x="6683494" y="6263783"/>
                <a:ext cx="46769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𝑣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4</m:t>
                          </m:r>
                        </m:sub>
                      </m:sSub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03" name="TextBox 10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59494" y="6263783"/>
                <a:ext cx="467692" cy="369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4" name="TextBox 103"/>
              <p:cNvSpPr txBox="1"/>
              <p:nvPr/>
            </p:nvSpPr>
            <p:spPr>
              <a:xfrm>
                <a:off x="5526289" y="6448449"/>
                <a:ext cx="46769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𝑣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5</m:t>
                          </m:r>
                        </m:sub>
                      </m:sSub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04" name="TextBox 10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02289" y="6448449"/>
                <a:ext cx="467692" cy="36933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5" name="TextBox 104"/>
              <p:cNvSpPr txBox="1"/>
              <p:nvPr/>
            </p:nvSpPr>
            <p:spPr>
              <a:xfrm>
                <a:off x="4960168" y="5182425"/>
                <a:ext cx="46769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𝑣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05" name="TextBox 10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36168" y="5182425"/>
                <a:ext cx="467692" cy="36933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6" name="TextBox 105"/>
              <p:cNvSpPr txBox="1"/>
              <p:nvPr/>
            </p:nvSpPr>
            <p:spPr>
              <a:xfrm>
                <a:off x="4909931" y="5479749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1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06" name="TextBox 10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85931" y="5479749"/>
                <a:ext cx="365806" cy="369332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7" name="TextBox 106"/>
              <p:cNvSpPr txBox="1"/>
              <p:nvPr/>
            </p:nvSpPr>
            <p:spPr>
              <a:xfrm>
                <a:off x="4431811" y="5894451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3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07" name="TextBox 10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07811" y="5894451"/>
                <a:ext cx="365806" cy="369332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8" name="TextBox 107"/>
              <p:cNvSpPr txBox="1"/>
              <p:nvPr/>
            </p:nvSpPr>
            <p:spPr>
              <a:xfrm>
                <a:off x="4104892" y="5367091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3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08" name="TextBox 10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0892" y="5367091"/>
                <a:ext cx="365806" cy="369332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9" name="TextBox 108"/>
              <p:cNvSpPr txBox="1"/>
              <p:nvPr/>
            </p:nvSpPr>
            <p:spPr>
              <a:xfrm>
                <a:off x="4797617" y="4190705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1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09" name="TextBox 10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3617" y="4190705"/>
                <a:ext cx="365806" cy="369332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0" name="TextBox 109"/>
              <p:cNvSpPr txBox="1"/>
              <p:nvPr/>
            </p:nvSpPr>
            <p:spPr>
              <a:xfrm>
                <a:off x="4614714" y="4835227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3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10" name="TextBox 10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90714" y="4835227"/>
                <a:ext cx="365806" cy="369332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1" name="TextBox 110"/>
              <p:cNvSpPr txBox="1"/>
              <p:nvPr/>
            </p:nvSpPr>
            <p:spPr>
              <a:xfrm>
                <a:off x="5244957" y="4552808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1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11" name="TextBox 1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20957" y="4552808"/>
                <a:ext cx="365806" cy="369332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2" name="TextBox 111"/>
              <p:cNvSpPr txBox="1"/>
              <p:nvPr/>
            </p:nvSpPr>
            <p:spPr>
              <a:xfrm>
                <a:off x="5649802" y="4239576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3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12" name="TextBox 1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25802" y="4239576"/>
                <a:ext cx="365806" cy="369332"/>
              </a:xfrm>
              <a:prstGeom prst="rect">
                <a:avLst/>
              </a:prstGeom>
              <a:blipFill rotWithShape="1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3" name="TextBox 112"/>
              <p:cNvSpPr txBox="1"/>
              <p:nvPr/>
            </p:nvSpPr>
            <p:spPr>
              <a:xfrm>
                <a:off x="7221193" y="4584366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3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13" name="TextBox 1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97193" y="4584366"/>
                <a:ext cx="365806" cy="369332"/>
              </a:xfrm>
              <a:prstGeom prst="rect">
                <a:avLst/>
              </a:prstGeom>
              <a:blipFill rotWithShape="1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4" name="Овал 113"/>
          <p:cNvSpPr/>
          <p:nvPr/>
        </p:nvSpPr>
        <p:spPr>
          <a:xfrm>
            <a:off x="6884219" y="435223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5" name="Овал 114"/>
          <p:cNvSpPr/>
          <p:nvPr/>
        </p:nvSpPr>
        <p:spPr>
          <a:xfrm>
            <a:off x="7260080" y="4797715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116" name="Прямая соединительная линия 115"/>
          <p:cNvCxnSpPr>
            <a:stCxn id="114" idx="2"/>
            <a:endCxn id="92" idx="6"/>
          </p:cNvCxnSpPr>
          <p:nvPr/>
        </p:nvCxnSpPr>
        <p:spPr>
          <a:xfrm flipH="1">
            <a:off x="5869125" y="4424242"/>
            <a:ext cx="1015095" cy="17625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Прямая соединительная линия 116"/>
          <p:cNvCxnSpPr>
            <a:stCxn id="115" idx="1"/>
            <a:endCxn id="114" idx="5"/>
          </p:cNvCxnSpPr>
          <p:nvPr/>
        </p:nvCxnSpPr>
        <p:spPr>
          <a:xfrm flipH="1" flipV="1">
            <a:off x="7007145" y="4475160"/>
            <a:ext cx="274027" cy="343647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8" name="TextBox 117"/>
              <p:cNvSpPr txBox="1"/>
              <p:nvPr/>
            </p:nvSpPr>
            <p:spPr>
              <a:xfrm>
                <a:off x="6734437" y="4105827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1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18" name="TextBox 1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10437" y="4105827"/>
                <a:ext cx="365806" cy="369332"/>
              </a:xfrm>
              <a:prstGeom prst="rect">
                <a:avLst/>
              </a:prstGeom>
              <a:blipFill rotWithShape="1"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9" name="Овал 118"/>
          <p:cNvSpPr/>
          <p:nvPr/>
        </p:nvSpPr>
        <p:spPr>
          <a:xfrm>
            <a:off x="7553878" y="520506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0" name="TextBox 119"/>
              <p:cNvSpPr txBox="1"/>
              <p:nvPr/>
            </p:nvSpPr>
            <p:spPr>
              <a:xfrm>
                <a:off x="7553878" y="5013176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1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20" name="TextBox 1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29878" y="5013176"/>
                <a:ext cx="365806" cy="369332"/>
              </a:xfrm>
              <a:prstGeom prst="rect">
                <a:avLst/>
              </a:prstGeom>
              <a:blipFill rotWithShape="1"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1" name="Прямая соединительная линия 120"/>
          <p:cNvCxnSpPr>
            <a:stCxn id="119" idx="1"/>
            <a:endCxn id="115" idx="5"/>
          </p:cNvCxnSpPr>
          <p:nvPr/>
        </p:nvCxnSpPr>
        <p:spPr>
          <a:xfrm flipH="1" flipV="1">
            <a:off x="7383005" y="4920641"/>
            <a:ext cx="191964" cy="305513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Прямая соединительная линия 121"/>
          <p:cNvCxnSpPr>
            <a:stCxn id="119" idx="2"/>
            <a:endCxn id="78" idx="6"/>
          </p:cNvCxnSpPr>
          <p:nvPr/>
        </p:nvCxnSpPr>
        <p:spPr>
          <a:xfrm flipH="1">
            <a:off x="6917340" y="5277070"/>
            <a:ext cx="636538" cy="34012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3" name="TextBox 122"/>
              <p:cNvSpPr txBox="1"/>
              <p:nvPr/>
            </p:nvSpPr>
            <p:spPr>
              <a:xfrm>
                <a:off x="6845332" y="5356195"/>
                <a:ext cx="46769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𝑣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23" name="TextBox 1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1332" y="5356195"/>
                <a:ext cx="467692" cy="369332"/>
              </a:xfrm>
              <a:prstGeom prst="rect">
                <a:avLst/>
              </a:prstGeom>
              <a:blipFill rotWithShape="1"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4" name="TextBox 123"/>
              <p:cNvSpPr txBox="1"/>
              <p:nvPr/>
            </p:nvSpPr>
            <p:spPr>
              <a:xfrm>
                <a:off x="6590421" y="5349544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3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24" name="TextBox 1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66421" y="5349544"/>
                <a:ext cx="365806" cy="369332"/>
              </a:xfrm>
              <a:prstGeom prst="rect">
                <a:avLst/>
              </a:prstGeom>
              <a:blipFill rotWithShape="1"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5" name="TextBox 124"/>
              <p:cNvSpPr txBox="1"/>
              <p:nvPr/>
            </p:nvSpPr>
            <p:spPr>
              <a:xfrm>
                <a:off x="6055419" y="5091901"/>
                <a:ext cx="46769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𝑣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25" name="TextBox 1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31419" y="5091901"/>
                <a:ext cx="467692" cy="369332"/>
              </a:xfrm>
              <a:prstGeom prst="rect">
                <a:avLst/>
              </a:prstGeom>
              <a:blipFill rotWithShape="1"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6" name="TextBox 125"/>
              <p:cNvSpPr txBox="1"/>
              <p:nvPr/>
            </p:nvSpPr>
            <p:spPr>
              <a:xfrm>
                <a:off x="5861411" y="5038409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2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26" name="TextBox 1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37411" y="5038409"/>
                <a:ext cx="365806" cy="369332"/>
              </a:xfrm>
              <a:prstGeom prst="rect">
                <a:avLst/>
              </a:prstGeom>
              <a:blipFill rotWithShape="1"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68561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Доказательство теоремы о пяти красках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spcBef>
                    <a:spcPts val="600"/>
                  </a:spcBef>
                  <a:buNone/>
                </a:pPr>
                <a:r>
                  <a:rPr lang="ru-RU" dirty="0" smtClean="0"/>
                  <a:t>Множество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2,4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оказывается внутри цикла из вершин</a:t>
                </a:r>
                <a:r>
                  <a:rPr lang="en-US" dirty="0" smtClean="0"/>
                  <a:t> </a:t>
                </a:r>
                <a:r>
                  <a:rPr lang="ru-RU" dirty="0" smtClean="0"/>
                  <a:t>цветов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1,3</m:t>
                    </m:r>
                  </m:oMath>
                </a14:m>
                <a:r>
                  <a:rPr lang="ru-RU" dirty="0" smtClean="0"/>
                  <a:t> и вершины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𝑣</m:t>
                    </m:r>
                  </m:oMath>
                </a14:m>
                <a:r>
                  <a:rPr lang="ru-RU" dirty="0" smtClean="0"/>
                  <a:t>.</a:t>
                </a:r>
              </a:p>
              <a:p>
                <a:pPr marL="0" indent="0">
                  <a:spcBef>
                    <a:spcPts val="600"/>
                  </a:spcBef>
                  <a:buNone/>
                </a:pPr>
                <a:r>
                  <a:rPr lang="ru-RU" dirty="0" smtClean="0"/>
                  <a:t>Тогда можно поменять друг на друга цвета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2,4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для вершин множества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2,4</m:t>
                        </m:r>
                      </m:sub>
                    </m:sSub>
                  </m:oMath>
                </a14:m>
                <a:r>
                  <a:rPr lang="en-US" dirty="0" smtClean="0"/>
                  <a:t>.</a:t>
                </a:r>
                <a:endParaRPr lang="ru-RU" dirty="0" smtClean="0"/>
              </a:p>
              <a:p>
                <a:pPr marL="0" indent="0">
                  <a:spcBef>
                    <a:spcPts val="600"/>
                  </a:spcBef>
                  <a:buNone/>
                </a:pPr>
                <a:r>
                  <a:rPr lang="ru-RU" dirty="0" smtClean="0"/>
                  <a:t>Вершина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станет цвета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4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𝑣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можно теперь окрасить в цвет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2</m:t>
                    </m:r>
                  </m:oMath>
                </a14:m>
                <a:r>
                  <a:rPr lang="en-US" dirty="0" smtClean="0"/>
                  <a:t>.</a:t>
                </a:r>
                <a:endParaRPr lang="ru-RU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210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8" name="Овал 77"/>
          <p:cNvSpPr/>
          <p:nvPr/>
        </p:nvSpPr>
        <p:spPr>
          <a:xfrm>
            <a:off x="6044314" y="520455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9" name="Овал 78"/>
          <p:cNvSpPr/>
          <p:nvPr/>
        </p:nvSpPr>
        <p:spPr>
          <a:xfrm>
            <a:off x="6623925" y="503840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0" name="Овал 79"/>
          <p:cNvSpPr/>
          <p:nvPr/>
        </p:nvSpPr>
        <p:spPr>
          <a:xfrm>
            <a:off x="6806502" y="471958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81" name="Прямая соединительная линия 80"/>
          <p:cNvCxnSpPr>
            <a:stCxn id="80" idx="4"/>
            <a:endCxn id="79" idx="7"/>
          </p:cNvCxnSpPr>
          <p:nvPr/>
        </p:nvCxnSpPr>
        <p:spPr>
          <a:xfrm flipH="1">
            <a:off x="6746850" y="4863604"/>
            <a:ext cx="131660" cy="19589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Прямая соединительная линия 81"/>
          <p:cNvCxnSpPr>
            <a:stCxn id="79" idx="2"/>
            <a:endCxn id="78" idx="7"/>
          </p:cNvCxnSpPr>
          <p:nvPr/>
        </p:nvCxnSpPr>
        <p:spPr>
          <a:xfrm flipH="1">
            <a:off x="6167239" y="5110418"/>
            <a:ext cx="456686" cy="115233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Прямая соединительная линия 82"/>
          <p:cNvCxnSpPr>
            <a:endCxn id="78" idx="7"/>
          </p:cNvCxnSpPr>
          <p:nvPr/>
        </p:nvCxnSpPr>
        <p:spPr>
          <a:xfrm flipH="1">
            <a:off x="6167239" y="4945850"/>
            <a:ext cx="209432" cy="27980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4" name="TextBox 83"/>
              <p:cNvSpPr txBox="1"/>
              <p:nvPr/>
            </p:nvSpPr>
            <p:spPr>
              <a:xfrm>
                <a:off x="6082873" y="4701981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2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84" name="TextBox 8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58873" y="4701981"/>
                <a:ext cx="365806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5" name="TextBox 84"/>
              <p:cNvSpPr txBox="1"/>
              <p:nvPr/>
            </p:nvSpPr>
            <p:spPr>
              <a:xfrm>
                <a:off x="6518413" y="4890417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2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85" name="TextBox 8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94413" y="4890417"/>
                <a:ext cx="365806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6" name="TextBox 85"/>
              <p:cNvSpPr txBox="1"/>
              <p:nvPr/>
            </p:nvSpPr>
            <p:spPr>
              <a:xfrm>
                <a:off x="6646333" y="4617168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4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86" name="TextBox 8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22333" y="4617168"/>
                <a:ext cx="365806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7" name="Овал 86"/>
          <p:cNvSpPr/>
          <p:nvPr/>
        </p:nvSpPr>
        <p:spPr>
          <a:xfrm>
            <a:off x="6243459" y="494116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8" name="Овал 87"/>
          <p:cNvSpPr/>
          <p:nvPr/>
        </p:nvSpPr>
        <p:spPr>
          <a:xfrm>
            <a:off x="6773324" y="554518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9" name="Овал 88"/>
          <p:cNvSpPr/>
          <p:nvPr/>
        </p:nvSpPr>
        <p:spPr>
          <a:xfrm>
            <a:off x="6615326" y="650500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0" name="Овал 89"/>
          <p:cNvSpPr/>
          <p:nvPr/>
        </p:nvSpPr>
        <p:spPr>
          <a:xfrm>
            <a:off x="5462841" y="656874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1" name="Овал 90"/>
          <p:cNvSpPr/>
          <p:nvPr/>
        </p:nvSpPr>
        <p:spPr>
          <a:xfrm>
            <a:off x="5015880" y="5468853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2" name="Овал 91"/>
          <p:cNvSpPr/>
          <p:nvPr/>
        </p:nvSpPr>
        <p:spPr>
          <a:xfrm>
            <a:off x="5871592" y="578492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93" name="Прямая соединительная линия 92"/>
          <p:cNvCxnSpPr>
            <a:stCxn id="92" idx="7"/>
            <a:endCxn id="78" idx="4"/>
          </p:cNvCxnSpPr>
          <p:nvPr/>
        </p:nvCxnSpPr>
        <p:spPr>
          <a:xfrm flipV="1">
            <a:off x="5994518" y="5348575"/>
            <a:ext cx="121805" cy="45744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Прямая соединительная линия 93"/>
          <p:cNvCxnSpPr>
            <a:stCxn id="92" idx="6"/>
            <a:endCxn id="88" idx="2"/>
          </p:cNvCxnSpPr>
          <p:nvPr/>
        </p:nvCxnSpPr>
        <p:spPr>
          <a:xfrm flipV="1">
            <a:off x="6015608" y="5617190"/>
            <a:ext cx="757716" cy="23974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Прямая соединительная линия 94"/>
          <p:cNvCxnSpPr>
            <a:stCxn id="92" idx="1"/>
            <a:endCxn id="91" idx="6"/>
          </p:cNvCxnSpPr>
          <p:nvPr/>
        </p:nvCxnSpPr>
        <p:spPr>
          <a:xfrm flipH="1" flipV="1">
            <a:off x="5159897" y="5540861"/>
            <a:ext cx="732787" cy="26515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Прямая соединительная линия 95"/>
          <p:cNvCxnSpPr>
            <a:stCxn id="90" idx="7"/>
            <a:endCxn id="92" idx="3"/>
          </p:cNvCxnSpPr>
          <p:nvPr/>
        </p:nvCxnSpPr>
        <p:spPr>
          <a:xfrm flipV="1">
            <a:off x="5585767" y="5907850"/>
            <a:ext cx="306917" cy="68199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Прямая соединительная линия 96"/>
          <p:cNvCxnSpPr>
            <a:stCxn id="89" idx="1"/>
            <a:endCxn id="92" idx="5"/>
          </p:cNvCxnSpPr>
          <p:nvPr/>
        </p:nvCxnSpPr>
        <p:spPr>
          <a:xfrm flipH="1" flipV="1">
            <a:off x="5994517" y="5907849"/>
            <a:ext cx="641900" cy="61824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Овал 97"/>
          <p:cNvSpPr/>
          <p:nvPr/>
        </p:nvSpPr>
        <p:spPr>
          <a:xfrm>
            <a:off x="4542706" y="596389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9" name="Овал 98"/>
          <p:cNvSpPr/>
          <p:nvPr/>
        </p:nvSpPr>
        <p:spPr>
          <a:xfrm>
            <a:off x="4880670" y="492705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0" name="Овал 99"/>
          <p:cNvSpPr/>
          <p:nvPr/>
        </p:nvSpPr>
        <p:spPr>
          <a:xfrm>
            <a:off x="5382273" y="481463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1" name="Овал 100"/>
          <p:cNvSpPr/>
          <p:nvPr/>
        </p:nvSpPr>
        <p:spPr>
          <a:xfrm>
            <a:off x="4833693" y="443711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2" name="Овал 101"/>
          <p:cNvSpPr/>
          <p:nvPr/>
        </p:nvSpPr>
        <p:spPr>
          <a:xfrm>
            <a:off x="5725108" y="452849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3" name="Овал 102"/>
          <p:cNvSpPr/>
          <p:nvPr/>
        </p:nvSpPr>
        <p:spPr>
          <a:xfrm>
            <a:off x="4398690" y="547974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104" name="Прямая соединительная линия 103"/>
          <p:cNvCxnSpPr>
            <a:stCxn id="91" idx="3"/>
            <a:endCxn id="98" idx="7"/>
          </p:cNvCxnSpPr>
          <p:nvPr/>
        </p:nvCxnSpPr>
        <p:spPr>
          <a:xfrm flipH="1">
            <a:off x="4665631" y="5591779"/>
            <a:ext cx="371340" cy="39320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Прямая соединительная линия 104"/>
          <p:cNvCxnSpPr>
            <a:stCxn id="91" idx="2"/>
            <a:endCxn id="103" idx="6"/>
          </p:cNvCxnSpPr>
          <p:nvPr/>
        </p:nvCxnSpPr>
        <p:spPr>
          <a:xfrm flipH="1">
            <a:off x="4542706" y="5540861"/>
            <a:ext cx="473174" cy="1089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Прямая соединительная линия 105"/>
          <p:cNvCxnSpPr>
            <a:stCxn id="91" idx="0"/>
            <a:endCxn id="99" idx="4"/>
          </p:cNvCxnSpPr>
          <p:nvPr/>
        </p:nvCxnSpPr>
        <p:spPr>
          <a:xfrm flipH="1" flipV="1">
            <a:off x="4952678" y="5071071"/>
            <a:ext cx="135210" cy="397783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Прямая соединительная линия 106"/>
          <p:cNvCxnSpPr>
            <a:stCxn id="101" idx="4"/>
            <a:endCxn id="99" idx="0"/>
          </p:cNvCxnSpPr>
          <p:nvPr/>
        </p:nvCxnSpPr>
        <p:spPr>
          <a:xfrm>
            <a:off x="4905702" y="4581128"/>
            <a:ext cx="46977" cy="34592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Прямая соединительная линия 107"/>
          <p:cNvCxnSpPr>
            <a:stCxn id="101" idx="3"/>
            <a:endCxn id="103" idx="0"/>
          </p:cNvCxnSpPr>
          <p:nvPr/>
        </p:nvCxnSpPr>
        <p:spPr>
          <a:xfrm flipH="1">
            <a:off x="4470698" y="4560037"/>
            <a:ext cx="384086" cy="91971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Прямая соединительная линия 108"/>
          <p:cNvCxnSpPr>
            <a:stCxn id="100" idx="2"/>
            <a:endCxn id="99" idx="6"/>
          </p:cNvCxnSpPr>
          <p:nvPr/>
        </p:nvCxnSpPr>
        <p:spPr>
          <a:xfrm flipH="1">
            <a:off x="5024687" y="4886648"/>
            <a:ext cx="357587" cy="11241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Прямая соединительная линия 109"/>
          <p:cNvCxnSpPr>
            <a:stCxn id="102" idx="3"/>
            <a:endCxn id="100" idx="6"/>
          </p:cNvCxnSpPr>
          <p:nvPr/>
        </p:nvCxnSpPr>
        <p:spPr>
          <a:xfrm flipH="1">
            <a:off x="5526289" y="4651417"/>
            <a:ext cx="219910" cy="23523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1" name="TextBox 110"/>
              <p:cNvSpPr txBox="1"/>
              <p:nvPr/>
            </p:nvSpPr>
            <p:spPr>
              <a:xfrm>
                <a:off x="5725108" y="5504532"/>
                <a:ext cx="36933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𝑣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11" name="TextBox 1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01108" y="5504532"/>
                <a:ext cx="369332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2" name="TextBox 111"/>
              <p:cNvSpPr txBox="1"/>
              <p:nvPr/>
            </p:nvSpPr>
            <p:spPr>
              <a:xfrm>
                <a:off x="6683494" y="6263783"/>
                <a:ext cx="46769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𝑣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4</m:t>
                          </m:r>
                        </m:sub>
                      </m:sSub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12" name="TextBox 1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59494" y="6263783"/>
                <a:ext cx="467692" cy="369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3" name="TextBox 112"/>
              <p:cNvSpPr txBox="1"/>
              <p:nvPr/>
            </p:nvSpPr>
            <p:spPr>
              <a:xfrm>
                <a:off x="5526289" y="6448449"/>
                <a:ext cx="46769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𝑣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5</m:t>
                          </m:r>
                        </m:sub>
                      </m:sSub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13" name="TextBox 1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02289" y="6448449"/>
                <a:ext cx="467692" cy="36933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4" name="TextBox 113"/>
              <p:cNvSpPr txBox="1"/>
              <p:nvPr/>
            </p:nvSpPr>
            <p:spPr>
              <a:xfrm>
                <a:off x="4960168" y="5182425"/>
                <a:ext cx="46769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𝑣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14" name="TextBox 1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36168" y="5182425"/>
                <a:ext cx="467692" cy="36933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5" name="TextBox 114"/>
              <p:cNvSpPr txBox="1"/>
              <p:nvPr/>
            </p:nvSpPr>
            <p:spPr>
              <a:xfrm>
                <a:off x="4909931" y="5479749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1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15" name="TextBox 1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85931" y="5479749"/>
                <a:ext cx="365806" cy="369332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6" name="TextBox 115"/>
              <p:cNvSpPr txBox="1"/>
              <p:nvPr/>
            </p:nvSpPr>
            <p:spPr>
              <a:xfrm>
                <a:off x="4431811" y="5894451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3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16" name="TextBox 1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07811" y="5894451"/>
                <a:ext cx="365806" cy="369332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7" name="TextBox 116"/>
              <p:cNvSpPr txBox="1"/>
              <p:nvPr/>
            </p:nvSpPr>
            <p:spPr>
              <a:xfrm>
                <a:off x="4104892" y="5367091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3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17" name="TextBox 1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0892" y="5367091"/>
                <a:ext cx="365806" cy="369332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8" name="TextBox 117"/>
              <p:cNvSpPr txBox="1"/>
              <p:nvPr/>
            </p:nvSpPr>
            <p:spPr>
              <a:xfrm>
                <a:off x="4797617" y="4190705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1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18" name="TextBox 1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3617" y="4190705"/>
                <a:ext cx="365806" cy="369332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9" name="TextBox 118"/>
              <p:cNvSpPr txBox="1"/>
              <p:nvPr/>
            </p:nvSpPr>
            <p:spPr>
              <a:xfrm>
                <a:off x="4614714" y="4835227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3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19" name="TextBox 1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90714" y="4835227"/>
                <a:ext cx="365806" cy="369332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0" name="TextBox 119"/>
              <p:cNvSpPr txBox="1"/>
              <p:nvPr/>
            </p:nvSpPr>
            <p:spPr>
              <a:xfrm>
                <a:off x="5244957" y="4552808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1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20" name="TextBox 1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20957" y="4552808"/>
                <a:ext cx="365806" cy="369332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1" name="TextBox 120"/>
              <p:cNvSpPr txBox="1"/>
              <p:nvPr/>
            </p:nvSpPr>
            <p:spPr>
              <a:xfrm>
                <a:off x="5649802" y="4239576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3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21" name="TextBox 1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25802" y="4239576"/>
                <a:ext cx="365806" cy="369332"/>
              </a:xfrm>
              <a:prstGeom prst="rect">
                <a:avLst/>
              </a:prstGeom>
              <a:blipFill rotWithShape="1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2" name="TextBox 121"/>
              <p:cNvSpPr txBox="1"/>
              <p:nvPr/>
            </p:nvSpPr>
            <p:spPr>
              <a:xfrm>
                <a:off x="7221193" y="4584366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3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22" name="TextBox 1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97193" y="4584366"/>
                <a:ext cx="365806" cy="369332"/>
              </a:xfrm>
              <a:prstGeom prst="rect">
                <a:avLst/>
              </a:prstGeom>
              <a:blipFill rotWithShape="1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3" name="Овал 122"/>
          <p:cNvSpPr/>
          <p:nvPr/>
        </p:nvSpPr>
        <p:spPr>
          <a:xfrm>
            <a:off x="6884219" y="435223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4" name="Овал 123"/>
          <p:cNvSpPr/>
          <p:nvPr/>
        </p:nvSpPr>
        <p:spPr>
          <a:xfrm>
            <a:off x="7260080" y="4797715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125" name="Прямая соединительная линия 124"/>
          <p:cNvCxnSpPr>
            <a:stCxn id="123" idx="2"/>
            <a:endCxn id="102" idx="6"/>
          </p:cNvCxnSpPr>
          <p:nvPr/>
        </p:nvCxnSpPr>
        <p:spPr>
          <a:xfrm flipH="1">
            <a:off x="5869125" y="4424242"/>
            <a:ext cx="1015095" cy="17625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Прямая соединительная линия 125"/>
          <p:cNvCxnSpPr>
            <a:stCxn id="124" idx="1"/>
            <a:endCxn id="123" idx="5"/>
          </p:cNvCxnSpPr>
          <p:nvPr/>
        </p:nvCxnSpPr>
        <p:spPr>
          <a:xfrm flipH="1" flipV="1">
            <a:off x="7007145" y="4475160"/>
            <a:ext cx="274027" cy="343647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7" name="TextBox 126"/>
              <p:cNvSpPr txBox="1"/>
              <p:nvPr/>
            </p:nvSpPr>
            <p:spPr>
              <a:xfrm>
                <a:off x="6734437" y="4105827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1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27" name="TextBox 1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10437" y="4105827"/>
                <a:ext cx="365806" cy="369332"/>
              </a:xfrm>
              <a:prstGeom prst="rect">
                <a:avLst/>
              </a:prstGeom>
              <a:blipFill rotWithShape="1"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8" name="Овал 127"/>
          <p:cNvSpPr/>
          <p:nvPr/>
        </p:nvSpPr>
        <p:spPr>
          <a:xfrm>
            <a:off x="7553878" y="520506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9" name="TextBox 128"/>
              <p:cNvSpPr txBox="1"/>
              <p:nvPr/>
            </p:nvSpPr>
            <p:spPr>
              <a:xfrm>
                <a:off x="7553878" y="5013176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1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29" name="TextBox 1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29878" y="5013176"/>
                <a:ext cx="365806" cy="369332"/>
              </a:xfrm>
              <a:prstGeom prst="rect">
                <a:avLst/>
              </a:prstGeom>
              <a:blipFill rotWithShape="1"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0" name="Прямая соединительная линия 129"/>
          <p:cNvCxnSpPr>
            <a:stCxn id="128" idx="1"/>
            <a:endCxn id="124" idx="5"/>
          </p:cNvCxnSpPr>
          <p:nvPr/>
        </p:nvCxnSpPr>
        <p:spPr>
          <a:xfrm flipH="1" flipV="1">
            <a:off x="7383005" y="4920641"/>
            <a:ext cx="191964" cy="305513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Прямая соединительная линия 130"/>
          <p:cNvCxnSpPr>
            <a:stCxn id="128" idx="2"/>
            <a:endCxn id="88" idx="6"/>
          </p:cNvCxnSpPr>
          <p:nvPr/>
        </p:nvCxnSpPr>
        <p:spPr>
          <a:xfrm flipH="1">
            <a:off x="6917340" y="5277070"/>
            <a:ext cx="636538" cy="34012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2" name="TextBox 131"/>
              <p:cNvSpPr txBox="1"/>
              <p:nvPr/>
            </p:nvSpPr>
            <p:spPr>
              <a:xfrm>
                <a:off x="6845332" y="5356195"/>
                <a:ext cx="46769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𝑣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32" name="TextBox 1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1332" y="5356195"/>
                <a:ext cx="467692" cy="369332"/>
              </a:xfrm>
              <a:prstGeom prst="rect">
                <a:avLst/>
              </a:prstGeom>
              <a:blipFill rotWithShape="1"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3" name="TextBox 132"/>
              <p:cNvSpPr txBox="1"/>
              <p:nvPr/>
            </p:nvSpPr>
            <p:spPr>
              <a:xfrm>
                <a:off x="6590421" y="5349544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3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33" name="TextBox 1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66421" y="5349544"/>
                <a:ext cx="365806" cy="369332"/>
              </a:xfrm>
              <a:prstGeom prst="rect">
                <a:avLst/>
              </a:prstGeom>
              <a:blipFill rotWithShape="1"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4" name="TextBox 133"/>
              <p:cNvSpPr txBox="1"/>
              <p:nvPr/>
            </p:nvSpPr>
            <p:spPr>
              <a:xfrm>
                <a:off x="6055419" y="5091901"/>
                <a:ext cx="46769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𝑣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34" name="TextBox 1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31419" y="5091901"/>
                <a:ext cx="467692" cy="369332"/>
              </a:xfrm>
              <a:prstGeom prst="rect">
                <a:avLst/>
              </a:prstGeom>
              <a:blipFill rotWithShape="1"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5" name="TextBox 134"/>
              <p:cNvSpPr txBox="1"/>
              <p:nvPr/>
            </p:nvSpPr>
            <p:spPr>
              <a:xfrm>
                <a:off x="5861411" y="5038409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4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35" name="TextBox 1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37411" y="5038409"/>
                <a:ext cx="365806" cy="369332"/>
              </a:xfrm>
              <a:prstGeom prst="rect">
                <a:avLst/>
              </a:prstGeom>
              <a:blipFill rotWithShape="1"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6" name="TextBox 135"/>
              <p:cNvSpPr txBox="1"/>
              <p:nvPr/>
            </p:nvSpPr>
            <p:spPr>
              <a:xfrm>
                <a:off x="6367071" y="6384083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4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36" name="TextBox 1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43071" y="6384083"/>
                <a:ext cx="365806" cy="369332"/>
              </a:xfrm>
              <a:prstGeom prst="rect">
                <a:avLst/>
              </a:prstGeom>
              <a:blipFill rotWithShape="1"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88723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Соседи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ru-RU" dirty="0" smtClean="0"/>
                  <a:t>Любая вершина, смежная с вершиной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𝑣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называется </a:t>
                </a:r>
                <a:r>
                  <a:rPr lang="ru-RU" i="1" dirty="0" smtClean="0"/>
                  <a:t>соседом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𝑣</m:t>
                    </m:r>
                  </m:oMath>
                </a14:m>
                <a:endParaRPr lang="en-US" dirty="0" smtClean="0"/>
              </a:p>
              <a:p>
                <a:r>
                  <a:rPr lang="ru-RU" dirty="0" smtClean="0"/>
                  <a:t>Множество соседей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𝑣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обозначают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𝑁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𝑣</m:t>
                        </m:r>
                      </m:e>
                    </m:d>
                  </m:oMath>
                </a14:m>
                <a:endParaRPr lang="ru-RU" dirty="0" smtClean="0"/>
              </a:p>
              <a:p>
                <a:r>
                  <a:rPr lang="ru-RU" dirty="0"/>
                  <a:t>Для множества вершин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𝐴</m:t>
                    </m:r>
                  </m:oMath>
                </a14:m>
                <a:r>
                  <a:rPr lang="en-US" dirty="0"/>
                  <a:t> </a:t>
                </a:r>
                <a:r>
                  <a:rPr lang="ru-RU" dirty="0"/>
                  <a:t>считаем</a:t>
                </a:r>
                <a:endParaRPr lang="en-US" dirty="0"/>
              </a:p>
              <a:p>
                <a:pPr marL="0" indent="0" algn="ctr">
                  <a:buNone/>
                </a:pP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</a:rPr>
                      <m:t>𝑁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𝐴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≔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nary>
                          <m:naryPr>
                            <m:chr m:val="⋃"/>
                            <m:grow m:val="on"/>
                            <m:supHide m:val="on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a:rPr lang="en-US" i="1">
                                <a:latin typeface="Cambria Math"/>
                              </a:rPr>
                              <m:t>𝑣</m:t>
                            </m:r>
                            <m:r>
                              <a:rPr lang="en-US" i="1">
                                <a:latin typeface="Cambria Math"/>
                              </a:rPr>
                              <m:t>∈</m:t>
                            </m:r>
                            <m:r>
                              <a:rPr lang="en-US" i="1">
                                <a:latin typeface="Cambria Math"/>
                              </a:rPr>
                              <m:t>𝐴</m:t>
                            </m:r>
                          </m:sub>
                          <m:sup/>
                          <m:e>
                            <m:r>
                              <a:rPr lang="en-US" i="1">
                                <a:latin typeface="Cambria Math"/>
                              </a:rPr>
                              <m:t>𝑁</m:t>
                            </m:r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𝑣</m:t>
                                </m:r>
                              </m:e>
                            </m:d>
                          </m:e>
                        </m:nary>
                      </m:e>
                    </m:d>
                    <m:r>
                      <a:rPr lang="en-US" i="1">
                        <a:latin typeface="Cambria Math"/>
                      </a:rPr>
                      <m:t>∖</m:t>
                    </m:r>
                    <m:r>
                      <a:rPr lang="en-US" i="1">
                        <a:latin typeface="Cambria Math"/>
                      </a:rPr>
                      <m:t>𝐴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89837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Паросочетания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i="1" dirty="0" smtClean="0"/>
              <a:t>Паросочетание</a:t>
            </a:r>
            <a:r>
              <a:rPr lang="ru-RU" dirty="0" smtClean="0"/>
              <a:t> в графе — это подмножество рёбер без общих концов.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10204749" y="5184616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9268645" y="619272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10204749" y="619272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7" name="Прямая соединительная линия 6"/>
          <p:cNvCxnSpPr>
            <a:stCxn id="6" idx="2"/>
            <a:endCxn id="5" idx="6"/>
          </p:cNvCxnSpPr>
          <p:nvPr/>
        </p:nvCxnSpPr>
        <p:spPr>
          <a:xfrm flipH="1">
            <a:off x="9412661" y="6264736"/>
            <a:ext cx="79208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>
            <a:stCxn id="4" idx="4"/>
            <a:endCxn id="6" idx="0"/>
          </p:cNvCxnSpPr>
          <p:nvPr/>
        </p:nvCxnSpPr>
        <p:spPr>
          <a:xfrm>
            <a:off x="10276757" y="5328632"/>
            <a:ext cx="0" cy="864096"/>
          </a:xfrm>
          <a:prstGeom prst="line">
            <a:avLst/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Овал 8"/>
          <p:cNvSpPr/>
          <p:nvPr/>
        </p:nvSpPr>
        <p:spPr>
          <a:xfrm>
            <a:off x="9268645" y="5184616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8332541" y="5184616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Овал 10"/>
          <p:cNvSpPr/>
          <p:nvPr/>
        </p:nvSpPr>
        <p:spPr>
          <a:xfrm>
            <a:off x="9268645" y="424851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Овал 11"/>
          <p:cNvSpPr/>
          <p:nvPr/>
        </p:nvSpPr>
        <p:spPr>
          <a:xfrm>
            <a:off x="8332541" y="619272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Овал 12"/>
          <p:cNvSpPr/>
          <p:nvPr/>
        </p:nvSpPr>
        <p:spPr>
          <a:xfrm>
            <a:off x="7396437" y="619272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14" name="Прямая соединительная линия 13"/>
          <p:cNvCxnSpPr>
            <a:stCxn id="11" idx="4"/>
            <a:endCxn id="9" idx="0"/>
          </p:cNvCxnSpPr>
          <p:nvPr/>
        </p:nvCxnSpPr>
        <p:spPr>
          <a:xfrm>
            <a:off x="9340653" y="4392528"/>
            <a:ext cx="0" cy="7920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>
            <a:stCxn id="11" idx="5"/>
            <a:endCxn id="4" idx="1"/>
          </p:cNvCxnSpPr>
          <p:nvPr/>
        </p:nvCxnSpPr>
        <p:spPr>
          <a:xfrm>
            <a:off x="9391570" y="4371437"/>
            <a:ext cx="834270" cy="83427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>
            <a:stCxn id="11" idx="3"/>
            <a:endCxn id="10" idx="7"/>
          </p:cNvCxnSpPr>
          <p:nvPr/>
        </p:nvCxnSpPr>
        <p:spPr>
          <a:xfrm flipH="1">
            <a:off x="8455466" y="4371437"/>
            <a:ext cx="834270" cy="834270"/>
          </a:xfrm>
          <a:prstGeom prst="line">
            <a:avLst/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>
            <a:stCxn id="10" idx="3"/>
            <a:endCxn id="13" idx="7"/>
          </p:cNvCxnSpPr>
          <p:nvPr/>
        </p:nvCxnSpPr>
        <p:spPr>
          <a:xfrm flipH="1">
            <a:off x="7519362" y="5307541"/>
            <a:ext cx="834270" cy="90627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>
            <a:stCxn id="13" idx="6"/>
            <a:endCxn id="12" idx="2"/>
          </p:cNvCxnSpPr>
          <p:nvPr/>
        </p:nvCxnSpPr>
        <p:spPr>
          <a:xfrm>
            <a:off x="7540453" y="6264736"/>
            <a:ext cx="792088" cy="0"/>
          </a:xfrm>
          <a:prstGeom prst="line">
            <a:avLst/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>
            <a:stCxn id="12" idx="0"/>
            <a:endCxn id="10" idx="4"/>
          </p:cNvCxnSpPr>
          <p:nvPr/>
        </p:nvCxnSpPr>
        <p:spPr>
          <a:xfrm flipV="1">
            <a:off x="8404549" y="5328632"/>
            <a:ext cx="0" cy="86409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>
            <a:stCxn id="12" idx="6"/>
            <a:endCxn id="5" idx="2"/>
          </p:cNvCxnSpPr>
          <p:nvPr/>
        </p:nvCxnSpPr>
        <p:spPr>
          <a:xfrm>
            <a:off x="8476557" y="6264736"/>
            <a:ext cx="79208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>
            <a:stCxn id="9" idx="4"/>
            <a:endCxn id="5" idx="0"/>
          </p:cNvCxnSpPr>
          <p:nvPr/>
        </p:nvCxnSpPr>
        <p:spPr>
          <a:xfrm>
            <a:off x="9340653" y="5328632"/>
            <a:ext cx="0" cy="864096"/>
          </a:xfrm>
          <a:prstGeom prst="line">
            <a:avLst/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>
            <a:stCxn id="4" idx="3"/>
            <a:endCxn id="5" idx="7"/>
          </p:cNvCxnSpPr>
          <p:nvPr/>
        </p:nvCxnSpPr>
        <p:spPr>
          <a:xfrm flipH="1">
            <a:off x="9391570" y="5307541"/>
            <a:ext cx="834270" cy="90627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>
            <a:stCxn id="6" idx="1"/>
            <a:endCxn id="9" idx="5"/>
          </p:cNvCxnSpPr>
          <p:nvPr/>
        </p:nvCxnSpPr>
        <p:spPr>
          <a:xfrm flipH="1" flipV="1">
            <a:off x="9391570" y="5307541"/>
            <a:ext cx="834270" cy="90627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3282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err="1"/>
              <a:t>Паросочетания</a:t>
            </a:r>
            <a:r>
              <a:rPr lang="ru-RU" dirty="0"/>
              <a:t> в двудольных графах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b="1" dirty="0" smtClean="0"/>
                  <a:t>Задача.</a:t>
                </a:r>
                <a:r>
                  <a:rPr lang="ru-RU" dirty="0" smtClean="0"/>
                  <a:t/>
                </a:r>
                <a:br>
                  <a:rPr lang="ru-RU" dirty="0" smtClean="0"/>
                </a:br>
                <a:r>
                  <a:rPr lang="ru-RU" dirty="0" smtClean="0"/>
                  <a:t>Есть множество спортсменов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𝑆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 множество тренеров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𝑇</m:t>
                    </m:r>
                  </m:oMath>
                </a14:m>
                <a:r>
                  <a:rPr lang="en-US" dirty="0" smtClean="0"/>
                  <a:t>.  </a:t>
                </a:r>
                <a:r>
                  <a:rPr lang="ru-RU" dirty="0" smtClean="0"/>
                  <a:t>Каждый тренер готов взять на обучение не больше одного спортсмена.</a:t>
                </a:r>
              </a:p>
              <a:p>
                <a:pPr marL="0" indent="0">
                  <a:buNone/>
                </a:pPr>
                <a:r>
                  <a:rPr lang="ru-RU" dirty="0" smtClean="0"/>
                  <a:t>Известно, какие спортсмены готовы пойти к каким тренерам.  Требуется при этих условиях распределить всех спортсменов по тренерам.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22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Овал 3"/>
          <p:cNvSpPr/>
          <p:nvPr/>
        </p:nvSpPr>
        <p:spPr>
          <a:xfrm>
            <a:off x="5093940" y="481874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7039396" y="481874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5742012" y="481874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5093940" y="589628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7039396" y="589628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5742012" y="589628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10" name="Прямая соединительная линия 9"/>
          <p:cNvCxnSpPr>
            <a:stCxn id="6" idx="4"/>
          </p:cNvCxnSpPr>
          <p:nvPr/>
        </p:nvCxnSpPr>
        <p:spPr>
          <a:xfrm flipH="1">
            <a:off x="5488642" y="4962758"/>
            <a:ext cx="325379" cy="284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>
            <a:endCxn id="6" idx="4"/>
          </p:cNvCxnSpPr>
          <p:nvPr/>
        </p:nvCxnSpPr>
        <p:spPr>
          <a:xfrm flipV="1">
            <a:off x="5651330" y="4962758"/>
            <a:ext cx="162690" cy="284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>
            <a:endCxn id="6" idx="4"/>
          </p:cNvCxnSpPr>
          <p:nvPr/>
        </p:nvCxnSpPr>
        <p:spPr>
          <a:xfrm flipV="1">
            <a:off x="5814020" y="4962758"/>
            <a:ext cx="0" cy="284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5271274" y="4706084"/>
                <a:ext cx="43473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⋯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47274" y="4706084"/>
                <a:ext cx="434734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6318076" y="4706084"/>
                <a:ext cx="43473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⋯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4076" y="4706084"/>
                <a:ext cx="434734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6318076" y="5783624"/>
                <a:ext cx="43473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⋯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4076" y="5783624"/>
                <a:ext cx="434734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5271274" y="5783624"/>
                <a:ext cx="43473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⋯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47274" y="5783624"/>
                <a:ext cx="434734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Прямая соединительная линия 16"/>
          <p:cNvCxnSpPr>
            <a:endCxn id="4" idx="4"/>
          </p:cNvCxnSpPr>
          <p:nvPr/>
        </p:nvCxnSpPr>
        <p:spPr>
          <a:xfrm flipH="1" flipV="1">
            <a:off x="5165948" y="4962758"/>
            <a:ext cx="216024" cy="284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>
            <a:endCxn id="4" idx="4"/>
          </p:cNvCxnSpPr>
          <p:nvPr/>
        </p:nvCxnSpPr>
        <p:spPr>
          <a:xfrm flipH="1" flipV="1">
            <a:off x="5165948" y="4962758"/>
            <a:ext cx="72008" cy="284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4631657" y="4706084"/>
                <a:ext cx="36388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𝑆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7656" y="4706084"/>
                <a:ext cx="363881" cy="369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4631657" y="5783624"/>
                <a:ext cx="38048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𝑇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7656" y="5783624"/>
                <a:ext cx="380489" cy="36933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Объект 2"/>
              <p:cNvSpPr txBox="1">
                <a:spLocks/>
              </p:cNvSpPr>
              <p:nvPr/>
            </p:nvSpPr>
            <p:spPr>
              <a:xfrm>
                <a:off x="1796208" y="6174823"/>
                <a:ext cx="8620272" cy="74868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77500" lnSpcReduction="2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ru-RU" dirty="0"/>
                  <a:t>В терминах графов: построить в двудольном графе паросочетание, покрывающее всё множество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𝑆</m:t>
                    </m:r>
                  </m:oMath>
                </a14:m>
                <a:r>
                  <a:rPr lang="en-US" dirty="0"/>
                  <a:t>.</a:t>
                </a:r>
              </a:p>
            </p:txBody>
          </p:sp>
        </mc:Choice>
        <mc:Fallback xmlns="">
          <p:sp>
            <p:nvSpPr>
              <p:cNvPr id="24" name="Объект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2208" y="6174823"/>
                <a:ext cx="8620272" cy="748680"/>
              </a:xfrm>
              <a:prstGeom prst="rect">
                <a:avLst/>
              </a:prstGeom>
              <a:blipFill rotWithShape="1">
                <a:blip r:embed="rId9"/>
                <a:stretch>
                  <a:fillRect l="-1202" t="-14634" b="-1463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5" name="Прямая соединительная линия 24"/>
          <p:cNvCxnSpPr/>
          <p:nvPr/>
        </p:nvCxnSpPr>
        <p:spPr>
          <a:xfrm flipH="1">
            <a:off x="6786026" y="4962758"/>
            <a:ext cx="325379" cy="284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flipV="1">
            <a:off x="6948714" y="4962758"/>
            <a:ext cx="162690" cy="284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flipV="1">
            <a:off x="7111404" y="4962758"/>
            <a:ext cx="0" cy="284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2448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Условия Холла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ru-RU" dirty="0" smtClean="0"/>
                  <a:t>Когда вообще поставленная задача разрешима?</a:t>
                </a:r>
                <a:endParaRPr lang="en-US" dirty="0" smtClean="0"/>
              </a:p>
              <a:p>
                <a:pPr>
                  <a:lnSpc>
                    <a:spcPct val="100000"/>
                  </a:lnSpc>
                </a:pPr>
                <a:r>
                  <a:rPr lang="ru-RU" dirty="0" smtClean="0"/>
                  <a:t>Необходимое условие: для любого множества вершин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𝐴</m:t>
                    </m:r>
                    <m:r>
                      <a:rPr lang="en-US" b="0" i="1" dirty="0" smtClean="0">
                        <a:latin typeface="Cambria Math"/>
                      </a:rPr>
                      <m:t>⊆</m:t>
                    </m:r>
                    <m:r>
                      <a:rPr lang="en-US" b="0" i="1" smtClean="0">
                        <a:latin typeface="Cambria Math"/>
                      </a:rPr>
                      <m:t>𝑆</m:t>
                    </m:r>
                  </m:oMath>
                </a14:m>
                <a:r>
                  <a:rPr lang="ru-RU" dirty="0" smtClean="0"/>
                  <a:t> число их соседей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𝑁</m:t>
                        </m:r>
                        <m:d>
                          <m:dPr>
                            <m:ctrlPr>
                              <a:rPr lang="ru-RU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𝐴</m:t>
                            </m:r>
                          </m:e>
                        </m:d>
                      </m:e>
                    </m:d>
                  </m:oMath>
                </a14:m>
                <a:r>
                  <a:rPr lang="ru-RU" dirty="0" smtClean="0"/>
                  <a:t>  в 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𝑇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должно быть не меньше размера самого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𝐴</m:t>
                    </m:r>
                  </m:oMath>
                </a14:m>
                <a:r>
                  <a:rPr lang="ru-RU" dirty="0" smtClean="0"/>
                  <a:t>:</a:t>
                </a:r>
                <a:br>
                  <a:rPr lang="ru-RU" dirty="0" smtClean="0"/>
                </a:b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𝑁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𝐴</m:t>
                            </m:r>
                          </m:e>
                        </m:d>
                      </m:e>
                    </m:d>
                    <m:r>
                      <a:rPr lang="en-US" b="0" i="1" smtClean="0">
                        <a:latin typeface="Cambria Math"/>
                      </a:rPr>
                      <m:t>≥</m:t>
                    </m:r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𝐴</m:t>
                        </m:r>
                      </m:e>
                    </m:d>
                  </m:oMath>
                </a14:m>
                <a:endParaRPr lang="ru-RU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043" t="-12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Овал 3"/>
          <p:cNvSpPr/>
          <p:nvPr/>
        </p:nvSpPr>
        <p:spPr>
          <a:xfrm>
            <a:off x="5093940" y="481874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7039396" y="481874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5742012" y="481874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5093940" y="589628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7039396" y="589628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5742012" y="589628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23" name="Прямая соединительная линия 22"/>
          <p:cNvCxnSpPr>
            <a:stCxn id="6" idx="4"/>
          </p:cNvCxnSpPr>
          <p:nvPr/>
        </p:nvCxnSpPr>
        <p:spPr>
          <a:xfrm flipH="1">
            <a:off x="5488642" y="4962758"/>
            <a:ext cx="325379" cy="284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>
            <a:endCxn id="6" idx="4"/>
          </p:cNvCxnSpPr>
          <p:nvPr/>
        </p:nvCxnSpPr>
        <p:spPr>
          <a:xfrm flipV="1">
            <a:off x="5651330" y="4962758"/>
            <a:ext cx="162690" cy="284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>
            <a:endCxn id="6" idx="4"/>
          </p:cNvCxnSpPr>
          <p:nvPr/>
        </p:nvCxnSpPr>
        <p:spPr>
          <a:xfrm flipV="1">
            <a:off x="5814020" y="4962758"/>
            <a:ext cx="0" cy="284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5271274" y="4706084"/>
                <a:ext cx="43473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⋯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47274" y="4706084"/>
                <a:ext cx="434734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>
                <a:off x="6318076" y="4706084"/>
                <a:ext cx="43473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⋯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4076" y="4706084"/>
                <a:ext cx="434734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/>
              <p:cNvSpPr txBox="1"/>
              <p:nvPr/>
            </p:nvSpPr>
            <p:spPr>
              <a:xfrm>
                <a:off x="6318076" y="5783624"/>
                <a:ext cx="43473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⋯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4076" y="5783624"/>
                <a:ext cx="434734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>
                <a:off x="5271274" y="5783624"/>
                <a:ext cx="43473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⋯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47274" y="5783624"/>
                <a:ext cx="434734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7" name="Прямая соединительная линия 36"/>
          <p:cNvCxnSpPr>
            <a:endCxn id="4" idx="4"/>
          </p:cNvCxnSpPr>
          <p:nvPr/>
        </p:nvCxnSpPr>
        <p:spPr>
          <a:xfrm flipH="1" flipV="1">
            <a:off x="5165948" y="4962758"/>
            <a:ext cx="216024" cy="284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>
            <a:endCxn id="4" idx="4"/>
          </p:cNvCxnSpPr>
          <p:nvPr/>
        </p:nvCxnSpPr>
        <p:spPr>
          <a:xfrm flipH="1" flipV="1">
            <a:off x="5165948" y="4962758"/>
            <a:ext cx="72008" cy="284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/>
              <p:cNvSpPr txBox="1"/>
              <p:nvPr/>
            </p:nvSpPr>
            <p:spPr>
              <a:xfrm>
                <a:off x="5093941" y="6082808"/>
                <a:ext cx="75200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𝑁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𝐴</m:t>
                          </m:r>
                        </m:e>
                      </m: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0" name="TextBox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9940" y="6082808"/>
                <a:ext cx="752001" cy="369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/>
              <p:cNvSpPr txBox="1"/>
              <p:nvPr/>
            </p:nvSpPr>
            <p:spPr>
              <a:xfrm>
                <a:off x="5286782" y="4449410"/>
                <a:ext cx="38568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𝐴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1" name="TextBox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62781" y="4449410"/>
                <a:ext cx="385683" cy="36933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Полилиния 9"/>
          <p:cNvSpPr/>
          <p:nvPr/>
        </p:nvSpPr>
        <p:spPr>
          <a:xfrm>
            <a:off x="4976960" y="5735354"/>
            <a:ext cx="1144034" cy="380438"/>
          </a:xfrm>
          <a:custGeom>
            <a:avLst/>
            <a:gdLst>
              <a:gd name="connsiteX0" fmla="*/ 525274 w 1144034"/>
              <a:gd name="connsiteY0" fmla="*/ 428 h 380438"/>
              <a:gd name="connsiteX1" fmla="*/ 121513 w 1144034"/>
              <a:gd name="connsiteY1" fmla="*/ 59804 h 380438"/>
              <a:gd name="connsiteX2" fmla="*/ 14635 w 1144034"/>
              <a:gd name="connsiteY2" fmla="*/ 237934 h 380438"/>
              <a:gd name="connsiteX3" fmla="*/ 109637 w 1144034"/>
              <a:gd name="connsiteY3" fmla="*/ 380438 h 380438"/>
              <a:gd name="connsiteX4" fmla="*/ 988411 w 1144034"/>
              <a:gd name="connsiteY4" fmla="*/ 380438 h 380438"/>
              <a:gd name="connsiteX5" fmla="*/ 1142791 w 1144034"/>
              <a:gd name="connsiteY5" fmla="*/ 237934 h 380438"/>
              <a:gd name="connsiteX6" fmla="*/ 976536 w 1144034"/>
              <a:gd name="connsiteY6" fmla="*/ 83555 h 380438"/>
              <a:gd name="connsiteX7" fmla="*/ 525274 w 1144034"/>
              <a:gd name="connsiteY7" fmla="*/ 428 h 380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44034" h="380438">
                <a:moveTo>
                  <a:pt x="525274" y="428"/>
                </a:moveTo>
                <a:cubicBezTo>
                  <a:pt x="382770" y="-3530"/>
                  <a:pt x="206619" y="20220"/>
                  <a:pt x="121513" y="59804"/>
                </a:cubicBezTo>
                <a:cubicBezTo>
                  <a:pt x="36407" y="99388"/>
                  <a:pt x="16614" y="184495"/>
                  <a:pt x="14635" y="237934"/>
                </a:cubicBezTo>
                <a:cubicBezTo>
                  <a:pt x="12656" y="291373"/>
                  <a:pt x="-52659" y="356687"/>
                  <a:pt x="109637" y="380438"/>
                </a:cubicBezTo>
                <a:cubicBezTo>
                  <a:pt x="271933" y="404189"/>
                  <a:pt x="816219" y="404189"/>
                  <a:pt x="988411" y="380438"/>
                </a:cubicBezTo>
                <a:cubicBezTo>
                  <a:pt x="1160603" y="356687"/>
                  <a:pt x="1144770" y="287414"/>
                  <a:pt x="1142791" y="237934"/>
                </a:cubicBezTo>
                <a:cubicBezTo>
                  <a:pt x="1140812" y="188454"/>
                  <a:pt x="1085393" y="123139"/>
                  <a:pt x="976536" y="83555"/>
                </a:cubicBezTo>
                <a:cubicBezTo>
                  <a:pt x="867679" y="43971"/>
                  <a:pt x="667778" y="4386"/>
                  <a:pt x="525274" y="428"/>
                </a:cubicBezTo>
                <a:close/>
              </a:path>
            </a:pathLst>
          </a:custGeom>
          <a:noFill/>
          <a:ln w="127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 flipH="1">
            <a:off x="6786026" y="4962758"/>
            <a:ext cx="325379" cy="284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flipV="1">
            <a:off x="6948714" y="4962758"/>
            <a:ext cx="162690" cy="284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flipV="1">
            <a:off x="7111404" y="4962758"/>
            <a:ext cx="0" cy="284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/>
              <p:cNvSpPr txBox="1"/>
              <p:nvPr/>
            </p:nvSpPr>
            <p:spPr>
              <a:xfrm>
                <a:off x="4631657" y="4706084"/>
                <a:ext cx="36388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𝑆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7656" y="4706084"/>
                <a:ext cx="363881" cy="36933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/>
              <p:cNvSpPr txBox="1"/>
              <p:nvPr/>
            </p:nvSpPr>
            <p:spPr>
              <a:xfrm>
                <a:off x="4631657" y="5783624"/>
                <a:ext cx="38048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𝑇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7656" y="5783624"/>
                <a:ext cx="380489" cy="369332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26120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Теорема Холла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b="1" dirty="0" smtClean="0"/>
                  <a:t>Теорема Холла.</a:t>
                </a:r>
                <a:r>
                  <a:rPr lang="ru-RU" dirty="0" smtClean="0"/>
                  <a:t> Пусть дан двудольный граф </a:t>
                </a:r>
                <a:r>
                  <a:rPr lang="en-US" dirty="0" smtClean="0"/>
                  <a:t>c</a:t>
                </a:r>
                <a:r>
                  <a:rPr lang="ru-RU" dirty="0" smtClean="0"/>
                  <a:t> долями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𝑆</m:t>
                    </m:r>
                  </m:oMath>
                </a14:m>
                <a:r>
                  <a:rPr lang="en-US" dirty="0"/>
                  <a:t> </a:t>
                </a:r>
                <a:r>
                  <a:rPr lang="ru-RU" dirty="0"/>
                  <a:t>и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𝑇</m:t>
                    </m:r>
                  </m:oMath>
                </a14:m>
                <a:r>
                  <a:rPr lang="ru-RU" dirty="0" smtClean="0"/>
                  <a:t>.   Условие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0" i="1" smtClean="0">
                          <a:latin typeface="Cambria Math"/>
                        </a:rPr>
                        <m:t>∀</m:t>
                      </m:r>
                      <m:r>
                        <a:rPr lang="en-US" b="0" i="1" smtClean="0">
                          <a:latin typeface="Cambria Math"/>
                        </a:rPr>
                        <m:t>𝐴</m:t>
                      </m:r>
                      <m:r>
                        <a:rPr lang="en-US" b="0" i="1" smtClean="0">
                          <a:latin typeface="Cambria Math"/>
                        </a:rPr>
                        <m:t>⊆</m:t>
                      </m:r>
                      <m:r>
                        <a:rPr lang="en-US" b="0" i="1" smtClean="0">
                          <a:latin typeface="Cambria Math"/>
                        </a:rPr>
                        <m:t>𝑆</m:t>
                      </m:r>
                      <m:r>
                        <a:rPr lang="en-US" b="0" i="1" smtClean="0">
                          <a:latin typeface="Cambria Math"/>
                        </a:rPr>
                        <m:t>    </m:t>
                      </m:r>
                      <m:d>
                        <m:dPr>
                          <m:begChr m:val="|"/>
                          <m:endChr m:val="|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𝑁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𝐴</m:t>
                              </m:r>
                            </m:e>
                          </m:d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≥</m:t>
                      </m:r>
                      <m:d>
                        <m:dPr>
                          <m:begChr m:val="|"/>
                          <m:endChr m:val="|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𝐴</m:t>
                          </m:r>
                        </m:e>
                      </m:d>
                    </m:oMath>
                  </m:oMathPara>
                </a14:m>
                <a:r>
                  <a:rPr lang="en-US" dirty="0" smtClean="0"/>
                  <a:t/>
                </a:r>
                <a:br>
                  <a:rPr lang="en-US" dirty="0" smtClean="0"/>
                </a:br>
                <a:r>
                  <a:rPr lang="ru-RU" dirty="0" smtClean="0"/>
                  <a:t>является необходимым </a:t>
                </a:r>
                <a:r>
                  <a:rPr lang="ru-RU" i="1" dirty="0" smtClean="0"/>
                  <a:t>и достаточным</a:t>
                </a:r>
                <a:r>
                  <a:rPr lang="ru-RU" dirty="0" smtClean="0"/>
                  <a:t> для существования</a:t>
                </a:r>
                <a:r>
                  <a:rPr lang="en-US" dirty="0" smtClean="0"/>
                  <a:t> </a:t>
                </a:r>
                <a:r>
                  <a:rPr lang="ru-RU" dirty="0" err="1" smtClean="0"/>
                  <a:t>паросочетания</a:t>
                </a:r>
                <a:r>
                  <a:rPr lang="ru-RU" dirty="0" smtClean="0"/>
                  <a:t>, покрывающего все вершины из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𝑆</m:t>
                    </m:r>
                  </m:oMath>
                </a14:m>
                <a:r>
                  <a:rPr lang="ru-RU" dirty="0" smtClean="0"/>
                  <a:t>.</a:t>
                </a:r>
                <a:endParaRPr lang="en-US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12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Овал 3"/>
          <p:cNvSpPr/>
          <p:nvPr/>
        </p:nvSpPr>
        <p:spPr>
          <a:xfrm>
            <a:off x="5093940" y="481874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7039396" y="481874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5742012" y="481874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5093940" y="589628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7039396" y="589628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5742012" y="589628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23" name="Прямая соединительная линия 22"/>
          <p:cNvCxnSpPr>
            <a:stCxn id="6" idx="4"/>
          </p:cNvCxnSpPr>
          <p:nvPr/>
        </p:nvCxnSpPr>
        <p:spPr>
          <a:xfrm flipH="1">
            <a:off x="5488642" y="4962758"/>
            <a:ext cx="325379" cy="284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>
            <a:endCxn id="6" idx="4"/>
          </p:cNvCxnSpPr>
          <p:nvPr/>
        </p:nvCxnSpPr>
        <p:spPr>
          <a:xfrm flipV="1">
            <a:off x="5651330" y="4962758"/>
            <a:ext cx="162690" cy="284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>
            <a:endCxn id="6" idx="4"/>
          </p:cNvCxnSpPr>
          <p:nvPr/>
        </p:nvCxnSpPr>
        <p:spPr>
          <a:xfrm flipV="1">
            <a:off x="5814020" y="4962758"/>
            <a:ext cx="0" cy="284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5271274" y="4706084"/>
                <a:ext cx="43473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⋯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47274" y="4706084"/>
                <a:ext cx="434734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>
                <a:off x="6318076" y="4706084"/>
                <a:ext cx="43473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⋯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4076" y="4706084"/>
                <a:ext cx="434734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/>
              <p:cNvSpPr txBox="1"/>
              <p:nvPr/>
            </p:nvSpPr>
            <p:spPr>
              <a:xfrm>
                <a:off x="6318076" y="5783624"/>
                <a:ext cx="43473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⋯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4076" y="5783624"/>
                <a:ext cx="434734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>
                <a:off x="5271274" y="5783624"/>
                <a:ext cx="43473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⋯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47274" y="5783624"/>
                <a:ext cx="434734" cy="369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7" name="Прямая соединительная линия 36"/>
          <p:cNvCxnSpPr>
            <a:endCxn id="4" idx="4"/>
          </p:cNvCxnSpPr>
          <p:nvPr/>
        </p:nvCxnSpPr>
        <p:spPr>
          <a:xfrm flipH="1" flipV="1">
            <a:off x="5165948" y="4962758"/>
            <a:ext cx="216024" cy="284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>
            <a:endCxn id="4" idx="4"/>
          </p:cNvCxnSpPr>
          <p:nvPr/>
        </p:nvCxnSpPr>
        <p:spPr>
          <a:xfrm flipH="1" flipV="1">
            <a:off x="5165948" y="4962758"/>
            <a:ext cx="72008" cy="284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/>
              <p:cNvSpPr txBox="1"/>
              <p:nvPr/>
            </p:nvSpPr>
            <p:spPr>
              <a:xfrm>
                <a:off x="5093941" y="6082808"/>
                <a:ext cx="75200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𝑁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𝐴</m:t>
                          </m:r>
                        </m:e>
                      </m: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0" name="TextBox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9940" y="6082808"/>
                <a:ext cx="752001" cy="36933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/>
              <p:cNvSpPr txBox="1"/>
              <p:nvPr/>
            </p:nvSpPr>
            <p:spPr>
              <a:xfrm>
                <a:off x="5286782" y="4449410"/>
                <a:ext cx="38568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𝐴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1" name="TextBox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62781" y="4449410"/>
                <a:ext cx="385683" cy="36933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1" name="Прямая соединительная линия 20"/>
          <p:cNvCxnSpPr/>
          <p:nvPr/>
        </p:nvCxnSpPr>
        <p:spPr>
          <a:xfrm flipH="1">
            <a:off x="6786026" y="4962758"/>
            <a:ext cx="325379" cy="284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V="1">
            <a:off x="6948714" y="4962758"/>
            <a:ext cx="162690" cy="284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flipV="1">
            <a:off x="7111404" y="4962758"/>
            <a:ext cx="0" cy="284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4631657" y="4706084"/>
                <a:ext cx="36388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𝑆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7656" y="4706084"/>
                <a:ext cx="363881" cy="369332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/>
              <p:cNvSpPr txBox="1"/>
              <p:nvPr/>
            </p:nvSpPr>
            <p:spPr>
              <a:xfrm>
                <a:off x="4631657" y="5783624"/>
                <a:ext cx="38048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𝑇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7656" y="5783624"/>
                <a:ext cx="380489" cy="369332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Полилиния 32"/>
          <p:cNvSpPr/>
          <p:nvPr/>
        </p:nvSpPr>
        <p:spPr>
          <a:xfrm>
            <a:off x="4976960" y="5735354"/>
            <a:ext cx="1144034" cy="380438"/>
          </a:xfrm>
          <a:custGeom>
            <a:avLst/>
            <a:gdLst>
              <a:gd name="connsiteX0" fmla="*/ 525274 w 1144034"/>
              <a:gd name="connsiteY0" fmla="*/ 428 h 380438"/>
              <a:gd name="connsiteX1" fmla="*/ 121513 w 1144034"/>
              <a:gd name="connsiteY1" fmla="*/ 59804 h 380438"/>
              <a:gd name="connsiteX2" fmla="*/ 14635 w 1144034"/>
              <a:gd name="connsiteY2" fmla="*/ 237934 h 380438"/>
              <a:gd name="connsiteX3" fmla="*/ 109637 w 1144034"/>
              <a:gd name="connsiteY3" fmla="*/ 380438 h 380438"/>
              <a:gd name="connsiteX4" fmla="*/ 988411 w 1144034"/>
              <a:gd name="connsiteY4" fmla="*/ 380438 h 380438"/>
              <a:gd name="connsiteX5" fmla="*/ 1142791 w 1144034"/>
              <a:gd name="connsiteY5" fmla="*/ 237934 h 380438"/>
              <a:gd name="connsiteX6" fmla="*/ 976536 w 1144034"/>
              <a:gd name="connsiteY6" fmla="*/ 83555 h 380438"/>
              <a:gd name="connsiteX7" fmla="*/ 525274 w 1144034"/>
              <a:gd name="connsiteY7" fmla="*/ 428 h 380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44034" h="380438">
                <a:moveTo>
                  <a:pt x="525274" y="428"/>
                </a:moveTo>
                <a:cubicBezTo>
                  <a:pt x="382770" y="-3530"/>
                  <a:pt x="206619" y="20220"/>
                  <a:pt x="121513" y="59804"/>
                </a:cubicBezTo>
                <a:cubicBezTo>
                  <a:pt x="36407" y="99388"/>
                  <a:pt x="16614" y="184495"/>
                  <a:pt x="14635" y="237934"/>
                </a:cubicBezTo>
                <a:cubicBezTo>
                  <a:pt x="12656" y="291373"/>
                  <a:pt x="-52659" y="356687"/>
                  <a:pt x="109637" y="380438"/>
                </a:cubicBezTo>
                <a:cubicBezTo>
                  <a:pt x="271933" y="404189"/>
                  <a:pt x="816219" y="404189"/>
                  <a:pt x="988411" y="380438"/>
                </a:cubicBezTo>
                <a:cubicBezTo>
                  <a:pt x="1160603" y="356687"/>
                  <a:pt x="1144770" y="287414"/>
                  <a:pt x="1142791" y="237934"/>
                </a:cubicBezTo>
                <a:cubicBezTo>
                  <a:pt x="1140812" y="188454"/>
                  <a:pt x="1085393" y="123139"/>
                  <a:pt x="976536" y="83555"/>
                </a:cubicBezTo>
                <a:cubicBezTo>
                  <a:pt x="867679" y="43971"/>
                  <a:pt x="667778" y="4386"/>
                  <a:pt x="525274" y="428"/>
                </a:cubicBezTo>
                <a:close/>
              </a:path>
            </a:pathLst>
          </a:custGeom>
          <a:noFill/>
          <a:ln w="127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3233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4259796" y="4704804"/>
            <a:ext cx="3528392" cy="19442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о раскраске карт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Исторически первая задача о раскраске:</a:t>
            </a:r>
            <a:endParaRPr lang="en-US" dirty="0" smtClean="0"/>
          </a:p>
          <a:p>
            <a:r>
              <a:rPr lang="ru-RU" dirty="0" smtClean="0"/>
              <a:t>Сколько цветов достаточно использовать в типографии, чтобы можно было напечатать любую географическую карту (так, чтобы граничащие друг с другом страны не сливались на карте)?</a:t>
            </a:r>
          </a:p>
        </p:txBody>
      </p:sp>
      <p:sp>
        <p:nvSpPr>
          <p:cNvPr id="4" name="Овал 3"/>
          <p:cNvSpPr/>
          <p:nvPr/>
        </p:nvSpPr>
        <p:spPr>
          <a:xfrm>
            <a:off x="4403812" y="4920828"/>
            <a:ext cx="1656184" cy="108012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5483932" y="5460888"/>
            <a:ext cx="1656184" cy="104411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5231904" y="5784924"/>
            <a:ext cx="540060" cy="72008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5915980" y="4992836"/>
            <a:ext cx="1224136" cy="72008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6852084" y="5784924"/>
            <a:ext cx="720080" cy="504056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6852084" y="5136852"/>
            <a:ext cx="720080" cy="846094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1017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Доказательство теоремы Холла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Пусть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𝑀</m:t>
                    </m:r>
                  </m:oMath>
                </a14:m>
                <a:r>
                  <a:rPr lang="en-US" dirty="0" smtClean="0"/>
                  <a:t> — </a:t>
                </a:r>
                <a:r>
                  <a:rPr lang="ru-RU" dirty="0" smtClean="0"/>
                  <a:t>паросочетание наибольшей возможной мощности в</a:t>
                </a:r>
                <a:r>
                  <a:rPr lang="en-US" dirty="0" smtClean="0"/>
                  <a:t> </a:t>
                </a:r>
                <a:r>
                  <a:rPr lang="ru-RU" dirty="0" smtClean="0"/>
                  <a:t>нашем графе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𝑆</m:t>
                        </m:r>
                        <m:r>
                          <a:rPr lang="en-US" b="0" i="1" smtClean="0">
                            <a:latin typeface="Cambria Math"/>
                          </a:rPr>
                          <m:t>∪</m:t>
                        </m:r>
                        <m:r>
                          <a:rPr lang="en-US" b="0" i="1" smtClean="0">
                            <a:latin typeface="Cambria Math"/>
                          </a:rPr>
                          <m:t>𝑇</m:t>
                        </m:r>
                        <m:r>
                          <a:rPr lang="en-US" b="0" i="1" smtClean="0">
                            <a:latin typeface="Cambria Math"/>
                          </a:rPr>
                          <m:t>,</m:t>
                        </m:r>
                        <m:r>
                          <a:rPr lang="en-US" b="0" i="1" smtClean="0">
                            <a:latin typeface="Cambria Math"/>
                          </a:rPr>
                          <m:t>𝐸</m:t>
                        </m:r>
                      </m:e>
                    </m:d>
                  </m:oMath>
                </a14:m>
                <a:r>
                  <a:rPr lang="ru-RU" dirty="0" smtClean="0"/>
                  <a:t>.  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Допустим, что 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𝑀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&lt;</m:t>
                    </m:r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𝑆</m:t>
                        </m:r>
                      </m:e>
                    </m:d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и покажем, что </a:t>
                </a:r>
                <a:br>
                  <a:rPr lang="ru-RU" dirty="0" smtClean="0"/>
                </a:br>
                <a:r>
                  <a:rPr lang="ru-RU" dirty="0" smtClean="0"/>
                  <a:t>в этом случае условия Холла нарушаются.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Пусть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𝑢</m:t>
                    </m:r>
                    <m:r>
                      <a:rPr lang="en-US" b="0" i="1" smtClean="0">
                        <a:latin typeface="Cambria Math"/>
                      </a:rPr>
                      <m:t>∈</m:t>
                    </m:r>
                    <m:r>
                      <a:rPr lang="en-US" b="0" i="1" smtClean="0">
                        <a:latin typeface="Cambria Math"/>
                      </a:rPr>
                      <m:t>𝑆</m:t>
                    </m:r>
                  </m:oMath>
                </a14:m>
                <a:r>
                  <a:rPr lang="en-US" dirty="0" smtClean="0"/>
                  <a:t> —</a:t>
                </a:r>
                <a:r>
                  <a:rPr lang="ru-RU" dirty="0" smtClean="0"/>
                  <a:t>вершина, не покрытая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𝑀</m:t>
                    </m:r>
                  </m:oMath>
                </a14:m>
                <a:r>
                  <a:rPr lang="en-US" dirty="0" smtClean="0"/>
                  <a:t>.</a:t>
                </a:r>
                <a:endParaRPr lang="ru-RU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i="1" dirty="0" smtClean="0"/>
                  <a:t>Чередующа</a:t>
                </a:r>
                <a:r>
                  <a:rPr lang="ru-RU" i="1" dirty="0"/>
                  <a:t>я</a:t>
                </a:r>
                <a:r>
                  <a:rPr lang="ru-RU" i="1" dirty="0" smtClean="0"/>
                  <a:t>ся цепь</a:t>
                </a:r>
                <a:r>
                  <a:rPr lang="ru-RU" dirty="0" smtClean="0"/>
                  <a:t> — это цепь, выходящая из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𝑢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 идущая попеременно по рёбрам из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𝐸</m:t>
                    </m:r>
                    <m:r>
                      <a:rPr lang="en-US" b="0" i="1" smtClean="0">
                        <a:latin typeface="Cambria Math"/>
                      </a:rPr>
                      <m:t>∖</m:t>
                    </m:r>
                    <m:r>
                      <a:rPr lang="en-US" b="0" i="1" smtClean="0">
                        <a:latin typeface="Cambria Math"/>
                      </a:rPr>
                      <m:t>𝑀</m:t>
                    </m:r>
                  </m:oMath>
                </a14:m>
                <a:r>
                  <a:rPr lang="ru-RU" dirty="0" smtClean="0"/>
                  <a:t>  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𝑀</m:t>
                    </m:r>
                  </m:oMath>
                </a14:m>
                <a:r>
                  <a:rPr lang="ru-RU" dirty="0" smtClean="0"/>
                  <a:t> (начиная с ребра из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𝐸</m:t>
                    </m:r>
                    <m:r>
                      <a:rPr lang="en-US" i="1">
                        <a:latin typeface="Cambria Math"/>
                      </a:rPr>
                      <m:t>∖</m:t>
                    </m:r>
                    <m:r>
                      <a:rPr lang="en-US" i="1">
                        <a:latin typeface="Cambria Math"/>
                      </a:rPr>
                      <m:t>𝑀</m:t>
                    </m:r>
                  </m:oMath>
                </a14:m>
                <a:r>
                  <a:rPr lang="ru-RU" dirty="0" smtClean="0"/>
                  <a:t>)</a:t>
                </a:r>
                <a:r>
                  <a:rPr lang="en-US" dirty="0" smtClean="0"/>
                  <a:t>.</a:t>
                </a:r>
                <a:endParaRPr lang="ru-RU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1261" r="-52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Овал 33"/>
          <p:cNvSpPr/>
          <p:nvPr/>
        </p:nvSpPr>
        <p:spPr>
          <a:xfrm>
            <a:off x="5093940" y="536104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5" name="Овал 34"/>
          <p:cNvSpPr/>
          <p:nvPr/>
        </p:nvSpPr>
        <p:spPr>
          <a:xfrm>
            <a:off x="7039396" y="536104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6" name="Овал 35"/>
          <p:cNvSpPr/>
          <p:nvPr/>
        </p:nvSpPr>
        <p:spPr>
          <a:xfrm>
            <a:off x="5742012" y="536104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8" name="Овал 37"/>
          <p:cNvSpPr/>
          <p:nvPr/>
        </p:nvSpPr>
        <p:spPr>
          <a:xfrm>
            <a:off x="5093940" y="643858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2" name="Овал 41"/>
          <p:cNvSpPr/>
          <p:nvPr/>
        </p:nvSpPr>
        <p:spPr>
          <a:xfrm>
            <a:off x="7039396" y="643858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3" name="Овал 42"/>
          <p:cNvSpPr/>
          <p:nvPr/>
        </p:nvSpPr>
        <p:spPr>
          <a:xfrm>
            <a:off x="5742012" y="643858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/>
              <p:cNvSpPr txBox="1"/>
              <p:nvPr/>
            </p:nvSpPr>
            <p:spPr>
              <a:xfrm>
                <a:off x="5271274" y="5248384"/>
                <a:ext cx="43473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⋯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7" name="TextBox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47274" y="5248384"/>
                <a:ext cx="434734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/>
              <p:cNvSpPr txBox="1"/>
              <p:nvPr/>
            </p:nvSpPr>
            <p:spPr>
              <a:xfrm>
                <a:off x="6318076" y="5248384"/>
                <a:ext cx="43473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⋯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8" name="TextBox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4076" y="5248384"/>
                <a:ext cx="434734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/>
              <p:cNvSpPr txBox="1"/>
              <p:nvPr/>
            </p:nvSpPr>
            <p:spPr>
              <a:xfrm>
                <a:off x="6318076" y="6325924"/>
                <a:ext cx="43473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⋯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9" name="TextBox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4076" y="6325924"/>
                <a:ext cx="434734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/>
              <p:cNvSpPr txBox="1"/>
              <p:nvPr/>
            </p:nvSpPr>
            <p:spPr>
              <a:xfrm>
                <a:off x="5271274" y="6325924"/>
                <a:ext cx="43473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⋯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0" name="TextBox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47274" y="6325924"/>
                <a:ext cx="434734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/>
              <p:cNvSpPr txBox="1"/>
              <p:nvPr/>
            </p:nvSpPr>
            <p:spPr>
              <a:xfrm>
                <a:off x="4631657" y="5248384"/>
                <a:ext cx="36388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𝑆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3" name="TextBox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7656" y="5248384"/>
                <a:ext cx="363881" cy="369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/>
              <p:cNvSpPr txBox="1"/>
              <p:nvPr/>
            </p:nvSpPr>
            <p:spPr>
              <a:xfrm>
                <a:off x="4631657" y="6325924"/>
                <a:ext cx="38048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𝑇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4" name="TextBox 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7656" y="6325924"/>
                <a:ext cx="380489" cy="36933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/>
              <p:cNvSpPr txBox="1"/>
              <p:nvPr/>
            </p:nvSpPr>
            <p:spPr>
              <a:xfrm>
                <a:off x="7095850" y="5100031"/>
                <a:ext cx="37645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𝑢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8" name="TextBox 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71850" y="5100031"/>
                <a:ext cx="376450" cy="36933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Прямая соединительная линия 10"/>
          <p:cNvCxnSpPr>
            <a:stCxn id="35" idx="4"/>
          </p:cNvCxnSpPr>
          <p:nvPr/>
        </p:nvCxnSpPr>
        <p:spPr>
          <a:xfrm flipH="1">
            <a:off x="6888088" y="5505058"/>
            <a:ext cx="223316" cy="1005532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>
            <a:endCxn id="48" idx="3"/>
          </p:cNvCxnSpPr>
          <p:nvPr/>
        </p:nvCxnSpPr>
        <p:spPr>
          <a:xfrm flipH="1" flipV="1">
            <a:off x="6752810" y="5433050"/>
            <a:ext cx="135278" cy="107754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>
            <a:stCxn id="48" idx="3"/>
            <a:endCxn id="49" idx="1"/>
          </p:cNvCxnSpPr>
          <p:nvPr/>
        </p:nvCxnSpPr>
        <p:spPr>
          <a:xfrm flipH="1">
            <a:off x="6318076" y="5433050"/>
            <a:ext cx="434734" cy="107754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>
            <a:stCxn id="49" idx="1"/>
            <a:endCxn id="48" idx="1"/>
          </p:cNvCxnSpPr>
          <p:nvPr/>
        </p:nvCxnSpPr>
        <p:spPr>
          <a:xfrm flipV="1">
            <a:off x="6318076" y="5433050"/>
            <a:ext cx="0" cy="107754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8637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Доказательство теоремы Холла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Пусть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𝑈</m:t>
                    </m:r>
                    <m:r>
                      <a:rPr lang="en-US" b="0" i="1" smtClean="0">
                        <a:latin typeface="Cambria Math"/>
                      </a:rPr>
                      <m:t>⊆</m:t>
                    </m:r>
                    <m:r>
                      <a:rPr lang="en-US" b="0" i="1" smtClean="0">
                        <a:latin typeface="Cambria Math"/>
                      </a:rPr>
                      <m:t>𝑆</m:t>
                    </m:r>
                  </m:oMath>
                </a14:m>
                <a:r>
                  <a:rPr lang="en-US" dirty="0" smtClean="0"/>
                  <a:t> — </a:t>
                </a:r>
                <a:r>
                  <a:rPr lang="ru-RU" dirty="0" smtClean="0"/>
                  <a:t>те вершины</a:t>
                </a:r>
                <a:r>
                  <a:rPr lang="en-US" dirty="0" smtClean="0"/>
                  <a:t> </a:t>
                </a:r>
                <a:r>
                  <a:rPr lang="ru-RU" dirty="0" smtClean="0"/>
                  <a:t>из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𝑆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до которых можно дойти из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𝑢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по чередующимся цепям (включая саму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𝑢</m:t>
                    </m:r>
                  </m:oMath>
                </a14:m>
                <a:r>
                  <a:rPr lang="ru-RU" dirty="0" smtClean="0"/>
                  <a:t>).</a:t>
                </a:r>
                <a:endParaRPr lang="en-US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Пусть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𝑊</m:t>
                    </m:r>
                    <m:r>
                      <a:rPr lang="en-US" b="0" i="1" smtClean="0">
                        <a:latin typeface="Cambria Math"/>
                      </a:rPr>
                      <m:t>⊆</m:t>
                    </m:r>
                    <m:r>
                      <a:rPr lang="en-US" b="0" i="1" smtClean="0">
                        <a:latin typeface="Cambria Math"/>
                      </a:rPr>
                      <m:t>𝑇</m:t>
                    </m:r>
                  </m:oMath>
                </a14:m>
                <a:r>
                  <a:rPr lang="en-US" dirty="0" smtClean="0"/>
                  <a:t> —</a:t>
                </a:r>
                <a:r>
                  <a:rPr lang="ru-RU" dirty="0" smtClean="0"/>
                  <a:t> множество вершин из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𝑇</m:t>
                    </m:r>
                  </m:oMath>
                </a14:m>
                <a:r>
                  <a:rPr lang="en-US" dirty="0"/>
                  <a:t>, </a:t>
                </a:r>
                <a:r>
                  <a:rPr lang="ru-RU" dirty="0"/>
                  <a:t>до которых можно дойти из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𝑢</m:t>
                    </m:r>
                  </m:oMath>
                </a14:m>
                <a:r>
                  <a:rPr lang="en-US" dirty="0"/>
                  <a:t> </a:t>
                </a:r>
                <a:r>
                  <a:rPr lang="ru-RU" dirty="0"/>
                  <a:t>по чередующимся цепям (включая саму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𝑢</m:t>
                    </m:r>
                  </m:oMath>
                </a14:m>
                <a:r>
                  <a:rPr lang="ru-RU" dirty="0"/>
                  <a:t>).</a:t>
                </a:r>
                <a:endParaRPr lang="en-US" dirty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Заметим</a:t>
                </a:r>
                <a:r>
                  <a:rPr lang="ru-RU" dirty="0"/>
                  <a:t>, что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𝑁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𝑈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/>
                      </a:rPr>
                      <m:t>𝑊</m:t>
                    </m:r>
                  </m:oMath>
                </a14:m>
                <a:r>
                  <a:rPr lang="ru-RU" dirty="0" smtClean="0"/>
                  <a:t>.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12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Овал 33"/>
          <p:cNvSpPr/>
          <p:nvPr/>
        </p:nvSpPr>
        <p:spPr>
          <a:xfrm>
            <a:off x="5093940" y="536104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5" name="Овал 34"/>
          <p:cNvSpPr/>
          <p:nvPr/>
        </p:nvSpPr>
        <p:spPr>
          <a:xfrm>
            <a:off x="7039396" y="536104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6" name="Овал 35"/>
          <p:cNvSpPr/>
          <p:nvPr/>
        </p:nvSpPr>
        <p:spPr>
          <a:xfrm>
            <a:off x="5742012" y="536104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8" name="Овал 37"/>
          <p:cNvSpPr/>
          <p:nvPr/>
        </p:nvSpPr>
        <p:spPr>
          <a:xfrm>
            <a:off x="5093940" y="643858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2" name="Овал 41"/>
          <p:cNvSpPr/>
          <p:nvPr/>
        </p:nvSpPr>
        <p:spPr>
          <a:xfrm>
            <a:off x="7039396" y="643858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3" name="Овал 42"/>
          <p:cNvSpPr/>
          <p:nvPr/>
        </p:nvSpPr>
        <p:spPr>
          <a:xfrm>
            <a:off x="5742012" y="643858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/>
              <p:cNvSpPr txBox="1"/>
              <p:nvPr/>
            </p:nvSpPr>
            <p:spPr>
              <a:xfrm>
                <a:off x="5271274" y="5248384"/>
                <a:ext cx="43473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⋯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7" name="TextBox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47274" y="5248384"/>
                <a:ext cx="434734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/>
              <p:cNvSpPr txBox="1"/>
              <p:nvPr/>
            </p:nvSpPr>
            <p:spPr>
              <a:xfrm>
                <a:off x="6318076" y="5248384"/>
                <a:ext cx="43473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⋯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8" name="TextBox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4076" y="5248384"/>
                <a:ext cx="434734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/>
              <p:cNvSpPr txBox="1"/>
              <p:nvPr/>
            </p:nvSpPr>
            <p:spPr>
              <a:xfrm>
                <a:off x="6318076" y="6325924"/>
                <a:ext cx="43473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⋯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9" name="TextBox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4076" y="6325924"/>
                <a:ext cx="434734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/>
              <p:cNvSpPr txBox="1"/>
              <p:nvPr/>
            </p:nvSpPr>
            <p:spPr>
              <a:xfrm>
                <a:off x="5271274" y="6325924"/>
                <a:ext cx="43473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⋯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0" name="TextBox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47274" y="6325924"/>
                <a:ext cx="434734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/>
              <p:cNvSpPr txBox="1"/>
              <p:nvPr/>
            </p:nvSpPr>
            <p:spPr>
              <a:xfrm>
                <a:off x="4631657" y="5248384"/>
                <a:ext cx="36388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𝑆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3" name="TextBox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7656" y="5248384"/>
                <a:ext cx="363881" cy="369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/>
              <p:cNvSpPr txBox="1"/>
              <p:nvPr/>
            </p:nvSpPr>
            <p:spPr>
              <a:xfrm>
                <a:off x="4631657" y="6325924"/>
                <a:ext cx="38048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𝑇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4" name="TextBox 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7656" y="6325924"/>
                <a:ext cx="380489" cy="36933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/>
              <p:cNvSpPr txBox="1"/>
              <p:nvPr/>
            </p:nvSpPr>
            <p:spPr>
              <a:xfrm>
                <a:off x="7095850" y="5100031"/>
                <a:ext cx="37645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𝑢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8" name="TextBox 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71850" y="5100031"/>
                <a:ext cx="376450" cy="36933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6330083" y="4581128"/>
                <a:ext cx="40075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𝑈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06082" y="4581128"/>
                <a:ext cx="400751" cy="369332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Прямая со стрелкой 5"/>
          <p:cNvCxnSpPr>
            <a:stCxn id="22" idx="2"/>
          </p:cNvCxnSpPr>
          <p:nvPr/>
        </p:nvCxnSpPr>
        <p:spPr>
          <a:xfrm flipH="1">
            <a:off x="6343650" y="4950461"/>
            <a:ext cx="186808" cy="43116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>
            <a:stCxn id="22" idx="2"/>
          </p:cNvCxnSpPr>
          <p:nvPr/>
        </p:nvCxnSpPr>
        <p:spPr>
          <a:xfrm>
            <a:off x="6530458" y="4950461"/>
            <a:ext cx="189430" cy="41211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/>
              <p:cNvSpPr txBox="1"/>
              <p:nvPr/>
            </p:nvSpPr>
            <p:spPr>
              <a:xfrm>
                <a:off x="6334883" y="6531709"/>
                <a:ext cx="46621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𝑊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10883" y="6531709"/>
                <a:ext cx="466218" cy="369332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Прямая со стрелкой 15"/>
          <p:cNvCxnSpPr>
            <a:stCxn id="22" idx="2"/>
          </p:cNvCxnSpPr>
          <p:nvPr/>
        </p:nvCxnSpPr>
        <p:spPr>
          <a:xfrm>
            <a:off x="6530458" y="4950460"/>
            <a:ext cx="469288" cy="41058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flipH="1">
            <a:off x="6888088" y="5505058"/>
            <a:ext cx="223316" cy="1005532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flipH="1" flipV="1">
            <a:off x="6752810" y="5433050"/>
            <a:ext cx="135278" cy="107754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flipH="1">
            <a:off x="6318076" y="5433050"/>
            <a:ext cx="434734" cy="107754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flipV="1">
            <a:off x="6318076" y="5433050"/>
            <a:ext cx="0" cy="107754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4494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Доказательство теоремы Холла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i="1" dirty="0" smtClean="0"/>
                  <a:t>Тупиковая</a:t>
                </a:r>
                <a:r>
                  <a:rPr lang="ru-RU" dirty="0" smtClean="0"/>
                  <a:t> </a:t>
                </a:r>
                <a:r>
                  <a:rPr lang="ru-RU" dirty="0" err="1" smtClean="0"/>
                  <a:t>ч.ц</a:t>
                </a:r>
                <a:r>
                  <a:rPr lang="ru-RU" dirty="0" smtClean="0"/>
                  <a:t>. — это такая </a:t>
                </a:r>
                <a:r>
                  <a:rPr lang="ru-RU" dirty="0" err="1" smtClean="0"/>
                  <a:t>ч.ц</a:t>
                </a:r>
                <a:r>
                  <a:rPr lang="ru-RU" dirty="0" smtClean="0"/>
                  <a:t>., которую нельзя дополнить очередным ребром до более длинной </a:t>
                </a:r>
                <a:r>
                  <a:rPr lang="ru-RU" dirty="0" err="1" smtClean="0"/>
                  <a:t>ч.ц</a:t>
                </a:r>
                <a:r>
                  <a:rPr lang="ru-RU" dirty="0" smtClean="0"/>
                  <a:t>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Никакая тупиковая чередующаяся цепь не заканчивается на вершине из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𝑊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иначе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𝑀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можно было бы увеличить: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12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Овал 33"/>
          <p:cNvSpPr/>
          <p:nvPr/>
        </p:nvSpPr>
        <p:spPr>
          <a:xfrm>
            <a:off x="2595868" y="536104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5" name="Овал 34"/>
          <p:cNvSpPr/>
          <p:nvPr/>
        </p:nvSpPr>
        <p:spPr>
          <a:xfrm>
            <a:off x="4541324" y="536104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6" name="Овал 35"/>
          <p:cNvSpPr/>
          <p:nvPr/>
        </p:nvSpPr>
        <p:spPr>
          <a:xfrm>
            <a:off x="3243940" y="536104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8" name="Овал 37"/>
          <p:cNvSpPr/>
          <p:nvPr/>
        </p:nvSpPr>
        <p:spPr>
          <a:xfrm>
            <a:off x="2595868" y="643858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2" name="Овал 41"/>
          <p:cNvSpPr/>
          <p:nvPr/>
        </p:nvSpPr>
        <p:spPr>
          <a:xfrm>
            <a:off x="4541324" y="643858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3" name="Овал 42"/>
          <p:cNvSpPr/>
          <p:nvPr/>
        </p:nvSpPr>
        <p:spPr>
          <a:xfrm>
            <a:off x="3243940" y="643858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/>
              <p:cNvSpPr txBox="1"/>
              <p:nvPr/>
            </p:nvSpPr>
            <p:spPr>
              <a:xfrm>
                <a:off x="2773202" y="5248384"/>
                <a:ext cx="43473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⋯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7" name="TextBox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49202" y="5248384"/>
                <a:ext cx="434734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/>
              <p:cNvSpPr txBox="1"/>
              <p:nvPr/>
            </p:nvSpPr>
            <p:spPr>
              <a:xfrm>
                <a:off x="3820004" y="5248384"/>
                <a:ext cx="43473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⋯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8" name="TextBox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96004" y="5248384"/>
                <a:ext cx="434734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/>
              <p:cNvSpPr txBox="1"/>
              <p:nvPr/>
            </p:nvSpPr>
            <p:spPr>
              <a:xfrm>
                <a:off x="3820004" y="6325924"/>
                <a:ext cx="43473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⋯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9" name="TextBox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96004" y="6325924"/>
                <a:ext cx="434734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/>
              <p:cNvSpPr txBox="1"/>
              <p:nvPr/>
            </p:nvSpPr>
            <p:spPr>
              <a:xfrm>
                <a:off x="2773202" y="6325924"/>
                <a:ext cx="43473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⋯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0" name="TextBox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49202" y="6325924"/>
                <a:ext cx="434734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/>
              <p:cNvSpPr txBox="1"/>
              <p:nvPr/>
            </p:nvSpPr>
            <p:spPr>
              <a:xfrm>
                <a:off x="2133585" y="5248384"/>
                <a:ext cx="36388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𝑆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3" name="TextBox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584" y="5248384"/>
                <a:ext cx="363881" cy="369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/>
              <p:cNvSpPr txBox="1"/>
              <p:nvPr/>
            </p:nvSpPr>
            <p:spPr>
              <a:xfrm>
                <a:off x="2133585" y="6325924"/>
                <a:ext cx="38048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𝑇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4" name="TextBox 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584" y="6325924"/>
                <a:ext cx="380489" cy="36933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/>
              <p:cNvSpPr txBox="1"/>
              <p:nvPr/>
            </p:nvSpPr>
            <p:spPr>
              <a:xfrm>
                <a:off x="4597778" y="5100031"/>
                <a:ext cx="37645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𝑢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8" name="TextBox 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73778" y="5100031"/>
                <a:ext cx="376450" cy="36933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3832011" y="4581128"/>
                <a:ext cx="40075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𝑈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08010" y="4581128"/>
                <a:ext cx="400751" cy="369332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Прямая со стрелкой 5"/>
          <p:cNvCxnSpPr>
            <a:stCxn id="22" idx="2"/>
          </p:cNvCxnSpPr>
          <p:nvPr/>
        </p:nvCxnSpPr>
        <p:spPr>
          <a:xfrm flipH="1">
            <a:off x="3845578" y="4950461"/>
            <a:ext cx="186808" cy="43116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>
            <a:stCxn id="22" idx="2"/>
          </p:cNvCxnSpPr>
          <p:nvPr/>
        </p:nvCxnSpPr>
        <p:spPr>
          <a:xfrm>
            <a:off x="4032386" y="4950461"/>
            <a:ext cx="189430" cy="41211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/>
              <p:cNvSpPr txBox="1"/>
              <p:nvPr/>
            </p:nvSpPr>
            <p:spPr>
              <a:xfrm>
                <a:off x="3836811" y="6531709"/>
                <a:ext cx="46621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𝑊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12811" y="6531709"/>
                <a:ext cx="466218" cy="369332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Прямая со стрелкой 15"/>
          <p:cNvCxnSpPr>
            <a:stCxn id="22" idx="2"/>
          </p:cNvCxnSpPr>
          <p:nvPr/>
        </p:nvCxnSpPr>
        <p:spPr>
          <a:xfrm>
            <a:off x="4032386" y="4950460"/>
            <a:ext cx="469288" cy="41058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flipH="1">
            <a:off x="4390016" y="5505058"/>
            <a:ext cx="223316" cy="1005532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flipH="1" flipV="1">
            <a:off x="4254738" y="5433050"/>
            <a:ext cx="135278" cy="107754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flipH="1">
            <a:off x="3820004" y="5433050"/>
            <a:ext cx="434734" cy="107754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flipV="1">
            <a:off x="3820004" y="5433050"/>
            <a:ext cx="0" cy="107754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>
            <a:stCxn id="48" idx="1"/>
          </p:cNvCxnSpPr>
          <p:nvPr/>
        </p:nvCxnSpPr>
        <p:spPr>
          <a:xfrm flipH="1">
            <a:off x="3597928" y="5433050"/>
            <a:ext cx="222076" cy="107754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Овал 36"/>
          <p:cNvSpPr/>
          <p:nvPr/>
        </p:nvSpPr>
        <p:spPr>
          <a:xfrm>
            <a:off x="7254180" y="536104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9" name="Овал 38"/>
          <p:cNvSpPr/>
          <p:nvPr/>
        </p:nvSpPr>
        <p:spPr>
          <a:xfrm>
            <a:off x="9199636" y="536104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0" name="Овал 39"/>
          <p:cNvSpPr/>
          <p:nvPr/>
        </p:nvSpPr>
        <p:spPr>
          <a:xfrm>
            <a:off x="7902252" y="536104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1" name="Овал 40"/>
          <p:cNvSpPr/>
          <p:nvPr/>
        </p:nvSpPr>
        <p:spPr>
          <a:xfrm>
            <a:off x="7254180" y="643858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4" name="Овал 43"/>
          <p:cNvSpPr/>
          <p:nvPr/>
        </p:nvSpPr>
        <p:spPr>
          <a:xfrm>
            <a:off x="9199636" y="643858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5" name="Овал 44"/>
          <p:cNvSpPr/>
          <p:nvPr/>
        </p:nvSpPr>
        <p:spPr>
          <a:xfrm>
            <a:off x="7902252" y="643858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/>
              <p:cNvSpPr txBox="1"/>
              <p:nvPr/>
            </p:nvSpPr>
            <p:spPr>
              <a:xfrm>
                <a:off x="7431514" y="5248384"/>
                <a:ext cx="43473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⋯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6" name="TextBox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07514" y="5248384"/>
                <a:ext cx="434734" cy="369332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/>
              <p:cNvSpPr txBox="1"/>
              <p:nvPr/>
            </p:nvSpPr>
            <p:spPr>
              <a:xfrm>
                <a:off x="8478316" y="5248384"/>
                <a:ext cx="43473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⋯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1" name="TextBox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4316" y="5248384"/>
                <a:ext cx="434734" cy="369332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/>
              <p:cNvSpPr txBox="1"/>
              <p:nvPr/>
            </p:nvSpPr>
            <p:spPr>
              <a:xfrm>
                <a:off x="8478316" y="6325924"/>
                <a:ext cx="43473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⋯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2" name="TextBox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4316" y="6325924"/>
                <a:ext cx="434734" cy="369332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/>
              <p:cNvSpPr txBox="1"/>
              <p:nvPr/>
            </p:nvSpPr>
            <p:spPr>
              <a:xfrm>
                <a:off x="7431514" y="6325924"/>
                <a:ext cx="43473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⋯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5" name="TextBox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07514" y="6325924"/>
                <a:ext cx="434734" cy="369332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/>
              <p:cNvSpPr txBox="1"/>
              <p:nvPr/>
            </p:nvSpPr>
            <p:spPr>
              <a:xfrm>
                <a:off x="6791897" y="5248384"/>
                <a:ext cx="36388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𝑆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6" name="TextBox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67896" y="5248384"/>
                <a:ext cx="363881" cy="369332"/>
              </a:xfrm>
              <a:prstGeom prst="rect">
                <a:avLst/>
              </a:prstGeom>
              <a:blipFill rotWithShape="1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Box 56"/>
              <p:cNvSpPr txBox="1"/>
              <p:nvPr/>
            </p:nvSpPr>
            <p:spPr>
              <a:xfrm>
                <a:off x="6791897" y="6325924"/>
                <a:ext cx="38048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𝑇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7" name="TextBox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67896" y="6325924"/>
                <a:ext cx="380489" cy="369332"/>
              </a:xfrm>
              <a:prstGeom prst="rect">
                <a:avLst/>
              </a:prstGeom>
              <a:blipFill rotWithShape="1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/>
              <p:cNvSpPr txBox="1"/>
              <p:nvPr/>
            </p:nvSpPr>
            <p:spPr>
              <a:xfrm>
                <a:off x="9256090" y="5100031"/>
                <a:ext cx="37645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𝑢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9" name="TextBox 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32090" y="5100031"/>
                <a:ext cx="376450" cy="369332"/>
              </a:xfrm>
              <a:prstGeom prst="rect">
                <a:avLst/>
              </a:prstGeom>
              <a:blipFill rotWithShape="1"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59"/>
              <p:cNvSpPr txBox="1"/>
              <p:nvPr/>
            </p:nvSpPr>
            <p:spPr>
              <a:xfrm>
                <a:off x="8490323" y="4581128"/>
                <a:ext cx="40075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𝑈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60" name="TextBox 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66322" y="4581128"/>
                <a:ext cx="400751" cy="369332"/>
              </a:xfrm>
              <a:prstGeom prst="rect">
                <a:avLst/>
              </a:prstGeom>
              <a:blipFill rotWithShape="1"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1" name="Прямая со стрелкой 60"/>
          <p:cNvCxnSpPr>
            <a:stCxn id="60" idx="2"/>
          </p:cNvCxnSpPr>
          <p:nvPr/>
        </p:nvCxnSpPr>
        <p:spPr>
          <a:xfrm flipH="1">
            <a:off x="8503890" y="4950461"/>
            <a:ext cx="186808" cy="43116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 стрелкой 61"/>
          <p:cNvCxnSpPr>
            <a:stCxn id="60" idx="2"/>
          </p:cNvCxnSpPr>
          <p:nvPr/>
        </p:nvCxnSpPr>
        <p:spPr>
          <a:xfrm>
            <a:off x="8690698" y="4950461"/>
            <a:ext cx="189430" cy="41211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Box 62"/>
              <p:cNvSpPr txBox="1"/>
              <p:nvPr/>
            </p:nvSpPr>
            <p:spPr>
              <a:xfrm>
                <a:off x="8495123" y="6531709"/>
                <a:ext cx="46621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𝑊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63" name="TextBox 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71123" y="6531709"/>
                <a:ext cx="466218" cy="369332"/>
              </a:xfrm>
              <a:prstGeom prst="rect">
                <a:avLst/>
              </a:prstGeom>
              <a:blipFill rotWithShape="1"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4" name="Прямая со стрелкой 63"/>
          <p:cNvCxnSpPr>
            <a:stCxn id="60" idx="2"/>
          </p:cNvCxnSpPr>
          <p:nvPr/>
        </p:nvCxnSpPr>
        <p:spPr>
          <a:xfrm>
            <a:off x="8690698" y="4950460"/>
            <a:ext cx="469288" cy="41058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единительная линия 64"/>
          <p:cNvCxnSpPr/>
          <p:nvPr/>
        </p:nvCxnSpPr>
        <p:spPr>
          <a:xfrm flipH="1">
            <a:off x="9048328" y="5505058"/>
            <a:ext cx="223316" cy="1005532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единительная линия 65"/>
          <p:cNvCxnSpPr/>
          <p:nvPr/>
        </p:nvCxnSpPr>
        <p:spPr>
          <a:xfrm flipH="1" flipV="1">
            <a:off x="8913050" y="5433050"/>
            <a:ext cx="135278" cy="107754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единительная линия 66"/>
          <p:cNvCxnSpPr/>
          <p:nvPr/>
        </p:nvCxnSpPr>
        <p:spPr>
          <a:xfrm flipH="1">
            <a:off x="8478316" y="5433050"/>
            <a:ext cx="434734" cy="107754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единительная линия 67"/>
          <p:cNvCxnSpPr/>
          <p:nvPr/>
        </p:nvCxnSpPr>
        <p:spPr>
          <a:xfrm flipV="1">
            <a:off x="8478316" y="5433050"/>
            <a:ext cx="0" cy="107754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единительная линия 68"/>
          <p:cNvCxnSpPr>
            <a:stCxn id="51" idx="1"/>
          </p:cNvCxnSpPr>
          <p:nvPr/>
        </p:nvCxnSpPr>
        <p:spPr>
          <a:xfrm flipH="1">
            <a:off x="8256240" y="5433050"/>
            <a:ext cx="222076" cy="107754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Стрелка вправо 8"/>
          <p:cNvSpPr/>
          <p:nvPr/>
        </p:nvSpPr>
        <p:spPr>
          <a:xfrm>
            <a:off x="5447928" y="5617716"/>
            <a:ext cx="864096" cy="61959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5688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Доказательство теоремы Холла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dirty="0" smtClean="0"/>
                  <a:t>Никакая тупиковая </a:t>
                </a:r>
                <a:r>
                  <a:rPr lang="ru-RU" dirty="0" err="1" smtClean="0"/>
                  <a:t>ч.ц</a:t>
                </a:r>
                <a:r>
                  <a:rPr lang="ru-RU" dirty="0" smtClean="0"/>
                  <a:t>. не заканчивается на вершине из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𝑊</m:t>
                    </m:r>
                  </m:oMath>
                </a14:m>
                <a:r>
                  <a:rPr lang="ru-RU" dirty="0" smtClean="0"/>
                  <a:t>.</a:t>
                </a:r>
              </a:p>
              <a:p>
                <a:pPr marL="0" indent="0">
                  <a:buNone/>
                </a:pPr>
                <a:r>
                  <a:rPr lang="ru-RU" dirty="0" smtClean="0"/>
                  <a:t>Значит, каждая вершина из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𝑊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соединена ребром из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𝑀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с некоторой вершиной из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𝑈</m:t>
                    </m:r>
                    <m:r>
                      <a:rPr lang="en-US" b="0" i="1" smtClean="0">
                        <a:latin typeface="Cambria Math"/>
                      </a:rPr>
                      <m:t>∖</m:t>
                    </m:r>
                    <m:d>
                      <m:dPr>
                        <m:begChr m:val="{"/>
                        <m:endChr m:val="}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𝑢</m:t>
                        </m:r>
                      </m:e>
                    </m:d>
                  </m:oMath>
                </a14:m>
                <a:r>
                  <a:rPr lang="en-US" dirty="0" smtClean="0"/>
                  <a:t>.</a:t>
                </a:r>
              </a:p>
              <a:p>
                <a:pPr marL="0" indent="0">
                  <a:buNone/>
                </a:pPr>
                <a:r>
                  <a:rPr lang="ru-RU" dirty="0" smtClean="0"/>
                  <a:t>Отсюда 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𝑊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𝑈</m:t>
                        </m:r>
                        <m:r>
                          <a:rPr lang="en-US" i="1">
                            <a:latin typeface="Cambria Math"/>
                          </a:rPr>
                          <m:t>∖</m:t>
                        </m:r>
                        <m:d>
                          <m:dPr>
                            <m:begChr m:val="{"/>
                            <m:endChr m:val="}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/>
                              </a:rPr>
                              <m:t>𝑢</m:t>
                            </m:r>
                          </m:e>
                        </m:d>
                      </m:e>
                    </m:d>
                    <m:r>
                      <a:rPr lang="en-US" b="0" i="1" smtClean="0">
                        <a:latin typeface="Cambria Math"/>
                      </a:rPr>
                      <m:t>&lt;</m:t>
                    </m:r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𝑈</m:t>
                        </m:r>
                      </m:e>
                    </m:d>
                  </m:oMath>
                </a14:m>
                <a:r>
                  <a:rPr lang="en-US" dirty="0" smtClean="0"/>
                  <a:t>.</a:t>
                </a:r>
                <a:endParaRPr lang="ru-RU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3528" y="1600201"/>
                <a:ext cx="8496944" cy="2980927"/>
              </a:xfrm>
              <a:blipFill rotWithShape="1">
                <a:blip r:embed="rId2"/>
                <a:stretch>
                  <a:fillRect l="-1793" t="-2664" r="-107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0" name="Овал 69"/>
          <p:cNvSpPr/>
          <p:nvPr/>
        </p:nvSpPr>
        <p:spPr>
          <a:xfrm>
            <a:off x="5093940" y="536104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1" name="Овал 70"/>
          <p:cNvSpPr/>
          <p:nvPr/>
        </p:nvSpPr>
        <p:spPr>
          <a:xfrm>
            <a:off x="7039396" y="536104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2" name="Овал 71"/>
          <p:cNvSpPr/>
          <p:nvPr/>
        </p:nvSpPr>
        <p:spPr>
          <a:xfrm>
            <a:off x="5742012" y="536104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3" name="Овал 72"/>
          <p:cNvSpPr/>
          <p:nvPr/>
        </p:nvSpPr>
        <p:spPr>
          <a:xfrm>
            <a:off x="5093940" y="643858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4" name="Овал 73"/>
          <p:cNvSpPr/>
          <p:nvPr/>
        </p:nvSpPr>
        <p:spPr>
          <a:xfrm>
            <a:off x="7039396" y="643858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5" name="Овал 74"/>
          <p:cNvSpPr/>
          <p:nvPr/>
        </p:nvSpPr>
        <p:spPr>
          <a:xfrm>
            <a:off x="5742012" y="643858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6" name="TextBox 75"/>
              <p:cNvSpPr txBox="1"/>
              <p:nvPr/>
            </p:nvSpPr>
            <p:spPr>
              <a:xfrm>
                <a:off x="5271274" y="5248384"/>
                <a:ext cx="43473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⋯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76" name="TextBox 7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47274" y="5248384"/>
                <a:ext cx="434734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7" name="TextBox 76"/>
              <p:cNvSpPr txBox="1"/>
              <p:nvPr/>
            </p:nvSpPr>
            <p:spPr>
              <a:xfrm>
                <a:off x="6318076" y="5248384"/>
                <a:ext cx="43473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⋯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77" name="TextBox 7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4076" y="5248384"/>
                <a:ext cx="434734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8" name="TextBox 77"/>
              <p:cNvSpPr txBox="1"/>
              <p:nvPr/>
            </p:nvSpPr>
            <p:spPr>
              <a:xfrm>
                <a:off x="6318076" y="6325924"/>
                <a:ext cx="43473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⋯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78" name="TextBox 7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4076" y="6325924"/>
                <a:ext cx="434734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9" name="TextBox 78"/>
              <p:cNvSpPr txBox="1"/>
              <p:nvPr/>
            </p:nvSpPr>
            <p:spPr>
              <a:xfrm>
                <a:off x="5271274" y="6325924"/>
                <a:ext cx="43473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⋯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79" name="TextBox 7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47274" y="6325924"/>
                <a:ext cx="434734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0" name="TextBox 79"/>
              <p:cNvSpPr txBox="1"/>
              <p:nvPr/>
            </p:nvSpPr>
            <p:spPr>
              <a:xfrm>
                <a:off x="4631657" y="5248384"/>
                <a:ext cx="36388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𝑆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80" name="TextBox 7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7656" y="5248384"/>
                <a:ext cx="363881" cy="369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1" name="TextBox 80"/>
              <p:cNvSpPr txBox="1"/>
              <p:nvPr/>
            </p:nvSpPr>
            <p:spPr>
              <a:xfrm>
                <a:off x="4631657" y="6325924"/>
                <a:ext cx="38048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𝑇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81" name="TextBox 8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7656" y="6325924"/>
                <a:ext cx="380489" cy="36933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2" name="TextBox 81"/>
              <p:cNvSpPr txBox="1"/>
              <p:nvPr/>
            </p:nvSpPr>
            <p:spPr>
              <a:xfrm>
                <a:off x="7095850" y="5100031"/>
                <a:ext cx="37645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𝑢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82" name="TextBox 8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71850" y="5100031"/>
                <a:ext cx="376450" cy="36933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3" name="TextBox 82"/>
              <p:cNvSpPr txBox="1"/>
              <p:nvPr/>
            </p:nvSpPr>
            <p:spPr>
              <a:xfrm>
                <a:off x="6330083" y="4581128"/>
                <a:ext cx="40075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𝑈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83" name="TextBox 8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06082" y="4581128"/>
                <a:ext cx="400751" cy="369332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4" name="Прямая со стрелкой 83"/>
          <p:cNvCxnSpPr>
            <a:stCxn id="83" idx="2"/>
          </p:cNvCxnSpPr>
          <p:nvPr/>
        </p:nvCxnSpPr>
        <p:spPr>
          <a:xfrm flipH="1">
            <a:off x="6343650" y="4950461"/>
            <a:ext cx="186808" cy="43116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Прямая со стрелкой 84"/>
          <p:cNvCxnSpPr>
            <a:stCxn id="83" idx="2"/>
          </p:cNvCxnSpPr>
          <p:nvPr/>
        </p:nvCxnSpPr>
        <p:spPr>
          <a:xfrm>
            <a:off x="6530458" y="4950461"/>
            <a:ext cx="189430" cy="41211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6" name="TextBox 85"/>
              <p:cNvSpPr txBox="1"/>
              <p:nvPr/>
            </p:nvSpPr>
            <p:spPr>
              <a:xfrm>
                <a:off x="6334883" y="6531709"/>
                <a:ext cx="46621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𝑊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86" name="TextBox 8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10883" y="6531709"/>
                <a:ext cx="466218" cy="369332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7" name="Прямая со стрелкой 86"/>
          <p:cNvCxnSpPr>
            <a:stCxn id="83" idx="2"/>
          </p:cNvCxnSpPr>
          <p:nvPr/>
        </p:nvCxnSpPr>
        <p:spPr>
          <a:xfrm>
            <a:off x="6530458" y="4950460"/>
            <a:ext cx="469288" cy="41058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Прямая соединительная линия 87"/>
          <p:cNvCxnSpPr/>
          <p:nvPr/>
        </p:nvCxnSpPr>
        <p:spPr>
          <a:xfrm flipH="1">
            <a:off x="6888088" y="5505058"/>
            <a:ext cx="223316" cy="1005532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Прямая соединительная линия 88"/>
          <p:cNvCxnSpPr/>
          <p:nvPr/>
        </p:nvCxnSpPr>
        <p:spPr>
          <a:xfrm flipH="1" flipV="1">
            <a:off x="6752810" y="5433050"/>
            <a:ext cx="135278" cy="107754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Прямая соединительная линия 89"/>
          <p:cNvCxnSpPr/>
          <p:nvPr/>
        </p:nvCxnSpPr>
        <p:spPr>
          <a:xfrm flipH="1">
            <a:off x="6318076" y="5433050"/>
            <a:ext cx="434734" cy="107754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Прямая соединительная линия 90"/>
          <p:cNvCxnSpPr/>
          <p:nvPr/>
        </p:nvCxnSpPr>
        <p:spPr>
          <a:xfrm flipV="1">
            <a:off x="6318076" y="5433050"/>
            <a:ext cx="0" cy="107754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417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Доказательство теоремы Холла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dirty="0" smtClean="0"/>
                  <a:t>Итак, 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𝑁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/>
                              </a:rPr>
                              <m:t>𝑈</m:t>
                            </m:r>
                          </m:e>
                        </m:d>
                      </m:e>
                    </m:d>
                    <m:r>
                      <a:rPr lang="ru-RU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𝑊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&lt;</m:t>
                    </m:r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𝑈</m:t>
                        </m:r>
                      </m:e>
                    </m:d>
                  </m:oMath>
                </a14:m>
                <a:r>
                  <a:rPr lang="ru-RU" dirty="0" smtClean="0"/>
                  <a:t>.</a:t>
                </a:r>
                <a:endParaRPr lang="en-US" dirty="0" smtClean="0"/>
              </a:p>
              <a:p>
                <a:pPr marL="0" indent="0">
                  <a:buNone/>
                </a:pPr>
                <a:r>
                  <a:rPr lang="ru-RU" dirty="0" smtClean="0"/>
                  <a:t>То есть условия Холла для нашего графа не выполнены.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22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0" name="Овал 69"/>
          <p:cNvSpPr/>
          <p:nvPr/>
        </p:nvSpPr>
        <p:spPr>
          <a:xfrm>
            <a:off x="5093940" y="536104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1" name="Овал 70"/>
          <p:cNvSpPr/>
          <p:nvPr/>
        </p:nvSpPr>
        <p:spPr>
          <a:xfrm>
            <a:off x="7039396" y="536104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2" name="Овал 71"/>
          <p:cNvSpPr/>
          <p:nvPr/>
        </p:nvSpPr>
        <p:spPr>
          <a:xfrm>
            <a:off x="5742012" y="536104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3" name="Овал 72"/>
          <p:cNvSpPr/>
          <p:nvPr/>
        </p:nvSpPr>
        <p:spPr>
          <a:xfrm>
            <a:off x="5093940" y="643858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4" name="Овал 73"/>
          <p:cNvSpPr/>
          <p:nvPr/>
        </p:nvSpPr>
        <p:spPr>
          <a:xfrm>
            <a:off x="7039396" y="643858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5" name="Овал 74"/>
          <p:cNvSpPr/>
          <p:nvPr/>
        </p:nvSpPr>
        <p:spPr>
          <a:xfrm>
            <a:off x="5742012" y="643858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6" name="TextBox 75"/>
              <p:cNvSpPr txBox="1"/>
              <p:nvPr/>
            </p:nvSpPr>
            <p:spPr>
              <a:xfrm>
                <a:off x="5271274" y="5248384"/>
                <a:ext cx="43473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⋯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76" name="TextBox 7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47274" y="5248384"/>
                <a:ext cx="434734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7" name="TextBox 76"/>
              <p:cNvSpPr txBox="1"/>
              <p:nvPr/>
            </p:nvSpPr>
            <p:spPr>
              <a:xfrm>
                <a:off x="6318076" y="5248384"/>
                <a:ext cx="43473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⋯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77" name="TextBox 7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4076" y="5248384"/>
                <a:ext cx="434734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8" name="TextBox 77"/>
              <p:cNvSpPr txBox="1"/>
              <p:nvPr/>
            </p:nvSpPr>
            <p:spPr>
              <a:xfrm>
                <a:off x="6318076" y="6325924"/>
                <a:ext cx="43473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⋯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78" name="TextBox 7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4076" y="6325924"/>
                <a:ext cx="434734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9" name="TextBox 78"/>
              <p:cNvSpPr txBox="1"/>
              <p:nvPr/>
            </p:nvSpPr>
            <p:spPr>
              <a:xfrm>
                <a:off x="5271274" y="6325924"/>
                <a:ext cx="43473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⋯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79" name="TextBox 7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47274" y="6325924"/>
                <a:ext cx="434734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0" name="TextBox 79"/>
              <p:cNvSpPr txBox="1"/>
              <p:nvPr/>
            </p:nvSpPr>
            <p:spPr>
              <a:xfrm>
                <a:off x="4631657" y="5248384"/>
                <a:ext cx="36388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𝑆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80" name="TextBox 7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7656" y="5248384"/>
                <a:ext cx="363881" cy="369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1" name="TextBox 80"/>
              <p:cNvSpPr txBox="1"/>
              <p:nvPr/>
            </p:nvSpPr>
            <p:spPr>
              <a:xfrm>
                <a:off x="4631657" y="6325924"/>
                <a:ext cx="38048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𝑇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81" name="TextBox 8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7656" y="6325924"/>
                <a:ext cx="380489" cy="36933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2" name="TextBox 81"/>
              <p:cNvSpPr txBox="1"/>
              <p:nvPr/>
            </p:nvSpPr>
            <p:spPr>
              <a:xfrm>
                <a:off x="7095850" y="5100031"/>
                <a:ext cx="37645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𝑢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82" name="TextBox 8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71850" y="5100031"/>
                <a:ext cx="376450" cy="36933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3" name="TextBox 82"/>
              <p:cNvSpPr txBox="1"/>
              <p:nvPr/>
            </p:nvSpPr>
            <p:spPr>
              <a:xfrm>
                <a:off x="6330083" y="4581128"/>
                <a:ext cx="40075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𝑈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83" name="TextBox 8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06082" y="4581128"/>
                <a:ext cx="400751" cy="369332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4" name="Прямая со стрелкой 83"/>
          <p:cNvCxnSpPr>
            <a:stCxn id="83" idx="2"/>
          </p:cNvCxnSpPr>
          <p:nvPr/>
        </p:nvCxnSpPr>
        <p:spPr>
          <a:xfrm flipH="1">
            <a:off x="6343650" y="4950461"/>
            <a:ext cx="186808" cy="43116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Прямая со стрелкой 84"/>
          <p:cNvCxnSpPr>
            <a:stCxn id="83" idx="2"/>
          </p:cNvCxnSpPr>
          <p:nvPr/>
        </p:nvCxnSpPr>
        <p:spPr>
          <a:xfrm>
            <a:off x="6530458" y="4950461"/>
            <a:ext cx="189430" cy="41211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6" name="TextBox 85"/>
              <p:cNvSpPr txBox="1"/>
              <p:nvPr/>
            </p:nvSpPr>
            <p:spPr>
              <a:xfrm>
                <a:off x="6334883" y="6531709"/>
                <a:ext cx="46621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𝑊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86" name="TextBox 8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10883" y="6531709"/>
                <a:ext cx="466218" cy="369332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7" name="Прямая со стрелкой 86"/>
          <p:cNvCxnSpPr>
            <a:stCxn id="83" idx="2"/>
          </p:cNvCxnSpPr>
          <p:nvPr/>
        </p:nvCxnSpPr>
        <p:spPr>
          <a:xfrm>
            <a:off x="6530458" y="4950460"/>
            <a:ext cx="469288" cy="41058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Прямая соединительная линия 87"/>
          <p:cNvCxnSpPr/>
          <p:nvPr/>
        </p:nvCxnSpPr>
        <p:spPr>
          <a:xfrm flipH="1">
            <a:off x="6888088" y="5505058"/>
            <a:ext cx="223316" cy="1005532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Прямая соединительная линия 88"/>
          <p:cNvCxnSpPr/>
          <p:nvPr/>
        </p:nvCxnSpPr>
        <p:spPr>
          <a:xfrm flipH="1" flipV="1">
            <a:off x="6752810" y="5433050"/>
            <a:ext cx="135278" cy="107754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Прямая соединительная линия 89"/>
          <p:cNvCxnSpPr/>
          <p:nvPr/>
        </p:nvCxnSpPr>
        <p:spPr>
          <a:xfrm flipH="1">
            <a:off x="6318076" y="5433050"/>
            <a:ext cx="434734" cy="107754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Прямая соединительная линия 90"/>
          <p:cNvCxnSpPr/>
          <p:nvPr/>
        </p:nvCxnSpPr>
        <p:spPr>
          <a:xfrm flipV="1">
            <a:off x="6318076" y="5433050"/>
            <a:ext cx="0" cy="107754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4483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Следствия теоремы Холла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dirty="0" smtClean="0"/>
                  <a:t>Паросочетание в графе называется </a:t>
                </a:r>
                <a:r>
                  <a:rPr lang="ru-RU" i="1" dirty="0" smtClean="0"/>
                  <a:t>совершенным</a:t>
                </a:r>
                <a:r>
                  <a:rPr lang="ru-RU" dirty="0" smtClean="0"/>
                  <a:t>, если оно покрывает все вершины графа.</a:t>
                </a:r>
              </a:p>
              <a:p>
                <a:pPr marL="0" indent="0">
                  <a:buNone/>
                </a:pPr>
                <a:r>
                  <a:rPr lang="ru-RU" b="1" dirty="0" smtClean="0"/>
                  <a:t>Следствие из теоремы Холла.</a:t>
                </a:r>
                <a:br>
                  <a:rPr lang="ru-RU" b="1" dirty="0" smtClean="0"/>
                </a:br>
                <a:r>
                  <a:rPr lang="ru-RU" dirty="0" smtClean="0"/>
                  <a:t>В любом</a:t>
                </a:r>
                <a:r>
                  <a:rPr lang="ru-RU" dirty="0"/>
                  <a:t> (непустом)</a:t>
                </a:r>
                <a:r>
                  <a:rPr lang="ru-RU" dirty="0" smtClean="0"/>
                  <a:t> двудольном регулярном графе существует совершенное паросочетание.</a:t>
                </a:r>
              </a:p>
              <a:p>
                <a:pPr marL="0" indent="0">
                  <a:buNone/>
                </a:pPr>
                <a:endParaRPr lang="ru-RU" dirty="0"/>
              </a:p>
              <a:p>
                <a:pPr marL="0" indent="0">
                  <a:buNone/>
                </a:pPr>
                <a:r>
                  <a:rPr lang="ru-RU" dirty="0" smtClean="0"/>
                  <a:t>(Если есть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𝑁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спортсменов 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𝑁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тренеров, каждый спортсмен готов пойти к</a:t>
                </a:r>
                <a:r>
                  <a:rPr lang="en-US" dirty="0" smtClean="0"/>
                  <a:t> </a:t>
                </a:r>
                <a:r>
                  <a:rPr lang="ru-RU" dirty="0" smtClean="0"/>
                  <a:t>одному из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𝑘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тренеров, и к каждому тренеру готовы пойти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𝑘</m:t>
                    </m:r>
                  </m:oMath>
                </a14:m>
                <a:r>
                  <a:rPr lang="ru-RU" dirty="0" smtClean="0"/>
                  <a:t> спортсменов, то можно распределить спортсменов по тренерам, так, чтобы никого не обидеть.)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2241" r="-406" b="-308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36719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Следствия теоремы Холла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20000"/>
              </a:bodyPr>
              <a:lstStyle/>
              <a:p>
                <a:pPr marL="0" indent="0">
                  <a:buNone/>
                </a:pPr>
                <a:r>
                  <a:rPr lang="ru-RU" i="1" dirty="0" smtClean="0"/>
                  <a:t>Доказательство:</a:t>
                </a:r>
                <a:br>
                  <a:rPr lang="ru-RU" i="1" dirty="0" smtClean="0"/>
                </a:br>
                <a:r>
                  <a:rPr lang="ru-RU" dirty="0" smtClean="0"/>
                  <a:t>Пусть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ru-RU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/>
                          </a:rPr>
                          <m:t>𝑆</m:t>
                        </m:r>
                        <m:r>
                          <a:rPr lang="en-US" b="0" i="1" dirty="0" smtClean="0">
                            <a:latin typeface="Cambria Math"/>
                          </a:rPr>
                          <m:t>∪</m:t>
                        </m:r>
                        <m:r>
                          <a:rPr lang="en-US" b="0" i="1" dirty="0" smtClean="0">
                            <a:latin typeface="Cambria Math"/>
                          </a:rPr>
                          <m:t>𝑇</m:t>
                        </m:r>
                        <m:r>
                          <a:rPr lang="en-US" b="0" i="1" dirty="0" smtClean="0">
                            <a:latin typeface="Cambria Math"/>
                          </a:rPr>
                          <m:t>,</m:t>
                        </m:r>
                        <m:r>
                          <a:rPr lang="en-US" b="0" i="1" dirty="0" smtClean="0">
                            <a:latin typeface="Cambria Math"/>
                          </a:rPr>
                          <m:t>𝐸</m:t>
                        </m:r>
                      </m:e>
                    </m:d>
                  </m:oMath>
                </a14:m>
                <a:r>
                  <a:rPr lang="en-US" dirty="0" smtClean="0"/>
                  <a:t>  — </a:t>
                </a:r>
                <a:r>
                  <a:rPr lang="ru-RU" dirty="0" smtClean="0"/>
                  <a:t>двудольный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𝑘</m:t>
                    </m:r>
                  </m:oMath>
                </a14:m>
                <a:r>
                  <a:rPr lang="en-US" dirty="0" smtClean="0"/>
                  <a:t>-</a:t>
                </a:r>
                <a:r>
                  <a:rPr lang="ru-RU" dirty="0" smtClean="0"/>
                  <a:t>регулярный граф</a:t>
                </a:r>
                <a:r>
                  <a:rPr lang="en-US" dirty="0" smtClean="0"/>
                  <a:t> </a:t>
                </a:r>
                <a:r>
                  <a:rPr lang="ru-RU" dirty="0" smtClean="0"/>
                  <a:t>с долями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𝑆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𝑇</m:t>
                    </m:r>
                  </m:oMath>
                </a14:m>
                <a:r>
                  <a:rPr lang="ru-RU" dirty="0" smtClean="0"/>
                  <a:t>,  и пусть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𝐴</m:t>
                    </m:r>
                    <m:r>
                      <a:rPr lang="en-US" b="0" i="1" smtClean="0">
                        <a:latin typeface="Cambria Math"/>
                      </a:rPr>
                      <m:t>⊆</m:t>
                    </m:r>
                    <m:r>
                      <a:rPr lang="en-US" b="0" i="1" smtClean="0">
                        <a:latin typeface="Cambria Math"/>
                      </a:rPr>
                      <m:t>𝑆</m:t>
                    </m:r>
                  </m:oMath>
                </a14:m>
                <a:r>
                  <a:rPr lang="en-US" dirty="0" smtClean="0"/>
                  <a:t>.</a:t>
                </a:r>
                <a:endParaRPr lang="ru-RU" dirty="0" smtClean="0"/>
              </a:p>
              <a:p>
                <a:pPr marL="0" indent="0">
                  <a:buNone/>
                </a:pPr>
                <a:r>
                  <a:rPr lang="ru-RU" dirty="0" smtClean="0"/>
                  <a:t>Из</a:t>
                </a:r>
                <a:r>
                  <a:rPr lang="en-US" dirty="0" smtClean="0"/>
                  <a:t> </a:t>
                </a:r>
                <a:r>
                  <a:rPr lang="ru-RU" dirty="0" smtClean="0"/>
                  <a:t>вершин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𝐴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суммарно исходит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𝑘</m:t>
                    </m:r>
                    <m:r>
                      <a:rPr lang="en-US" b="0" i="1" smtClean="0">
                        <a:latin typeface="Cambria Math"/>
                      </a:rPr>
                      <m:t>⋅</m:t>
                    </m:r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𝐴</m:t>
                        </m:r>
                      </m:e>
                    </m:d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 рёбер.</a:t>
                </a:r>
              </a:p>
              <a:p>
                <a:pPr marL="0" indent="0">
                  <a:buNone/>
                </a:pPr>
                <a:r>
                  <a:rPr lang="ru-RU" dirty="0" smtClean="0"/>
                  <a:t>Из вершин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𝑁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𝐴</m:t>
                        </m:r>
                      </m:e>
                    </m:d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исходит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𝑘</m:t>
                    </m:r>
                    <m:r>
                      <a:rPr lang="en-US" b="0" i="1" smtClean="0">
                        <a:latin typeface="Cambria Math"/>
                      </a:rPr>
                      <m:t>⋅</m:t>
                    </m:r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𝑁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𝐴</m:t>
                            </m:r>
                          </m:e>
                        </m:d>
                      </m:e>
                    </m:d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 рёбер.</a:t>
                </a:r>
              </a:p>
              <a:p>
                <a:pPr marL="0" indent="0">
                  <a:spcAft>
                    <a:spcPts val="600"/>
                  </a:spcAft>
                  <a:buNone/>
                </a:pPr>
                <a:r>
                  <a:rPr lang="ru-RU" dirty="0" smtClean="0"/>
                  <a:t>Т.к. рёбра, выходящие из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𝐴</m:t>
                    </m:r>
                  </m:oMath>
                </a14:m>
                <a:r>
                  <a:rPr lang="ru-RU" dirty="0" smtClean="0"/>
                  <a:t>, содержатся среди рёбер, выходящих из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𝑁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𝐴</m:t>
                        </m:r>
                      </m:e>
                    </m:d>
                  </m:oMath>
                </a14:m>
                <a:r>
                  <a:rPr lang="en-US" dirty="0" smtClean="0"/>
                  <a:t>,  </a:t>
                </a:r>
                <a:r>
                  <a:rPr lang="ru-RU" dirty="0" smtClean="0"/>
                  <a:t>то</a:t>
                </a:r>
                <a:endParaRPr lang="en-US" b="0" i="1" dirty="0" smtClean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𝑘</m:t>
                      </m:r>
                      <m:r>
                        <a:rPr lang="en-US" b="0" i="1" smtClean="0">
                          <a:latin typeface="Cambria Math"/>
                        </a:rPr>
                        <m:t>⋅</m:t>
                      </m:r>
                      <m:d>
                        <m:dPr>
                          <m:begChr m:val="|"/>
                          <m:endChr m:val="|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𝑁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𝐴</m:t>
                              </m:r>
                            </m:e>
                          </m:d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≥</m:t>
                      </m:r>
                      <m:r>
                        <a:rPr lang="en-US" b="0" i="1" smtClean="0">
                          <a:latin typeface="Cambria Math"/>
                        </a:rPr>
                        <m:t>𝑘</m:t>
                      </m:r>
                      <m:r>
                        <a:rPr lang="en-US" b="0" i="1" smtClean="0">
                          <a:latin typeface="Cambria Math"/>
                        </a:rPr>
                        <m:t>⋅</m:t>
                      </m:r>
                      <m:d>
                        <m:dPr>
                          <m:begChr m:val="|"/>
                          <m:endChr m:val="|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𝐴</m:t>
                          </m:r>
                        </m:e>
                      </m:d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r>
                  <a:rPr lang="ru-RU" dirty="0" smtClean="0"/>
                  <a:t>Условия Холла выполнены, поэтому в графе есть паросочетание, покрывающее</a:t>
                </a:r>
                <a:r>
                  <a:rPr lang="en-US" dirty="0" smtClean="0"/>
                  <a:t> </a:t>
                </a:r>
                <a:r>
                  <a:rPr lang="ru-RU" dirty="0" smtClean="0"/>
                  <a:t>всё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𝑆</m:t>
                    </m:r>
                  </m:oMath>
                </a14:m>
                <a:r>
                  <a:rPr lang="ru-RU" dirty="0" smtClean="0"/>
                  <a:t>. </a:t>
                </a:r>
                <a:r>
                  <a:rPr lang="en-US" dirty="0" smtClean="0"/>
                  <a:t> </a:t>
                </a:r>
                <a:endParaRPr lang="ru-RU" dirty="0" smtClean="0"/>
              </a:p>
              <a:p>
                <a:pPr marL="0" indent="0">
                  <a:buNone/>
                </a:pPr>
                <a:r>
                  <a:rPr lang="ru-RU" dirty="0" smtClean="0"/>
                  <a:t>Осталось заметить, что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𝑆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𝑇</m:t>
                        </m:r>
                      </m:e>
                    </m:d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поэтому</a:t>
                </a:r>
                <a:br>
                  <a:rPr lang="ru-RU" dirty="0" smtClean="0"/>
                </a:b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𝑇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тоже покрывается этим </a:t>
                </a:r>
                <a:r>
                  <a:rPr lang="ru-RU" dirty="0" err="1" smtClean="0"/>
                  <a:t>паросочетанием</a:t>
                </a:r>
                <a:r>
                  <a:rPr lang="ru-RU" dirty="0" smtClean="0"/>
                  <a:t>.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043" t="-3501" b="-84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79955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Хроматический индекс</a:t>
            </a:r>
            <a:r>
              <a:rPr lang="en-US" dirty="0" smtClean="0"/>
              <a:t> </a:t>
            </a:r>
            <a:r>
              <a:rPr lang="ru-RU" dirty="0" smtClean="0"/>
              <a:t>двудольных графов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b="1" dirty="0" smtClean="0"/>
                  <a:t>Следствие из теоремы Холла.</a:t>
                </a:r>
                <a:br>
                  <a:rPr lang="ru-RU" b="1" dirty="0" smtClean="0"/>
                </a:br>
                <a:r>
                  <a:rPr lang="ru-RU" dirty="0" smtClean="0"/>
                  <a:t>В любом</a:t>
                </a:r>
                <a:r>
                  <a:rPr lang="ru-RU" dirty="0"/>
                  <a:t> (непустом)</a:t>
                </a:r>
                <a:r>
                  <a:rPr lang="ru-RU" dirty="0" smtClean="0"/>
                  <a:t> двудольном регулярном графе существует совершенное паросочетание.</a:t>
                </a:r>
              </a:p>
              <a:p>
                <a:pPr marL="0" indent="0">
                  <a:buNone/>
                </a:pPr>
                <a:endParaRPr lang="ru-RU" dirty="0"/>
              </a:p>
              <a:p>
                <a:pPr marL="0" indent="0">
                  <a:buNone/>
                </a:pPr>
                <a:r>
                  <a:rPr lang="ru-RU" b="1" dirty="0" smtClean="0"/>
                  <a:t>Следствие из следствия.</a:t>
                </a:r>
                <a:r>
                  <a:rPr lang="ru-RU" dirty="0" smtClean="0"/>
                  <a:t/>
                </a:r>
                <a:br>
                  <a:rPr lang="ru-RU" dirty="0" smtClean="0"/>
                </a:br>
                <a:r>
                  <a:rPr lang="ru-RU" dirty="0" smtClean="0"/>
                  <a:t>Для любого двудольного регулярного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𝐺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имеем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𝜒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</m:t>
                        </m:r>
                      </m:sup>
                    </m:sSup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𝐺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/>
                      </a:rPr>
                      <m:t>Δ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𝐺</m:t>
                        </m:r>
                      </m:e>
                    </m:d>
                  </m:oMath>
                </a14:m>
                <a:r>
                  <a:rPr lang="ru-RU" dirty="0" smtClean="0"/>
                  <a:t>.</a:t>
                </a:r>
                <a:r>
                  <a:rPr lang="en-US" dirty="0" smtClean="0"/>
                  <a:t/>
                </a:r>
                <a:br>
                  <a:rPr lang="en-US" dirty="0" smtClean="0"/>
                </a:br>
                <a:r>
                  <a:rPr lang="ru-RU" i="1" dirty="0" smtClean="0"/>
                  <a:t>Идея доказательства:</a:t>
                </a:r>
                <a:br>
                  <a:rPr lang="ru-RU" i="1" dirty="0" smtClean="0"/>
                </a:br>
                <a:r>
                  <a:rPr lang="ru-RU" dirty="0" smtClean="0"/>
                  <a:t>Все рёбра совершенного </a:t>
                </a:r>
                <a:r>
                  <a:rPr lang="ru-RU" dirty="0" err="1" smtClean="0"/>
                  <a:t>паросочетания</a:t>
                </a:r>
                <a:r>
                  <a:rPr lang="ru-RU" dirty="0" smtClean="0"/>
                  <a:t> красим в один цвет и временно удаляем из графа.</a:t>
                </a:r>
                <a:br>
                  <a:rPr lang="ru-RU" dirty="0" smtClean="0"/>
                </a:br>
                <a:r>
                  <a:rPr lang="ru-RU" dirty="0" smtClean="0"/>
                  <a:t>С оставшимся графом поступаем так же.</a:t>
                </a:r>
                <a:endParaRPr lang="ru-RU" i="1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2241" b="-14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87200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Хроматический </a:t>
            </a:r>
            <a:r>
              <a:rPr lang="ru-RU" dirty="0" smtClean="0"/>
              <a:t>индекс</a:t>
            </a:r>
            <a:r>
              <a:rPr lang="en-US" dirty="0" smtClean="0"/>
              <a:t> </a:t>
            </a:r>
            <a:r>
              <a:rPr lang="ru-RU" dirty="0" smtClean="0"/>
              <a:t>двудольных </a:t>
            </a:r>
            <a:r>
              <a:rPr lang="ru-RU" dirty="0"/>
              <a:t>графов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dirty="0" smtClean="0"/>
                  <a:t>Степень вершины в мультиграфе — это количество инцидентных ей рёбер</a:t>
                </a:r>
                <a:r>
                  <a:rPr lang="ru-RU" dirty="0"/>
                  <a:t> (с учётом кратностей)</a:t>
                </a:r>
                <a:r>
                  <a:rPr lang="ru-RU" dirty="0" smtClean="0"/>
                  <a:t>.</a:t>
                </a:r>
              </a:p>
              <a:p>
                <a:pPr marL="0" indent="0">
                  <a:buNone/>
                </a:pPr>
                <a:r>
                  <a:rPr lang="ru-RU" dirty="0" smtClean="0"/>
                  <a:t>Заметим, что при доказательстве предыдущих утверждений никак не использовался факт наличия/отсутствия кратных рёбер, поэтому для любого двудольного регулярного </a:t>
                </a:r>
                <a:r>
                  <a:rPr lang="ru-RU" u="sng" dirty="0" err="1" smtClean="0"/>
                  <a:t>мульти</a:t>
                </a:r>
                <a:r>
                  <a:rPr lang="ru-RU" dirty="0" err="1" smtClean="0"/>
                  <a:t>графа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𝐺</m:t>
                    </m:r>
                  </m:oMath>
                </a14:m>
                <a:r>
                  <a:rPr lang="ru-RU" b="0" i="1" dirty="0" smtClean="0">
                    <a:latin typeface="Cambria Math"/>
                  </a:rPr>
                  <a:t/>
                </a:r>
                <a:br>
                  <a:rPr lang="ru-RU" b="0" i="1" dirty="0" smtClean="0">
                    <a:latin typeface="Cambria Math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𝜒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′</m:t>
                          </m:r>
                        </m:sup>
                      </m:sSup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𝐺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/>
                        </a:rPr>
                        <m:t>Δ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𝐺</m:t>
                          </m:r>
                        </m:e>
                      </m:d>
                    </m:oMath>
                  </m:oMathPara>
                </a14:m>
                <a:endParaRPr lang="ru-RU" i="1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1520" y="1600200"/>
                <a:ext cx="8640960" cy="5257800"/>
              </a:xfrm>
              <a:blipFill rotWithShape="1">
                <a:blip r:embed="rId2"/>
                <a:stretch>
                  <a:fillRect l="-1763" t="-1508" r="-218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65133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Хроматический индекс </a:t>
            </a:r>
            <a:r>
              <a:rPr lang="ru-RU" dirty="0" smtClean="0"/>
              <a:t>двудольных </a:t>
            </a:r>
            <a:r>
              <a:rPr lang="ru-RU" dirty="0"/>
              <a:t>графов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b="1" dirty="0" smtClean="0"/>
                  <a:t>Теорема </a:t>
                </a:r>
                <a:r>
                  <a:rPr lang="ru-RU" b="1" dirty="0" err="1" smtClean="0"/>
                  <a:t>Кёнига</a:t>
                </a:r>
                <a:r>
                  <a:rPr lang="ru-RU" b="1" dirty="0" smtClean="0"/>
                  <a:t>.</a:t>
                </a:r>
                <a:r>
                  <a:rPr lang="ru-RU" dirty="0"/>
                  <a:t/>
                </a:r>
                <a:br>
                  <a:rPr lang="ru-RU" dirty="0"/>
                </a:br>
                <a:r>
                  <a:rPr lang="ru-RU" dirty="0" smtClean="0"/>
                  <a:t>Для любого двудольного </a:t>
                </a:r>
                <a:r>
                  <a:rPr lang="ru-RU" dirty="0" err="1" smtClean="0"/>
                  <a:t>мультиграфа</a:t>
                </a:r>
                <a:r>
                  <a:rPr lang="ru-RU" dirty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𝐺</m:t>
                    </m:r>
                  </m:oMath>
                </a14:m>
                <a:r>
                  <a:rPr lang="en-US" dirty="0" smtClean="0"/>
                  <a:t/>
                </a:r>
                <a:br>
                  <a:rPr lang="en-US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𝜒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′</m:t>
                          </m:r>
                        </m:sup>
                      </m:sSup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𝐺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/>
                        </a:rPr>
                        <m:t>Δ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𝐺</m:t>
                          </m:r>
                        </m:e>
                      </m:d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r>
                  <a:rPr lang="ru-RU" i="1" dirty="0" smtClean="0"/>
                  <a:t>Доказательство:</a:t>
                </a:r>
              </a:p>
              <a:p>
                <a:pPr marL="0" indent="0">
                  <a:buNone/>
                </a:pPr>
                <a:r>
                  <a:rPr lang="ru-RU" dirty="0" smtClean="0"/>
                  <a:t>Пусть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/>
                      </a:rPr>
                      <m:t>Δ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𝐺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𝑘</m:t>
                    </m:r>
                  </m:oMath>
                </a14:m>
                <a:r>
                  <a:rPr lang="en-US" i="1" dirty="0" smtClean="0"/>
                  <a:t>.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</a:p>
              <a:p>
                <a:pPr marL="0" indent="0">
                  <a:buNone/>
                </a:pPr>
                <a:r>
                  <a:rPr lang="ru-RU" dirty="0" smtClean="0"/>
                  <a:t>Добавим к графу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𝐺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его перевёрнутую копию: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22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Овал 3"/>
          <p:cNvSpPr/>
          <p:nvPr/>
        </p:nvSpPr>
        <p:spPr>
          <a:xfrm>
            <a:off x="3378040" y="522775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4026112" y="522775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3378040" y="630529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4026112" y="630529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10" name="Прямая соединительная линия 9"/>
          <p:cNvCxnSpPr>
            <a:stCxn id="6" idx="4"/>
          </p:cNvCxnSpPr>
          <p:nvPr/>
        </p:nvCxnSpPr>
        <p:spPr>
          <a:xfrm flipH="1">
            <a:off x="3772742" y="5371770"/>
            <a:ext cx="325379" cy="284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>
            <a:endCxn id="6" idx="4"/>
          </p:cNvCxnSpPr>
          <p:nvPr/>
        </p:nvCxnSpPr>
        <p:spPr>
          <a:xfrm flipV="1">
            <a:off x="3935430" y="5371770"/>
            <a:ext cx="162690" cy="284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>
            <a:endCxn id="6" idx="4"/>
          </p:cNvCxnSpPr>
          <p:nvPr/>
        </p:nvCxnSpPr>
        <p:spPr>
          <a:xfrm flipV="1">
            <a:off x="4057448" y="5371770"/>
            <a:ext cx="40673" cy="284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3555374" y="5115096"/>
                <a:ext cx="43473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⋯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31374" y="5115096"/>
                <a:ext cx="434734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3555374" y="6192636"/>
                <a:ext cx="43473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⋯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31374" y="6192636"/>
                <a:ext cx="434734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Прямая соединительная линия 16"/>
          <p:cNvCxnSpPr>
            <a:endCxn id="4" idx="4"/>
          </p:cNvCxnSpPr>
          <p:nvPr/>
        </p:nvCxnSpPr>
        <p:spPr>
          <a:xfrm flipH="1" flipV="1">
            <a:off x="3450048" y="5371770"/>
            <a:ext cx="216024" cy="284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>
            <a:endCxn id="4" idx="4"/>
          </p:cNvCxnSpPr>
          <p:nvPr/>
        </p:nvCxnSpPr>
        <p:spPr>
          <a:xfrm flipH="1" flipV="1">
            <a:off x="3450048" y="5371770"/>
            <a:ext cx="72008" cy="284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2915757" y="5115096"/>
                <a:ext cx="36388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𝑆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91756" y="5115096"/>
                <a:ext cx="363881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2915757" y="6192636"/>
                <a:ext cx="38048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𝑇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91756" y="6192636"/>
                <a:ext cx="380489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7" name="Прямая соединительная линия 26"/>
          <p:cNvCxnSpPr>
            <a:stCxn id="9" idx="0"/>
          </p:cNvCxnSpPr>
          <p:nvPr/>
        </p:nvCxnSpPr>
        <p:spPr>
          <a:xfrm flipH="1" flipV="1">
            <a:off x="4016776" y="5980640"/>
            <a:ext cx="81345" cy="3246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>
            <a:stCxn id="9" idx="0"/>
          </p:cNvCxnSpPr>
          <p:nvPr/>
        </p:nvCxnSpPr>
        <p:spPr>
          <a:xfrm flipH="1" flipV="1">
            <a:off x="3772742" y="5980638"/>
            <a:ext cx="325379" cy="3246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>
            <a:stCxn id="7" idx="0"/>
          </p:cNvCxnSpPr>
          <p:nvPr/>
        </p:nvCxnSpPr>
        <p:spPr>
          <a:xfrm flipV="1">
            <a:off x="3450048" y="5980640"/>
            <a:ext cx="216024" cy="3246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Овал 33"/>
          <p:cNvSpPr/>
          <p:nvPr/>
        </p:nvSpPr>
        <p:spPr>
          <a:xfrm>
            <a:off x="6213388" y="522775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5" name="Овал 34"/>
          <p:cNvSpPr/>
          <p:nvPr/>
        </p:nvSpPr>
        <p:spPr>
          <a:xfrm>
            <a:off x="6861460" y="522775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6" name="Овал 35"/>
          <p:cNvSpPr/>
          <p:nvPr/>
        </p:nvSpPr>
        <p:spPr>
          <a:xfrm>
            <a:off x="6213388" y="630529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7" name="Овал 36"/>
          <p:cNvSpPr/>
          <p:nvPr/>
        </p:nvSpPr>
        <p:spPr>
          <a:xfrm>
            <a:off x="6861460" y="630529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38" name="Прямая соединительная линия 37"/>
          <p:cNvCxnSpPr>
            <a:stCxn id="35" idx="4"/>
          </p:cNvCxnSpPr>
          <p:nvPr/>
        </p:nvCxnSpPr>
        <p:spPr>
          <a:xfrm flipH="1">
            <a:off x="6608090" y="5371770"/>
            <a:ext cx="325379" cy="284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>
            <a:endCxn id="35" idx="4"/>
          </p:cNvCxnSpPr>
          <p:nvPr/>
        </p:nvCxnSpPr>
        <p:spPr>
          <a:xfrm flipV="1">
            <a:off x="6770778" y="5371770"/>
            <a:ext cx="162690" cy="284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>
            <a:endCxn id="35" idx="4"/>
          </p:cNvCxnSpPr>
          <p:nvPr/>
        </p:nvCxnSpPr>
        <p:spPr>
          <a:xfrm flipV="1">
            <a:off x="6892796" y="5371770"/>
            <a:ext cx="40673" cy="284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/>
              <p:cNvSpPr txBox="1"/>
              <p:nvPr/>
            </p:nvSpPr>
            <p:spPr>
              <a:xfrm>
                <a:off x="6390722" y="5115096"/>
                <a:ext cx="43473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⋯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1" name="TextBox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6722" y="5115096"/>
                <a:ext cx="434734" cy="369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/>
              <p:cNvSpPr txBox="1"/>
              <p:nvPr/>
            </p:nvSpPr>
            <p:spPr>
              <a:xfrm>
                <a:off x="6390722" y="6192636"/>
                <a:ext cx="43473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⋯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2" name="TextBox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6722" y="6192636"/>
                <a:ext cx="434734" cy="36933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3" name="Прямая соединительная линия 42"/>
          <p:cNvCxnSpPr>
            <a:endCxn id="34" idx="4"/>
          </p:cNvCxnSpPr>
          <p:nvPr/>
        </p:nvCxnSpPr>
        <p:spPr>
          <a:xfrm flipH="1" flipV="1">
            <a:off x="6285396" y="5371770"/>
            <a:ext cx="216024" cy="284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>
            <a:endCxn id="34" idx="4"/>
          </p:cNvCxnSpPr>
          <p:nvPr/>
        </p:nvCxnSpPr>
        <p:spPr>
          <a:xfrm flipH="1" flipV="1">
            <a:off x="6285396" y="5371770"/>
            <a:ext cx="72008" cy="284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/>
              <p:cNvSpPr txBox="1"/>
              <p:nvPr/>
            </p:nvSpPr>
            <p:spPr>
              <a:xfrm>
                <a:off x="5751105" y="5115096"/>
                <a:ext cx="36388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𝑆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5" name="TextBox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27104" y="5115096"/>
                <a:ext cx="363881" cy="36933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/>
              <p:cNvSpPr txBox="1"/>
              <p:nvPr/>
            </p:nvSpPr>
            <p:spPr>
              <a:xfrm>
                <a:off x="5751105" y="6192636"/>
                <a:ext cx="38048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𝑇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6" name="TextBox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27104" y="6192636"/>
                <a:ext cx="380489" cy="369332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7" name="Прямая соединительная линия 46"/>
          <p:cNvCxnSpPr>
            <a:stCxn id="37" idx="0"/>
          </p:cNvCxnSpPr>
          <p:nvPr/>
        </p:nvCxnSpPr>
        <p:spPr>
          <a:xfrm flipH="1" flipV="1">
            <a:off x="6852124" y="5980640"/>
            <a:ext cx="81345" cy="3246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>
            <a:stCxn id="37" idx="0"/>
          </p:cNvCxnSpPr>
          <p:nvPr/>
        </p:nvCxnSpPr>
        <p:spPr>
          <a:xfrm flipH="1" flipV="1">
            <a:off x="6608090" y="5980638"/>
            <a:ext cx="325379" cy="3246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>
            <a:stCxn id="36" idx="0"/>
          </p:cNvCxnSpPr>
          <p:nvPr/>
        </p:nvCxnSpPr>
        <p:spPr>
          <a:xfrm flipV="1">
            <a:off x="6285396" y="5980640"/>
            <a:ext cx="216024" cy="3246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1" name="TextBox 60"/>
              <p:cNvSpPr txBox="1"/>
              <p:nvPr/>
            </p:nvSpPr>
            <p:spPr>
              <a:xfrm>
                <a:off x="8408931" y="5115097"/>
                <a:ext cx="755079" cy="3912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𝑇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>
                              <a:latin typeface="Cambria Math"/>
                            </a:rPr>
                            <m:t>copy</m:t>
                          </m:r>
                        </m:sub>
                      </m:sSub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61" name="TextBox 6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84930" y="5115096"/>
                <a:ext cx="755079" cy="391261"/>
              </a:xfrm>
              <a:prstGeom prst="rect">
                <a:avLst/>
              </a:prstGeom>
              <a:blipFill rotWithShape="1">
                <a:blip r:embed="rId11"/>
                <a:stretch>
                  <a:fillRect b="-625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2" name="TextBox 61"/>
              <p:cNvSpPr txBox="1"/>
              <p:nvPr/>
            </p:nvSpPr>
            <p:spPr>
              <a:xfrm>
                <a:off x="8408930" y="6192636"/>
                <a:ext cx="742960" cy="3948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𝑆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>
                              <a:latin typeface="Cambria Math"/>
                            </a:rPr>
                            <m:t>copy</m:t>
                          </m:r>
                        </m:sub>
                      </m:sSub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62" name="TextBox 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84930" y="6192636"/>
                <a:ext cx="742960" cy="394852"/>
              </a:xfrm>
              <a:prstGeom prst="rect">
                <a:avLst/>
              </a:prstGeom>
              <a:blipFill rotWithShape="1">
                <a:blip r:embed="rId12"/>
                <a:stretch>
                  <a:fillRect b="-461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0" name="Овал 49"/>
          <p:cNvSpPr/>
          <p:nvPr/>
        </p:nvSpPr>
        <p:spPr>
          <a:xfrm flipV="1">
            <a:off x="7609550" y="630529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1" name="Овал 50"/>
          <p:cNvSpPr/>
          <p:nvPr/>
        </p:nvSpPr>
        <p:spPr>
          <a:xfrm flipV="1">
            <a:off x="8257622" y="630529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2" name="Овал 51"/>
          <p:cNvSpPr/>
          <p:nvPr/>
        </p:nvSpPr>
        <p:spPr>
          <a:xfrm flipV="1">
            <a:off x="7609550" y="522775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3" name="Овал 52"/>
          <p:cNvSpPr/>
          <p:nvPr/>
        </p:nvSpPr>
        <p:spPr>
          <a:xfrm flipV="1">
            <a:off x="8257622" y="522775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54" name="Прямая соединительная линия 53"/>
          <p:cNvCxnSpPr>
            <a:stCxn id="51" idx="4"/>
          </p:cNvCxnSpPr>
          <p:nvPr/>
        </p:nvCxnSpPr>
        <p:spPr>
          <a:xfrm flipH="1" flipV="1">
            <a:off x="8004252" y="6021206"/>
            <a:ext cx="325379" cy="284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>
            <a:endCxn id="51" idx="4"/>
          </p:cNvCxnSpPr>
          <p:nvPr/>
        </p:nvCxnSpPr>
        <p:spPr>
          <a:xfrm>
            <a:off x="8166940" y="6021206"/>
            <a:ext cx="162690" cy="284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>
            <a:endCxn id="51" idx="4"/>
          </p:cNvCxnSpPr>
          <p:nvPr/>
        </p:nvCxnSpPr>
        <p:spPr>
          <a:xfrm>
            <a:off x="8288958" y="6021206"/>
            <a:ext cx="40673" cy="284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7" name="Группа 66"/>
          <p:cNvGrpSpPr/>
          <p:nvPr/>
        </p:nvGrpSpPr>
        <p:grpSpPr>
          <a:xfrm flipV="1">
            <a:off x="7786884" y="5115096"/>
            <a:ext cx="434734" cy="1446872"/>
            <a:chOff x="5146721" y="5227754"/>
            <a:chExt cx="434734" cy="144687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7" name="TextBox 56"/>
                <p:cNvSpPr txBox="1"/>
                <p:nvPr/>
              </p:nvSpPr>
              <p:spPr>
                <a:xfrm flipV="1">
                  <a:off x="5146721" y="6305294"/>
                  <a:ext cx="43473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/>
                          </a:rPr>
                          <m:t>⋯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57" name="TextBox 5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V="1">
                  <a:off x="5146721" y="6305294"/>
                  <a:ext cx="434734" cy="369332"/>
                </a:xfrm>
                <a:prstGeom prst="rect">
                  <a:avLst/>
                </a:prstGeom>
                <a:blipFill rotWithShape="1">
                  <a:blip r:embed="rId1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8" name="TextBox 57"/>
                <p:cNvSpPr txBox="1"/>
                <p:nvPr/>
              </p:nvSpPr>
              <p:spPr>
                <a:xfrm flipV="1">
                  <a:off x="5146721" y="5227754"/>
                  <a:ext cx="43473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/>
                          </a:rPr>
                          <m:t>⋯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58" name="TextBox 5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V="1">
                  <a:off x="5146721" y="5227754"/>
                  <a:ext cx="434734" cy="369332"/>
                </a:xfrm>
                <a:prstGeom prst="rect">
                  <a:avLst/>
                </a:prstGeom>
                <a:blipFill rotWithShape="1">
                  <a:blip r:embed="rId1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59" name="Прямая соединительная линия 58"/>
          <p:cNvCxnSpPr>
            <a:endCxn id="50" idx="4"/>
          </p:cNvCxnSpPr>
          <p:nvPr/>
        </p:nvCxnSpPr>
        <p:spPr>
          <a:xfrm flipH="1">
            <a:off x="7681558" y="6021206"/>
            <a:ext cx="216024" cy="284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>
            <a:endCxn id="50" idx="4"/>
          </p:cNvCxnSpPr>
          <p:nvPr/>
        </p:nvCxnSpPr>
        <p:spPr>
          <a:xfrm flipH="1">
            <a:off x="7681558" y="6021206"/>
            <a:ext cx="72008" cy="284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единительная линия 62"/>
          <p:cNvCxnSpPr>
            <a:stCxn id="53" idx="0"/>
          </p:cNvCxnSpPr>
          <p:nvPr/>
        </p:nvCxnSpPr>
        <p:spPr>
          <a:xfrm flipH="1">
            <a:off x="8248286" y="5371771"/>
            <a:ext cx="81345" cy="3246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/>
          <p:cNvCxnSpPr>
            <a:stCxn id="53" idx="0"/>
          </p:cNvCxnSpPr>
          <p:nvPr/>
        </p:nvCxnSpPr>
        <p:spPr>
          <a:xfrm flipH="1">
            <a:off x="8004252" y="5371770"/>
            <a:ext cx="325379" cy="3246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единительная линия 64"/>
          <p:cNvCxnSpPr>
            <a:stCxn id="52" idx="0"/>
          </p:cNvCxnSpPr>
          <p:nvPr/>
        </p:nvCxnSpPr>
        <p:spPr>
          <a:xfrm>
            <a:off x="7681558" y="5371771"/>
            <a:ext cx="216024" cy="3246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Стрелка вправо 67"/>
          <p:cNvSpPr/>
          <p:nvPr/>
        </p:nvSpPr>
        <p:spPr>
          <a:xfrm>
            <a:off x="4763891" y="5484428"/>
            <a:ext cx="576064" cy="8208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0058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4259796" y="4704804"/>
            <a:ext cx="3528392" cy="19442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Задача о раскраске</a:t>
            </a:r>
            <a:r>
              <a:rPr lang="en-US" dirty="0" smtClean="0"/>
              <a:t> </a:t>
            </a:r>
            <a:r>
              <a:rPr lang="ru-RU" dirty="0" smtClean="0"/>
              <a:t>планарных графов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Задачу о раскраске карт можно переформулировать на языке раскрасок, рассмотрев планарный граф, </a:t>
            </a:r>
            <a:br>
              <a:rPr lang="ru-RU" dirty="0" smtClean="0"/>
            </a:br>
            <a:r>
              <a:rPr lang="ru-RU" i="1" dirty="0" smtClean="0"/>
              <a:t>двойственный</a:t>
            </a:r>
            <a:r>
              <a:rPr lang="ru-RU" dirty="0" smtClean="0"/>
              <a:t> карте:</a:t>
            </a:r>
            <a:endParaRPr lang="en-US" dirty="0" smtClean="0"/>
          </a:p>
          <a:p>
            <a:r>
              <a:rPr lang="ru-RU" dirty="0" smtClean="0"/>
              <a:t>Сколькими цветами можно правильно раскрасить любой планарный граф?</a:t>
            </a:r>
          </a:p>
        </p:txBody>
      </p:sp>
      <p:sp>
        <p:nvSpPr>
          <p:cNvPr id="4" name="Овал 3"/>
          <p:cNvSpPr/>
          <p:nvPr/>
        </p:nvSpPr>
        <p:spPr>
          <a:xfrm>
            <a:off x="4403812" y="4920828"/>
            <a:ext cx="1656184" cy="108012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5483932" y="5460888"/>
            <a:ext cx="1656184" cy="104411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5231904" y="5784924"/>
            <a:ext cx="540060" cy="72008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5915980" y="4992836"/>
            <a:ext cx="1224136" cy="72008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6852084" y="5784924"/>
            <a:ext cx="720080" cy="504056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6852084" y="5136852"/>
            <a:ext cx="720080" cy="846094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5987988" y="477165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Овал 11"/>
          <p:cNvSpPr/>
          <p:nvPr/>
        </p:nvSpPr>
        <p:spPr>
          <a:xfrm>
            <a:off x="6373428" y="528086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Овал 12"/>
          <p:cNvSpPr/>
          <p:nvPr/>
        </p:nvSpPr>
        <p:spPr>
          <a:xfrm>
            <a:off x="7146652" y="5487891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Овал 13"/>
          <p:cNvSpPr/>
          <p:nvPr/>
        </p:nvSpPr>
        <p:spPr>
          <a:xfrm>
            <a:off x="7218660" y="603695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Овал 14"/>
          <p:cNvSpPr/>
          <p:nvPr/>
        </p:nvSpPr>
        <p:spPr>
          <a:xfrm>
            <a:off x="6301420" y="591093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Овал 15"/>
          <p:cNvSpPr/>
          <p:nvPr/>
        </p:nvSpPr>
        <p:spPr>
          <a:xfrm>
            <a:off x="5411924" y="614496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Овал 16"/>
          <p:cNvSpPr/>
          <p:nvPr/>
        </p:nvSpPr>
        <p:spPr>
          <a:xfrm>
            <a:off x="5087888" y="5264236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Полилиния 17"/>
          <p:cNvSpPr/>
          <p:nvPr/>
        </p:nvSpPr>
        <p:spPr>
          <a:xfrm>
            <a:off x="6108700" y="4902200"/>
            <a:ext cx="304800" cy="406400"/>
          </a:xfrm>
          <a:custGeom>
            <a:avLst/>
            <a:gdLst>
              <a:gd name="connsiteX0" fmla="*/ 0 w 304800"/>
              <a:gd name="connsiteY0" fmla="*/ 0 h 406400"/>
              <a:gd name="connsiteX1" fmla="*/ 304800 w 304800"/>
              <a:gd name="connsiteY1" fmla="*/ 406400 h 40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04800" h="406400">
                <a:moveTo>
                  <a:pt x="0" y="0"/>
                </a:moveTo>
                <a:lnTo>
                  <a:pt x="304800" y="406400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олилиния 18"/>
          <p:cNvSpPr/>
          <p:nvPr/>
        </p:nvSpPr>
        <p:spPr>
          <a:xfrm>
            <a:off x="5219700" y="4876800"/>
            <a:ext cx="762000" cy="419100"/>
          </a:xfrm>
          <a:custGeom>
            <a:avLst/>
            <a:gdLst>
              <a:gd name="connsiteX0" fmla="*/ 762000 w 762000"/>
              <a:gd name="connsiteY0" fmla="*/ 0 h 419100"/>
              <a:gd name="connsiteX1" fmla="*/ 0 w 762000"/>
              <a:gd name="connsiteY1" fmla="*/ 419100 h 419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62000" h="419100">
                <a:moveTo>
                  <a:pt x="762000" y="0"/>
                </a:moveTo>
                <a:lnTo>
                  <a:pt x="0" y="419100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олилиния 19"/>
          <p:cNvSpPr/>
          <p:nvPr/>
        </p:nvSpPr>
        <p:spPr>
          <a:xfrm>
            <a:off x="6515100" y="5346700"/>
            <a:ext cx="660400" cy="203200"/>
          </a:xfrm>
          <a:custGeom>
            <a:avLst/>
            <a:gdLst>
              <a:gd name="connsiteX0" fmla="*/ 0 w 660400"/>
              <a:gd name="connsiteY0" fmla="*/ 0 h 203200"/>
              <a:gd name="connsiteX1" fmla="*/ 660400 w 660400"/>
              <a:gd name="connsiteY1" fmla="*/ 203200 h 20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60400" h="203200">
                <a:moveTo>
                  <a:pt x="0" y="0"/>
                </a:moveTo>
                <a:lnTo>
                  <a:pt x="660400" y="203200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олилиния 20"/>
          <p:cNvSpPr/>
          <p:nvPr/>
        </p:nvSpPr>
        <p:spPr>
          <a:xfrm>
            <a:off x="6451600" y="6007100"/>
            <a:ext cx="774700" cy="76200"/>
          </a:xfrm>
          <a:custGeom>
            <a:avLst/>
            <a:gdLst>
              <a:gd name="connsiteX0" fmla="*/ 774700 w 774700"/>
              <a:gd name="connsiteY0" fmla="*/ 76200 h 76200"/>
              <a:gd name="connsiteX1" fmla="*/ 0 w 774700"/>
              <a:gd name="connsiteY1" fmla="*/ 0 h 76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74700" h="76200">
                <a:moveTo>
                  <a:pt x="774700" y="76200"/>
                </a:moveTo>
                <a:lnTo>
                  <a:pt x="0" y="0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олилиния 21"/>
          <p:cNvSpPr/>
          <p:nvPr/>
        </p:nvSpPr>
        <p:spPr>
          <a:xfrm>
            <a:off x="6362700" y="5422900"/>
            <a:ext cx="76200" cy="508000"/>
          </a:xfrm>
          <a:custGeom>
            <a:avLst/>
            <a:gdLst>
              <a:gd name="connsiteX0" fmla="*/ 76200 w 76200"/>
              <a:gd name="connsiteY0" fmla="*/ 0 h 508000"/>
              <a:gd name="connsiteX1" fmla="*/ 0 w 76200"/>
              <a:gd name="connsiteY1" fmla="*/ 508000 h 50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6200" h="508000">
                <a:moveTo>
                  <a:pt x="76200" y="0"/>
                </a:moveTo>
                <a:lnTo>
                  <a:pt x="0" y="508000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олилиния 22"/>
          <p:cNvSpPr/>
          <p:nvPr/>
        </p:nvSpPr>
        <p:spPr>
          <a:xfrm>
            <a:off x="6438900" y="5600700"/>
            <a:ext cx="749300" cy="330200"/>
          </a:xfrm>
          <a:custGeom>
            <a:avLst/>
            <a:gdLst>
              <a:gd name="connsiteX0" fmla="*/ 749300 w 749300"/>
              <a:gd name="connsiteY0" fmla="*/ 0 h 330200"/>
              <a:gd name="connsiteX1" fmla="*/ 0 w 749300"/>
              <a:gd name="connsiteY1" fmla="*/ 330200 h 33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49300" h="330200">
                <a:moveTo>
                  <a:pt x="749300" y="0"/>
                </a:moveTo>
                <a:lnTo>
                  <a:pt x="0" y="330200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олилиния 23"/>
          <p:cNvSpPr/>
          <p:nvPr/>
        </p:nvSpPr>
        <p:spPr>
          <a:xfrm>
            <a:off x="7213600" y="5626100"/>
            <a:ext cx="76200" cy="419100"/>
          </a:xfrm>
          <a:custGeom>
            <a:avLst/>
            <a:gdLst>
              <a:gd name="connsiteX0" fmla="*/ 0 w 76200"/>
              <a:gd name="connsiteY0" fmla="*/ 0 h 419100"/>
              <a:gd name="connsiteX1" fmla="*/ 76200 w 76200"/>
              <a:gd name="connsiteY1" fmla="*/ 419100 h 419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6200" h="419100">
                <a:moveTo>
                  <a:pt x="0" y="0"/>
                </a:moveTo>
                <a:lnTo>
                  <a:pt x="76200" y="419100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олилиния 24"/>
          <p:cNvSpPr/>
          <p:nvPr/>
        </p:nvSpPr>
        <p:spPr>
          <a:xfrm>
            <a:off x="5562600" y="5994400"/>
            <a:ext cx="762000" cy="203200"/>
          </a:xfrm>
          <a:custGeom>
            <a:avLst/>
            <a:gdLst>
              <a:gd name="connsiteX0" fmla="*/ 762000 w 762000"/>
              <a:gd name="connsiteY0" fmla="*/ 0 h 203200"/>
              <a:gd name="connsiteX1" fmla="*/ 0 w 762000"/>
              <a:gd name="connsiteY1" fmla="*/ 203200 h 20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62000" h="203200">
                <a:moveTo>
                  <a:pt x="762000" y="0"/>
                </a:moveTo>
                <a:lnTo>
                  <a:pt x="0" y="203200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олилиния 25"/>
          <p:cNvSpPr/>
          <p:nvPr/>
        </p:nvSpPr>
        <p:spPr>
          <a:xfrm>
            <a:off x="5207000" y="5384800"/>
            <a:ext cx="279400" cy="774700"/>
          </a:xfrm>
          <a:custGeom>
            <a:avLst/>
            <a:gdLst>
              <a:gd name="connsiteX0" fmla="*/ 279400 w 279400"/>
              <a:gd name="connsiteY0" fmla="*/ 774700 h 774700"/>
              <a:gd name="connsiteX1" fmla="*/ 0 w 279400"/>
              <a:gd name="connsiteY1" fmla="*/ 0 h 77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9400" h="774700">
                <a:moveTo>
                  <a:pt x="279400" y="774700"/>
                </a:moveTo>
                <a:lnTo>
                  <a:pt x="0" y="0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олилиния 26"/>
          <p:cNvSpPr/>
          <p:nvPr/>
        </p:nvSpPr>
        <p:spPr>
          <a:xfrm>
            <a:off x="5219700" y="5334000"/>
            <a:ext cx="1155700" cy="0"/>
          </a:xfrm>
          <a:custGeom>
            <a:avLst/>
            <a:gdLst>
              <a:gd name="connsiteX0" fmla="*/ 1155700 w 1155700"/>
              <a:gd name="connsiteY0" fmla="*/ 0 h 0"/>
              <a:gd name="connsiteX1" fmla="*/ 0 w 11557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55700">
                <a:moveTo>
                  <a:pt x="1155700" y="0"/>
                </a:moveTo>
                <a:lnTo>
                  <a:pt x="0" y="0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олилиния 27"/>
          <p:cNvSpPr/>
          <p:nvPr/>
        </p:nvSpPr>
        <p:spPr>
          <a:xfrm>
            <a:off x="6134101" y="4864101"/>
            <a:ext cx="1118687" cy="609600"/>
          </a:xfrm>
          <a:custGeom>
            <a:avLst/>
            <a:gdLst>
              <a:gd name="connsiteX0" fmla="*/ 0 w 1122507"/>
              <a:gd name="connsiteY0" fmla="*/ 49044 h 658644"/>
              <a:gd name="connsiteX1" fmla="*/ 952500 w 1122507"/>
              <a:gd name="connsiteY1" fmla="*/ 61744 h 658644"/>
              <a:gd name="connsiteX2" fmla="*/ 1117600 w 1122507"/>
              <a:gd name="connsiteY2" fmla="*/ 658644 h 658644"/>
              <a:gd name="connsiteX0" fmla="*/ 0 w 1118687"/>
              <a:gd name="connsiteY0" fmla="*/ 11217 h 620817"/>
              <a:gd name="connsiteX1" fmla="*/ 876300 w 1118687"/>
              <a:gd name="connsiteY1" fmla="*/ 163617 h 620817"/>
              <a:gd name="connsiteX2" fmla="*/ 1117600 w 1118687"/>
              <a:gd name="connsiteY2" fmla="*/ 620817 h 620817"/>
              <a:gd name="connsiteX0" fmla="*/ 0 w 1118687"/>
              <a:gd name="connsiteY0" fmla="*/ 0 h 609600"/>
              <a:gd name="connsiteX1" fmla="*/ 876300 w 1118687"/>
              <a:gd name="connsiteY1" fmla="*/ 152400 h 609600"/>
              <a:gd name="connsiteX2" fmla="*/ 1117600 w 1118687"/>
              <a:gd name="connsiteY2" fmla="*/ 609600 h 609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18687" h="609600">
                <a:moveTo>
                  <a:pt x="0" y="0"/>
                </a:moveTo>
                <a:cubicBezTo>
                  <a:pt x="408516" y="19050"/>
                  <a:pt x="690033" y="50800"/>
                  <a:pt x="876300" y="152400"/>
                </a:cubicBezTo>
                <a:cubicBezTo>
                  <a:pt x="1062567" y="254000"/>
                  <a:pt x="1128183" y="361950"/>
                  <a:pt x="1117600" y="60960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олилиния 28"/>
          <p:cNvSpPr/>
          <p:nvPr/>
        </p:nvSpPr>
        <p:spPr>
          <a:xfrm>
            <a:off x="4343330" y="4856533"/>
            <a:ext cx="1638370" cy="1366468"/>
          </a:xfrm>
          <a:custGeom>
            <a:avLst/>
            <a:gdLst>
              <a:gd name="connsiteX0" fmla="*/ 1638720 w 1638720"/>
              <a:gd name="connsiteY0" fmla="*/ 51481 h 1410381"/>
              <a:gd name="connsiteX1" fmla="*/ 330620 w 1638720"/>
              <a:gd name="connsiteY1" fmla="*/ 64181 h 1410381"/>
              <a:gd name="connsiteX2" fmla="*/ 420 w 1638720"/>
              <a:gd name="connsiteY2" fmla="*/ 686481 h 1410381"/>
              <a:gd name="connsiteX3" fmla="*/ 368720 w 1638720"/>
              <a:gd name="connsiteY3" fmla="*/ 1245281 h 1410381"/>
              <a:gd name="connsiteX4" fmla="*/ 1092620 w 1638720"/>
              <a:gd name="connsiteY4" fmla="*/ 1410381 h 1410381"/>
              <a:gd name="connsiteX0" fmla="*/ 1638370 w 1638370"/>
              <a:gd name="connsiteY0" fmla="*/ 18779 h 1377679"/>
              <a:gd name="connsiteX1" fmla="*/ 393770 w 1638370"/>
              <a:gd name="connsiteY1" fmla="*/ 120379 h 1377679"/>
              <a:gd name="connsiteX2" fmla="*/ 70 w 1638370"/>
              <a:gd name="connsiteY2" fmla="*/ 653779 h 1377679"/>
              <a:gd name="connsiteX3" fmla="*/ 368370 w 1638370"/>
              <a:gd name="connsiteY3" fmla="*/ 1212579 h 1377679"/>
              <a:gd name="connsiteX4" fmla="*/ 1092270 w 1638370"/>
              <a:gd name="connsiteY4" fmla="*/ 1377679 h 1377679"/>
              <a:gd name="connsiteX0" fmla="*/ 1638370 w 1638370"/>
              <a:gd name="connsiteY0" fmla="*/ 2846 h 1361746"/>
              <a:gd name="connsiteX1" fmla="*/ 393770 w 1638370"/>
              <a:gd name="connsiteY1" fmla="*/ 104446 h 1361746"/>
              <a:gd name="connsiteX2" fmla="*/ 70 w 1638370"/>
              <a:gd name="connsiteY2" fmla="*/ 637846 h 1361746"/>
              <a:gd name="connsiteX3" fmla="*/ 368370 w 1638370"/>
              <a:gd name="connsiteY3" fmla="*/ 1196646 h 1361746"/>
              <a:gd name="connsiteX4" fmla="*/ 1092270 w 1638370"/>
              <a:gd name="connsiteY4" fmla="*/ 1361746 h 1361746"/>
              <a:gd name="connsiteX0" fmla="*/ 1638370 w 1638370"/>
              <a:gd name="connsiteY0" fmla="*/ 7568 h 1366468"/>
              <a:gd name="connsiteX1" fmla="*/ 393770 w 1638370"/>
              <a:gd name="connsiteY1" fmla="*/ 83768 h 1366468"/>
              <a:gd name="connsiteX2" fmla="*/ 70 w 1638370"/>
              <a:gd name="connsiteY2" fmla="*/ 642568 h 1366468"/>
              <a:gd name="connsiteX3" fmla="*/ 368370 w 1638370"/>
              <a:gd name="connsiteY3" fmla="*/ 1201368 h 1366468"/>
              <a:gd name="connsiteX4" fmla="*/ 1092270 w 1638370"/>
              <a:gd name="connsiteY4" fmla="*/ 1366468 h 1366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38370" h="1366468">
                <a:moveTo>
                  <a:pt x="1638370" y="7568"/>
                </a:moveTo>
                <a:cubicBezTo>
                  <a:pt x="1146245" y="-899"/>
                  <a:pt x="666820" y="-22065"/>
                  <a:pt x="393770" y="83768"/>
                </a:cubicBezTo>
                <a:cubicBezTo>
                  <a:pt x="120720" y="189601"/>
                  <a:pt x="4303" y="456301"/>
                  <a:pt x="70" y="642568"/>
                </a:cubicBezTo>
                <a:cubicBezTo>
                  <a:pt x="-4163" y="828835"/>
                  <a:pt x="186337" y="1080718"/>
                  <a:pt x="368370" y="1201368"/>
                </a:cubicBezTo>
                <a:cubicBezTo>
                  <a:pt x="550403" y="1322018"/>
                  <a:pt x="821336" y="1344243"/>
                  <a:pt x="1092270" y="1366468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олилиния 29"/>
          <p:cNvSpPr/>
          <p:nvPr/>
        </p:nvSpPr>
        <p:spPr>
          <a:xfrm>
            <a:off x="6134100" y="4822348"/>
            <a:ext cx="1525376" cy="1286352"/>
          </a:xfrm>
          <a:custGeom>
            <a:avLst/>
            <a:gdLst>
              <a:gd name="connsiteX0" fmla="*/ 0 w 1526090"/>
              <a:gd name="connsiteY0" fmla="*/ 0 h 1282700"/>
              <a:gd name="connsiteX1" fmla="*/ 1117600 w 1526090"/>
              <a:gd name="connsiteY1" fmla="*/ 38100 h 1282700"/>
              <a:gd name="connsiteX2" fmla="*/ 1422400 w 1526090"/>
              <a:gd name="connsiteY2" fmla="*/ 177800 h 1282700"/>
              <a:gd name="connsiteX3" fmla="*/ 1524000 w 1526090"/>
              <a:gd name="connsiteY3" fmla="*/ 673100 h 1282700"/>
              <a:gd name="connsiteX4" fmla="*/ 1346200 w 1526090"/>
              <a:gd name="connsiteY4" fmla="*/ 1181100 h 1282700"/>
              <a:gd name="connsiteX5" fmla="*/ 1219200 w 1526090"/>
              <a:gd name="connsiteY5" fmla="*/ 1282700 h 1282700"/>
              <a:gd name="connsiteX0" fmla="*/ 0 w 1526090"/>
              <a:gd name="connsiteY0" fmla="*/ 0 h 1282700"/>
              <a:gd name="connsiteX1" fmla="*/ 1117600 w 1526090"/>
              <a:gd name="connsiteY1" fmla="*/ 38100 h 1282700"/>
              <a:gd name="connsiteX2" fmla="*/ 1422400 w 1526090"/>
              <a:gd name="connsiteY2" fmla="*/ 177800 h 1282700"/>
              <a:gd name="connsiteX3" fmla="*/ 1524000 w 1526090"/>
              <a:gd name="connsiteY3" fmla="*/ 673100 h 1282700"/>
              <a:gd name="connsiteX4" fmla="*/ 1346200 w 1526090"/>
              <a:gd name="connsiteY4" fmla="*/ 1181100 h 1282700"/>
              <a:gd name="connsiteX5" fmla="*/ 1219200 w 1526090"/>
              <a:gd name="connsiteY5" fmla="*/ 1282700 h 1282700"/>
              <a:gd name="connsiteX0" fmla="*/ 0 w 1526090"/>
              <a:gd name="connsiteY0" fmla="*/ 0 h 1282700"/>
              <a:gd name="connsiteX1" fmla="*/ 1117600 w 1526090"/>
              <a:gd name="connsiteY1" fmla="*/ 38100 h 1282700"/>
              <a:gd name="connsiteX2" fmla="*/ 1422400 w 1526090"/>
              <a:gd name="connsiteY2" fmla="*/ 228600 h 1282700"/>
              <a:gd name="connsiteX3" fmla="*/ 1524000 w 1526090"/>
              <a:gd name="connsiteY3" fmla="*/ 673100 h 1282700"/>
              <a:gd name="connsiteX4" fmla="*/ 1346200 w 1526090"/>
              <a:gd name="connsiteY4" fmla="*/ 1181100 h 1282700"/>
              <a:gd name="connsiteX5" fmla="*/ 1219200 w 1526090"/>
              <a:gd name="connsiteY5" fmla="*/ 1282700 h 1282700"/>
              <a:gd name="connsiteX0" fmla="*/ 0 w 1573701"/>
              <a:gd name="connsiteY0" fmla="*/ 0 h 1282700"/>
              <a:gd name="connsiteX1" fmla="*/ 1422400 w 1573701"/>
              <a:gd name="connsiteY1" fmla="*/ 228600 h 1282700"/>
              <a:gd name="connsiteX2" fmla="*/ 1524000 w 1573701"/>
              <a:gd name="connsiteY2" fmla="*/ 673100 h 1282700"/>
              <a:gd name="connsiteX3" fmla="*/ 1346200 w 1573701"/>
              <a:gd name="connsiteY3" fmla="*/ 1181100 h 1282700"/>
              <a:gd name="connsiteX4" fmla="*/ 1219200 w 1573701"/>
              <a:gd name="connsiteY4" fmla="*/ 1282700 h 1282700"/>
              <a:gd name="connsiteX0" fmla="*/ 0 w 1573701"/>
              <a:gd name="connsiteY0" fmla="*/ 3652 h 1286352"/>
              <a:gd name="connsiteX1" fmla="*/ 1422400 w 1573701"/>
              <a:gd name="connsiteY1" fmla="*/ 232252 h 1286352"/>
              <a:gd name="connsiteX2" fmla="*/ 1524000 w 1573701"/>
              <a:gd name="connsiteY2" fmla="*/ 676752 h 1286352"/>
              <a:gd name="connsiteX3" fmla="*/ 1346200 w 1573701"/>
              <a:gd name="connsiteY3" fmla="*/ 1184752 h 1286352"/>
              <a:gd name="connsiteX4" fmla="*/ 1219200 w 1573701"/>
              <a:gd name="connsiteY4" fmla="*/ 1286352 h 1286352"/>
              <a:gd name="connsiteX0" fmla="*/ 0 w 1525376"/>
              <a:gd name="connsiteY0" fmla="*/ 3652 h 1286352"/>
              <a:gd name="connsiteX1" fmla="*/ 1244600 w 1525376"/>
              <a:gd name="connsiteY1" fmla="*/ 232252 h 1286352"/>
              <a:gd name="connsiteX2" fmla="*/ 1524000 w 1525376"/>
              <a:gd name="connsiteY2" fmla="*/ 676752 h 1286352"/>
              <a:gd name="connsiteX3" fmla="*/ 1346200 w 1525376"/>
              <a:gd name="connsiteY3" fmla="*/ 1184752 h 1286352"/>
              <a:gd name="connsiteX4" fmla="*/ 1219200 w 1525376"/>
              <a:gd name="connsiteY4" fmla="*/ 1286352 h 1286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5376" h="1286352">
                <a:moveTo>
                  <a:pt x="0" y="3652"/>
                </a:moveTo>
                <a:cubicBezTo>
                  <a:pt x="296333" y="-24923"/>
                  <a:pt x="990600" y="120069"/>
                  <a:pt x="1244600" y="232252"/>
                </a:cubicBezTo>
                <a:cubicBezTo>
                  <a:pt x="1498600" y="344435"/>
                  <a:pt x="1507067" y="518002"/>
                  <a:pt x="1524000" y="676752"/>
                </a:cubicBezTo>
                <a:cubicBezTo>
                  <a:pt x="1540933" y="835502"/>
                  <a:pt x="1397000" y="1083152"/>
                  <a:pt x="1346200" y="1184752"/>
                </a:cubicBezTo>
                <a:cubicBezTo>
                  <a:pt x="1295400" y="1286352"/>
                  <a:pt x="1257300" y="1286352"/>
                  <a:pt x="1219200" y="1286352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олилиния 30"/>
          <p:cNvSpPr/>
          <p:nvPr/>
        </p:nvSpPr>
        <p:spPr>
          <a:xfrm>
            <a:off x="4292600" y="4783578"/>
            <a:ext cx="2108200" cy="1795707"/>
          </a:xfrm>
          <a:custGeom>
            <a:avLst/>
            <a:gdLst>
              <a:gd name="connsiteX0" fmla="*/ 1689100 w 2108200"/>
              <a:gd name="connsiteY0" fmla="*/ 29723 h 1795707"/>
              <a:gd name="connsiteX1" fmla="*/ 660400 w 2108200"/>
              <a:gd name="connsiteY1" fmla="*/ 17023 h 1795707"/>
              <a:gd name="connsiteX2" fmla="*/ 152400 w 2108200"/>
              <a:gd name="connsiteY2" fmla="*/ 232923 h 1795707"/>
              <a:gd name="connsiteX3" fmla="*/ 0 w 2108200"/>
              <a:gd name="connsiteY3" fmla="*/ 715523 h 1795707"/>
              <a:gd name="connsiteX4" fmla="*/ 203200 w 2108200"/>
              <a:gd name="connsiteY4" fmla="*/ 1337823 h 1795707"/>
              <a:gd name="connsiteX5" fmla="*/ 1130300 w 2108200"/>
              <a:gd name="connsiteY5" fmla="*/ 1769623 h 1795707"/>
              <a:gd name="connsiteX6" fmla="*/ 1917700 w 2108200"/>
              <a:gd name="connsiteY6" fmla="*/ 1693423 h 1795707"/>
              <a:gd name="connsiteX7" fmla="*/ 2108200 w 2108200"/>
              <a:gd name="connsiteY7" fmla="*/ 1248923 h 17957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108200" h="1795707">
                <a:moveTo>
                  <a:pt x="1689100" y="29723"/>
                </a:moveTo>
                <a:cubicBezTo>
                  <a:pt x="1302808" y="6439"/>
                  <a:pt x="916517" y="-16844"/>
                  <a:pt x="660400" y="17023"/>
                </a:cubicBezTo>
                <a:cubicBezTo>
                  <a:pt x="404283" y="50890"/>
                  <a:pt x="262467" y="116506"/>
                  <a:pt x="152400" y="232923"/>
                </a:cubicBezTo>
                <a:cubicBezTo>
                  <a:pt x="42333" y="349340"/>
                  <a:pt x="-8467" y="531373"/>
                  <a:pt x="0" y="715523"/>
                </a:cubicBezTo>
                <a:cubicBezTo>
                  <a:pt x="8467" y="899673"/>
                  <a:pt x="14817" y="1162140"/>
                  <a:pt x="203200" y="1337823"/>
                </a:cubicBezTo>
                <a:cubicBezTo>
                  <a:pt x="391583" y="1513506"/>
                  <a:pt x="844550" y="1710356"/>
                  <a:pt x="1130300" y="1769623"/>
                </a:cubicBezTo>
                <a:cubicBezTo>
                  <a:pt x="1416050" y="1828890"/>
                  <a:pt x="1754717" y="1780206"/>
                  <a:pt x="1917700" y="1693423"/>
                </a:cubicBezTo>
                <a:cubicBezTo>
                  <a:pt x="2080683" y="1606640"/>
                  <a:pt x="2094441" y="1427781"/>
                  <a:pt x="2108200" y="1248923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олилиния 32"/>
          <p:cNvSpPr/>
          <p:nvPr/>
        </p:nvSpPr>
        <p:spPr>
          <a:xfrm flipV="1">
            <a:off x="5231904" y="5384800"/>
            <a:ext cx="1092696" cy="546100"/>
          </a:xfrm>
          <a:custGeom>
            <a:avLst/>
            <a:gdLst>
              <a:gd name="connsiteX0" fmla="*/ 749300 w 749300"/>
              <a:gd name="connsiteY0" fmla="*/ 0 h 330200"/>
              <a:gd name="connsiteX1" fmla="*/ 0 w 749300"/>
              <a:gd name="connsiteY1" fmla="*/ 330200 h 33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49300" h="330200">
                <a:moveTo>
                  <a:pt x="749300" y="0"/>
                </a:moveTo>
                <a:lnTo>
                  <a:pt x="0" y="330200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4139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Хроматический </a:t>
            </a:r>
            <a:r>
              <a:rPr lang="ru-RU" dirty="0" smtClean="0"/>
              <a:t>индекс</a:t>
            </a:r>
            <a:r>
              <a:rPr lang="en-US" dirty="0" smtClean="0"/>
              <a:t> </a:t>
            </a:r>
            <a:r>
              <a:rPr lang="ru-RU" dirty="0" smtClean="0"/>
              <a:t>двудольных </a:t>
            </a:r>
            <a:r>
              <a:rPr lang="ru-RU" dirty="0"/>
              <a:t>графов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dirty="0" smtClean="0"/>
                  <a:t>Для полученного графа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𝐺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US" dirty="0" smtClean="0"/>
                  <a:t>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/>
                      </a:rPr>
                      <m:t>Δ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</a:rPr>
                              <m:t>𝐺</m:t>
                            </m:r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′</m:t>
                            </m:r>
                          </m:sup>
                        </m:sSup>
                      </m:e>
                    </m:d>
                    <m:r>
                      <a:rPr lang="en-US" i="1">
                        <a:latin typeface="Cambria Math"/>
                      </a:rPr>
                      <m:t>=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/>
                      </a:rPr>
                      <m:t>Δ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𝐺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𝑘</m:t>
                    </m:r>
                  </m:oMath>
                </a14:m>
                <a:r>
                  <a:rPr lang="en-US" dirty="0" smtClean="0"/>
                  <a:t>.</a:t>
                </a:r>
                <a:endParaRPr lang="ru-RU" dirty="0" smtClean="0"/>
              </a:p>
              <a:p>
                <a:pPr marL="0" indent="0">
                  <a:buNone/>
                </a:pPr>
                <a:r>
                  <a:rPr lang="ru-RU" dirty="0" smtClean="0"/>
                  <a:t>В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𝐺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каждую вершину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𝑣</m:t>
                    </m:r>
                    <m:r>
                      <a:rPr lang="en-US" b="0" i="1" smtClean="0">
                        <a:latin typeface="Cambria Math"/>
                      </a:rPr>
                      <m:t>∈</m:t>
                    </m:r>
                    <m:r>
                      <a:rPr lang="en-US" b="0" i="1" smtClean="0">
                        <a:latin typeface="Cambria Math"/>
                      </a:rPr>
                      <m:t>𝑆</m:t>
                    </m:r>
                  </m:oMath>
                </a14:m>
                <a:r>
                  <a:rPr lang="ru-RU" dirty="0" smtClean="0"/>
                  <a:t>, для которой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deg</m:t>
                        </m:r>
                      </m:fName>
                      <m:e>
                        <m:r>
                          <a:rPr lang="en-US" i="1">
                            <a:latin typeface="Cambria Math"/>
                          </a:rPr>
                          <m:t>𝑣</m:t>
                        </m:r>
                      </m:e>
                    </m:func>
                    <m:r>
                      <a:rPr lang="en-US" i="1">
                        <a:latin typeface="Cambria Math"/>
                      </a:rPr>
                      <m:t>&lt;</m:t>
                    </m:r>
                    <m:r>
                      <a:rPr lang="en-US" b="0" i="1" smtClean="0">
                        <a:latin typeface="Cambria Math"/>
                      </a:rPr>
                      <m:t>𝑘</m:t>
                    </m:r>
                  </m:oMath>
                </a14:m>
                <a:r>
                  <a:rPr lang="ru-RU" dirty="0" smtClean="0"/>
                  <a:t>, соединим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𝑘</m:t>
                        </m:r>
                        <m:r>
                          <a:rPr lang="en-US" b="0" i="1" smtClean="0">
                            <a:latin typeface="Cambria Math"/>
                          </a:rPr>
                          <m:t>−</m:t>
                        </m:r>
                        <m:func>
                          <m:func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/>
                              </a:rPr>
                              <m:t>deg</m:t>
                            </m:r>
                          </m:fName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𝑣</m:t>
                            </m:r>
                          </m:e>
                        </m:func>
                      </m:e>
                    </m:d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рёбрами со</a:t>
                </a:r>
                <a:r>
                  <a:rPr lang="en-US" dirty="0" smtClean="0"/>
                  <a:t> </a:t>
                </a:r>
                <a:r>
                  <a:rPr lang="ru-RU" dirty="0" smtClean="0"/>
                  <a:t>своей копией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copy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∈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copy</m:t>
                        </m:r>
                      </m:sub>
                    </m:sSub>
                  </m:oMath>
                </a14:m>
                <a:r>
                  <a:rPr lang="en-US" dirty="0" smtClean="0"/>
                  <a:t>. </a:t>
                </a:r>
              </a:p>
              <a:p>
                <a:pPr marL="0" indent="0">
                  <a:buNone/>
                </a:pPr>
                <a:r>
                  <a:rPr lang="ru-RU" dirty="0" smtClean="0"/>
                  <a:t>То же самое проделаем с вершинами из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𝑇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pPr marL="0" indent="0">
                  <a:buNone/>
                </a:pPr>
                <a:r>
                  <a:rPr lang="ru-RU" dirty="0" smtClean="0"/>
                  <a:t>Получим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𝑘</m:t>
                    </m:r>
                  </m:oMath>
                </a14:m>
                <a:r>
                  <a:rPr lang="en-US" dirty="0" smtClean="0"/>
                  <a:t>-</a:t>
                </a:r>
                <a:r>
                  <a:rPr lang="ru-RU" dirty="0" smtClean="0"/>
                  <a:t>регулярный мультиграф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𝐺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′′</m:t>
                        </m:r>
                      </m:sup>
                    </m:sSup>
                  </m:oMath>
                </a14:m>
                <a:r>
                  <a:rPr lang="en-US" dirty="0" smtClean="0"/>
                  <a:t>:</a:t>
                </a:r>
                <a:endParaRPr lang="ru-RU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22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Овал 33"/>
          <p:cNvSpPr/>
          <p:nvPr/>
        </p:nvSpPr>
        <p:spPr>
          <a:xfrm>
            <a:off x="4541489" y="492332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5" name="Овал 34"/>
          <p:cNvSpPr/>
          <p:nvPr/>
        </p:nvSpPr>
        <p:spPr>
          <a:xfrm>
            <a:off x="5189561" y="492332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6" name="Овал 35"/>
          <p:cNvSpPr/>
          <p:nvPr/>
        </p:nvSpPr>
        <p:spPr>
          <a:xfrm>
            <a:off x="4541489" y="600086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7" name="Овал 36"/>
          <p:cNvSpPr/>
          <p:nvPr/>
        </p:nvSpPr>
        <p:spPr>
          <a:xfrm>
            <a:off x="5189561" y="600086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38" name="Прямая соединительная линия 37"/>
          <p:cNvCxnSpPr>
            <a:stCxn id="35" idx="4"/>
          </p:cNvCxnSpPr>
          <p:nvPr/>
        </p:nvCxnSpPr>
        <p:spPr>
          <a:xfrm flipH="1">
            <a:off x="4936191" y="5067336"/>
            <a:ext cx="325379" cy="284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>
            <a:endCxn id="35" idx="4"/>
          </p:cNvCxnSpPr>
          <p:nvPr/>
        </p:nvCxnSpPr>
        <p:spPr>
          <a:xfrm flipV="1">
            <a:off x="5098879" y="5067336"/>
            <a:ext cx="162690" cy="284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>
            <a:endCxn id="35" idx="4"/>
          </p:cNvCxnSpPr>
          <p:nvPr/>
        </p:nvCxnSpPr>
        <p:spPr>
          <a:xfrm flipV="1">
            <a:off x="5220897" y="5067336"/>
            <a:ext cx="40673" cy="284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/>
              <p:cNvSpPr txBox="1"/>
              <p:nvPr/>
            </p:nvSpPr>
            <p:spPr>
              <a:xfrm>
                <a:off x="4718823" y="4810662"/>
                <a:ext cx="43473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⋯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1" name="TextBox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94823" y="4810662"/>
                <a:ext cx="434734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/>
              <p:cNvSpPr txBox="1"/>
              <p:nvPr/>
            </p:nvSpPr>
            <p:spPr>
              <a:xfrm>
                <a:off x="4718823" y="5888202"/>
                <a:ext cx="43473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⋯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2" name="TextBox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94823" y="5888202"/>
                <a:ext cx="434734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3" name="Прямая соединительная линия 42"/>
          <p:cNvCxnSpPr>
            <a:endCxn id="34" idx="4"/>
          </p:cNvCxnSpPr>
          <p:nvPr/>
        </p:nvCxnSpPr>
        <p:spPr>
          <a:xfrm flipH="1" flipV="1">
            <a:off x="4613497" y="5067336"/>
            <a:ext cx="216024" cy="284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>
            <a:endCxn id="34" idx="4"/>
          </p:cNvCxnSpPr>
          <p:nvPr/>
        </p:nvCxnSpPr>
        <p:spPr>
          <a:xfrm flipH="1" flipV="1">
            <a:off x="4613497" y="5067336"/>
            <a:ext cx="72008" cy="284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/>
              <p:cNvSpPr txBox="1"/>
              <p:nvPr/>
            </p:nvSpPr>
            <p:spPr>
              <a:xfrm>
                <a:off x="4079206" y="4810662"/>
                <a:ext cx="36388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𝑆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5" name="TextBox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5205" y="4810662"/>
                <a:ext cx="363881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/>
              <p:cNvSpPr txBox="1"/>
              <p:nvPr/>
            </p:nvSpPr>
            <p:spPr>
              <a:xfrm>
                <a:off x="4079206" y="5888202"/>
                <a:ext cx="38048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𝑇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6" name="TextBox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5205" y="5888202"/>
                <a:ext cx="380489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7" name="Прямая соединительная линия 46"/>
          <p:cNvCxnSpPr>
            <a:stCxn id="37" idx="0"/>
          </p:cNvCxnSpPr>
          <p:nvPr/>
        </p:nvCxnSpPr>
        <p:spPr>
          <a:xfrm flipH="1" flipV="1">
            <a:off x="5180225" y="5676206"/>
            <a:ext cx="81345" cy="3246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>
            <a:stCxn id="37" idx="0"/>
          </p:cNvCxnSpPr>
          <p:nvPr/>
        </p:nvCxnSpPr>
        <p:spPr>
          <a:xfrm flipH="1" flipV="1">
            <a:off x="4936191" y="5676204"/>
            <a:ext cx="325379" cy="3246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>
            <a:stCxn id="36" idx="0"/>
          </p:cNvCxnSpPr>
          <p:nvPr/>
        </p:nvCxnSpPr>
        <p:spPr>
          <a:xfrm flipV="1">
            <a:off x="4613497" y="5676206"/>
            <a:ext cx="216024" cy="3246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1" name="TextBox 60"/>
              <p:cNvSpPr txBox="1"/>
              <p:nvPr/>
            </p:nvSpPr>
            <p:spPr>
              <a:xfrm>
                <a:off x="6737032" y="4810663"/>
                <a:ext cx="755079" cy="3912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𝑇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>
                              <a:latin typeface="Cambria Math"/>
                            </a:rPr>
                            <m:t>copy</m:t>
                          </m:r>
                        </m:sub>
                      </m:sSub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61" name="TextBox 6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13031" y="4810662"/>
                <a:ext cx="755079" cy="391261"/>
              </a:xfrm>
              <a:prstGeom prst="rect">
                <a:avLst/>
              </a:prstGeom>
              <a:blipFill rotWithShape="1">
                <a:blip r:embed="rId7"/>
                <a:stretch>
                  <a:fillRect b="-625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2" name="TextBox 61"/>
              <p:cNvSpPr txBox="1"/>
              <p:nvPr/>
            </p:nvSpPr>
            <p:spPr>
              <a:xfrm>
                <a:off x="6737031" y="5888202"/>
                <a:ext cx="742960" cy="3948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𝑆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>
                              <a:latin typeface="Cambria Math"/>
                            </a:rPr>
                            <m:t>copy</m:t>
                          </m:r>
                        </m:sub>
                      </m:sSub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62" name="TextBox 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13031" y="5888202"/>
                <a:ext cx="742960" cy="394852"/>
              </a:xfrm>
              <a:prstGeom prst="rect">
                <a:avLst/>
              </a:prstGeom>
              <a:blipFill rotWithShape="1">
                <a:blip r:embed="rId8"/>
                <a:stretch>
                  <a:fillRect b="-461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0" name="Овал 49"/>
          <p:cNvSpPr/>
          <p:nvPr/>
        </p:nvSpPr>
        <p:spPr>
          <a:xfrm flipV="1">
            <a:off x="5937651" y="600086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1" name="Овал 50"/>
          <p:cNvSpPr/>
          <p:nvPr/>
        </p:nvSpPr>
        <p:spPr>
          <a:xfrm flipV="1">
            <a:off x="6585723" y="600086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2" name="Овал 51"/>
          <p:cNvSpPr/>
          <p:nvPr/>
        </p:nvSpPr>
        <p:spPr>
          <a:xfrm flipV="1">
            <a:off x="5937651" y="492332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3" name="Овал 52"/>
          <p:cNvSpPr/>
          <p:nvPr/>
        </p:nvSpPr>
        <p:spPr>
          <a:xfrm flipV="1">
            <a:off x="6585723" y="492332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54" name="Прямая соединительная линия 53"/>
          <p:cNvCxnSpPr>
            <a:stCxn id="51" idx="4"/>
          </p:cNvCxnSpPr>
          <p:nvPr/>
        </p:nvCxnSpPr>
        <p:spPr>
          <a:xfrm flipH="1" flipV="1">
            <a:off x="6332353" y="5716772"/>
            <a:ext cx="325379" cy="284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>
            <a:endCxn id="51" idx="4"/>
          </p:cNvCxnSpPr>
          <p:nvPr/>
        </p:nvCxnSpPr>
        <p:spPr>
          <a:xfrm>
            <a:off x="6495041" y="5716772"/>
            <a:ext cx="162690" cy="284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>
            <a:endCxn id="51" idx="4"/>
          </p:cNvCxnSpPr>
          <p:nvPr/>
        </p:nvCxnSpPr>
        <p:spPr>
          <a:xfrm>
            <a:off x="6617059" y="5716772"/>
            <a:ext cx="40673" cy="284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7" name="Группа 66"/>
          <p:cNvGrpSpPr/>
          <p:nvPr/>
        </p:nvGrpSpPr>
        <p:grpSpPr>
          <a:xfrm flipV="1">
            <a:off x="6114985" y="4810662"/>
            <a:ext cx="434734" cy="1446872"/>
            <a:chOff x="5146721" y="5227754"/>
            <a:chExt cx="434734" cy="144687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7" name="TextBox 56"/>
                <p:cNvSpPr txBox="1"/>
                <p:nvPr/>
              </p:nvSpPr>
              <p:spPr>
                <a:xfrm flipV="1">
                  <a:off x="5146721" y="6305294"/>
                  <a:ext cx="43473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/>
                          </a:rPr>
                          <m:t>⋯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57" name="TextBox 5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V="1">
                  <a:off x="5146721" y="6305294"/>
                  <a:ext cx="434734" cy="369332"/>
                </a:xfrm>
                <a:prstGeom prst="rect">
                  <a:avLst/>
                </a:prstGeom>
                <a:blipFill rotWithShape="1"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8" name="TextBox 57"/>
                <p:cNvSpPr txBox="1"/>
                <p:nvPr/>
              </p:nvSpPr>
              <p:spPr>
                <a:xfrm flipV="1">
                  <a:off x="5146721" y="5227754"/>
                  <a:ext cx="43473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/>
                          </a:rPr>
                          <m:t>⋯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58" name="TextBox 5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V="1">
                  <a:off x="5146721" y="5227754"/>
                  <a:ext cx="434734" cy="369332"/>
                </a:xfrm>
                <a:prstGeom prst="rect">
                  <a:avLst/>
                </a:prstGeom>
                <a:blipFill rotWithShape="1"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59" name="Прямая соединительная линия 58"/>
          <p:cNvCxnSpPr>
            <a:endCxn id="50" idx="4"/>
          </p:cNvCxnSpPr>
          <p:nvPr/>
        </p:nvCxnSpPr>
        <p:spPr>
          <a:xfrm flipH="1">
            <a:off x="6009659" y="5716772"/>
            <a:ext cx="216024" cy="284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>
            <a:endCxn id="50" idx="4"/>
          </p:cNvCxnSpPr>
          <p:nvPr/>
        </p:nvCxnSpPr>
        <p:spPr>
          <a:xfrm flipH="1">
            <a:off x="6009659" y="5716772"/>
            <a:ext cx="72008" cy="284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единительная линия 62"/>
          <p:cNvCxnSpPr>
            <a:stCxn id="53" idx="0"/>
          </p:cNvCxnSpPr>
          <p:nvPr/>
        </p:nvCxnSpPr>
        <p:spPr>
          <a:xfrm flipH="1">
            <a:off x="6576387" y="5067337"/>
            <a:ext cx="81345" cy="3246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/>
          <p:cNvCxnSpPr>
            <a:stCxn id="53" idx="0"/>
          </p:cNvCxnSpPr>
          <p:nvPr/>
        </p:nvCxnSpPr>
        <p:spPr>
          <a:xfrm flipH="1">
            <a:off x="6332353" y="5067336"/>
            <a:ext cx="325379" cy="3246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единительная линия 64"/>
          <p:cNvCxnSpPr>
            <a:stCxn id="52" idx="0"/>
          </p:cNvCxnSpPr>
          <p:nvPr/>
        </p:nvCxnSpPr>
        <p:spPr>
          <a:xfrm>
            <a:off x="6009659" y="5067337"/>
            <a:ext cx="216024" cy="3246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>
            <a:stCxn id="52" idx="0"/>
          </p:cNvCxnSpPr>
          <p:nvPr/>
        </p:nvCxnSpPr>
        <p:spPr>
          <a:xfrm flipH="1">
            <a:off x="5663953" y="5067337"/>
            <a:ext cx="345707" cy="3246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>
            <a:stCxn id="52" idx="0"/>
          </p:cNvCxnSpPr>
          <p:nvPr/>
        </p:nvCxnSpPr>
        <p:spPr>
          <a:xfrm flipH="1">
            <a:off x="5519937" y="5067336"/>
            <a:ext cx="489723" cy="284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>
            <a:stCxn id="36" idx="7"/>
          </p:cNvCxnSpPr>
          <p:nvPr/>
        </p:nvCxnSpPr>
        <p:spPr>
          <a:xfrm flipV="1">
            <a:off x="4664415" y="5716773"/>
            <a:ext cx="669163" cy="3051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>
            <a:stCxn id="50" idx="4"/>
          </p:cNvCxnSpPr>
          <p:nvPr/>
        </p:nvCxnSpPr>
        <p:spPr>
          <a:xfrm flipH="1" flipV="1">
            <a:off x="5519937" y="5716772"/>
            <a:ext cx="489723" cy="284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5035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Хроматический </a:t>
            </a:r>
            <a:r>
              <a:rPr lang="ru-RU" dirty="0" smtClean="0"/>
              <a:t>индекс</a:t>
            </a:r>
            <a:r>
              <a:rPr lang="en-US" dirty="0" smtClean="0"/>
              <a:t> </a:t>
            </a:r>
            <a:r>
              <a:rPr lang="ru-RU" dirty="0" smtClean="0"/>
              <a:t>двудольных </a:t>
            </a:r>
            <a:r>
              <a:rPr lang="ru-RU" dirty="0"/>
              <a:t>графов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b="0" dirty="0" smtClean="0"/>
                  <a:t>Рёбра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𝑘</m:t>
                    </m:r>
                  </m:oMath>
                </a14:m>
                <a:r>
                  <a:rPr lang="en-US" dirty="0" smtClean="0"/>
                  <a:t>-</a:t>
                </a:r>
                <a:r>
                  <a:rPr lang="ru-RU" dirty="0" smtClean="0"/>
                  <a:t>регулярного </a:t>
                </a:r>
                <a:r>
                  <a:rPr lang="ru-RU" dirty="0" err="1" smtClean="0"/>
                  <a:t>мультиграфа</a:t>
                </a:r>
                <a:r>
                  <a:rPr lang="ru-RU" dirty="0" smtClean="0"/>
                  <a:t>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𝐺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′′</m:t>
                        </m:r>
                      </m:sup>
                    </m:sSup>
                  </m:oMath>
                </a14:m>
                <a:r>
                  <a:rPr lang="en-US" dirty="0" smtClean="0"/>
                  <a:t>  </a:t>
                </a:r>
                <a:r>
                  <a:rPr lang="ru-RU" dirty="0" smtClean="0"/>
                  <a:t>можно правильно раскрасить в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𝑘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цветов.</a:t>
                </a:r>
              </a:p>
              <a:p>
                <a:pPr marL="0" indent="0">
                  <a:buNone/>
                </a:pPr>
                <a:r>
                  <a:rPr lang="ru-RU" dirty="0" smtClean="0"/>
                  <a:t>Так как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𝐺</m:t>
                    </m:r>
                  </m:oMath>
                </a14:m>
                <a:r>
                  <a:rPr lang="en-US" dirty="0" smtClean="0"/>
                  <a:t> — </a:t>
                </a:r>
                <a:r>
                  <a:rPr lang="ru-RU" dirty="0" err="1" smtClean="0"/>
                  <a:t>подмультиграф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𝐺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′′</m:t>
                        </m:r>
                      </m:sup>
                    </m:sSup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то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𝜒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′</m:t>
                          </m:r>
                        </m:sup>
                      </m:sSup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𝐺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≤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𝜒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′</m:t>
                          </m:r>
                        </m:sup>
                      </m:sSup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𝐺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′′</m:t>
                              </m:r>
                            </m:sup>
                          </m:sSup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𝑘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/>
                        </a:rPr>
                        <m:t>Δ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𝐺</m:t>
                          </m:r>
                        </m:e>
                      </m:d>
                    </m:oMath>
                  </m:oMathPara>
                </a14:m>
                <a:endParaRPr lang="ru-RU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1520" y="1600200"/>
                <a:ext cx="8640960" cy="3124944"/>
              </a:xfrm>
              <a:blipFill rotWithShape="1">
                <a:blip r:embed="rId2"/>
                <a:stretch>
                  <a:fillRect l="-1763" t="-234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Овал 33"/>
          <p:cNvSpPr/>
          <p:nvPr/>
        </p:nvSpPr>
        <p:spPr>
          <a:xfrm>
            <a:off x="4541489" y="492332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5" name="Овал 34"/>
          <p:cNvSpPr/>
          <p:nvPr/>
        </p:nvSpPr>
        <p:spPr>
          <a:xfrm>
            <a:off x="5189561" y="492332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6" name="Овал 35"/>
          <p:cNvSpPr/>
          <p:nvPr/>
        </p:nvSpPr>
        <p:spPr>
          <a:xfrm>
            <a:off x="4541489" y="600086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7" name="Овал 36"/>
          <p:cNvSpPr/>
          <p:nvPr/>
        </p:nvSpPr>
        <p:spPr>
          <a:xfrm>
            <a:off x="5189561" y="600086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38" name="Прямая соединительная линия 37"/>
          <p:cNvCxnSpPr>
            <a:stCxn id="35" idx="4"/>
          </p:cNvCxnSpPr>
          <p:nvPr/>
        </p:nvCxnSpPr>
        <p:spPr>
          <a:xfrm flipH="1">
            <a:off x="4936191" y="5067336"/>
            <a:ext cx="325379" cy="284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>
            <a:endCxn id="35" idx="4"/>
          </p:cNvCxnSpPr>
          <p:nvPr/>
        </p:nvCxnSpPr>
        <p:spPr>
          <a:xfrm flipV="1">
            <a:off x="5098879" y="5067336"/>
            <a:ext cx="162690" cy="284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>
            <a:endCxn id="35" idx="4"/>
          </p:cNvCxnSpPr>
          <p:nvPr/>
        </p:nvCxnSpPr>
        <p:spPr>
          <a:xfrm flipV="1">
            <a:off x="5220897" y="5067336"/>
            <a:ext cx="40673" cy="284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/>
              <p:cNvSpPr txBox="1"/>
              <p:nvPr/>
            </p:nvSpPr>
            <p:spPr>
              <a:xfrm>
                <a:off x="4718823" y="4810662"/>
                <a:ext cx="43473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⋯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1" name="TextBox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94823" y="4810662"/>
                <a:ext cx="434734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/>
              <p:cNvSpPr txBox="1"/>
              <p:nvPr/>
            </p:nvSpPr>
            <p:spPr>
              <a:xfrm>
                <a:off x="4718823" y="5888202"/>
                <a:ext cx="43473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⋯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2" name="TextBox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94823" y="5888202"/>
                <a:ext cx="434734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3" name="Прямая соединительная линия 42"/>
          <p:cNvCxnSpPr>
            <a:endCxn id="34" idx="4"/>
          </p:cNvCxnSpPr>
          <p:nvPr/>
        </p:nvCxnSpPr>
        <p:spPr>
          <a:xfrm flipH="1" flipV="1">
            <a:off x="4613497" y="5067336"/>
            <a:ext cx="216024" cy="284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>
            <a:endCxn id="34" idx="4"/>
          </p:cNvCxnSpPr>
          <p:nvPr/>
        </p:nvCxnSpPr>
        <p:spPr>
          <a:xfrm flipH="1" flipV="1">
            <a:off x="4613497" y="5067336"/>
            <a:ext cx="72008" cy="284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/>
              <p:cNvSpPr txBox="1"/>
              <p:nvPr/>
            </p:nvSpPr>
            <p:spPr>
              <a:xfrm>
                <a:off x="4079206" y="4810662"/>
                <a:ext cx="36388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𝑆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5" name="TextBox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5205" y="4810662"/>
                <a:ext cx="363881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/>
              <p:cNvSpPr txBox="1"/>
              <p:nvPr/>
            </p:nvSpPr>
            <p:spPr>
              <a:xfrm>
                <a:off x="4079206" y="5888202"/>
                <a:ext cx="38048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𝑇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6" name="TextBox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5205" y="5888202"/>
                <a:ext cx="380489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7" name="Прямая соединительная линия 46"/>
          <p:cNvCxnSpPr>
            <a:stCxn id="37" idx="0"/>
          </p:cNvCxnSpPr>
          <p:nvPr/>
        </p:nvCxnSpPr>
        <p:spPr>
          <a:xfrm flipH="1" flipV="1">
            <a:off x="5180225" y="5676206"/>
            <a:ext cx="81345" cy="3246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>
            <a:stCxn id="37" idx="0"/>
          </p:cNvCxnSpPr>
          <p:nvPr/>
        </p:nvCxnSpPr>
        <p:spPr>
          <a:xfrm flipH="1" flipV="1">
            <a:off x="4936191" y="5676204"/>
            <a:ext cx="325379" cy="3246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>
            <a:stCxn id="36" idx="0"/>
          </p:cNvCxnSpPr>
          <p:nvPr/>
        </p:nvCxnSpPr>
        <p:spPr>
          <a:xfrm flipV="1">
            <a:off x="4613497" y="5676206"/>
            <a:ext cx="216024" cy="3246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1" name="TextBox 60"/>
              <p:cNvSpPr txBox="1"/>
              <p:nvPr/>
            </p:nvSpPr>
            <p:spPr>
              <a:xfrm>
                <a:off x="6737032" y="4810663"/>
                <a:ext cx="755079" cy="3912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𝑇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>
                              <a:latin typeface="Cambria Math"/>
                            </a:rPr>
                            <m:t>copy</m:t>
                          </m:r>
                        </m:sub>
                      </m:sSub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61" name="TextBox 6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13031" y="4810662"/>
                <a:ext cx="755079" cy="391261"/>
              </a:xfrm>
              <a:prstGeom prst="rect">
                <a:avLst/>
              </a:prstGeom>
              <a:blipFill rotWithShape="1">
                <a:blip r:embed="rId7"/>
                <a:stretch>
                  <a:fillRect b="-625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2" name="TextBox 61"/>
              <p:cNvSpPr txBox="1"/>
              <p:nvPr/>
            </p:nvSpPr>
            <p:spPr>
              <a:xfrm>
                <a:off x="6737031" y="5888202"/>
                <a:ext cx="742960" cy="3948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𝑆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>
                              <a:latin typeface="Cambria Math"/>
                            </a:rPr>
                            <m:t>copy</m:t>
                          </m:r>
                        </m:sub>
                      </m:sSub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62" name="TextBox 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13031" y="5888202"/>
                <a:ext cx="742960" cy="394852"/>
              </a:xfrm>
              <a:prstGeom prst="rect">
                <a:avLst/>
              </a:prstGeom>
              <a:blipFill rotWithShape="1">
                <a:blip r:embed="rId8"/>
                <a:stretch>
                  <a:fillRect b="-461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0" name="Овал 49"/>
          <p:cNvSpPr/>
          <p:nvPr/>
        </p:nvSpPr>
        <p:spPr>
          <a:xfrm flipV="1">
            <a:off x="5937651" y="600086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1" name="Овал 50"/>
          <p:cNvSpPr/>
          <p:nvPr/>
        </p:nvSpPr>
        <p:spPr>
          <a:xfrm flipV="1">
            <a:off x="6585723" y="600086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2" name="Овал 51"/>
          <p:cNvSpPr/>
          <p:nvPr/>
        </p:nvSpPr>
        <p:spPr>
          <a:xfrm flipV="1">
            <a:off x="5937651" y="492332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3" name="Овал 52"/>
          <p:cNvSpPr/>
          <p:nvPr/>
        </p:nvSpPr>
        <p:spPr>
          <a:xfrm flipV="1">
            <a:off x="6585723" y="492332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54" name="Прямая соединительная линия 53"/>
          <p:cNvCxnSpPr>
            <a:stCxn id="51" idx="4"/>
          </p:cNvCxnSpPr>
          <p:nvPr/>
        </p:nvCxnSpPr>
        <p:spPr>
          <a:xfrm flipH="1" flipV="1">
            <a:off x="6332353" y="5716772"/>
            <a:ext cx="325379" cy="284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>
            <a:endCxn id="51" idx="4"/>
          </p:cNvCxnSpPr>
          <p:nvPr/>
        </p:nvCxnSpPr>
        <p:spPr>
          <a:xfrm>
            <a:off x="6495041" y="5716772"/>
            <a:ext cx="162690" cy="284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>
            <a:endCxn id="51" idx="4"/>
          </p:cNvCxnSpPr>
          <p:nvPr/>
        </p:nvCxnSpPr>
        <p:spPr>
          <a:xfrm>
            <a:off x="6617059" y="5716772"/>
            <a:ext cx="40673" cy="284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7" name="Группа 66"/>
          <p:cNvGrpSpPr/>
          <p:nvPr/>
        </p:nvGrpSpPr>
        <p:grpSpPr>
          <a:xfrm flipV="1">
            <a:off x="6114985" y="4810662"/>
            <a:ext cx="434734" cy="1446872"/>
            <a:chOff x="5146721" y="5227754"/>
            <a:chExt cx="434734" cy="144687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7" name="TextBox 56"/>
                <p:cNvSpPr txBox="1"/>
                <p:nvPr/>
              </p:nvSpPr>
              <p:spPr>
                <a:xfrm flipV="1">
                  <a:off x="5146721" y="6305294"/>
                  <a:ext cx="43473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/>
                          </a:rPr>
                          <m:t>⋯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57" name="TextBox 5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V="1">
                  <a:off x="5146721" y="6305294"/>
                  <a:ext cx="434734" cy="369332"/>
                </a:xfrm>
                <a:prstGeom prst="rect">
                  <a:avLst/>
                </a:prstGeom>
                <a:blipFill rotWithShape="1"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8" name="TextBox 57"/>
                <p:cNvSpPr txBox="1"/>
                <p:nvPr/>
              </p:nvSpPr>
              <p:spPr>
                <a:xfrm flipV="1">
                  <a:off x="5146721" y="5227754"/>
                  <a:ext cx="43473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/>
                          </a:rPr>
                          <m:t>⋯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58" name="TextBox 5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V="1">
                  <a:off x="5146721" y="5227754"/>
                  <a:ext cx="434734" cy="369332"/>
                </a:xfrm>
                <a:prstGeom prst="rect">
                  <a:avLst/>
                </a:prstGeom>
                <a:blipFill rotWithShape="1"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59" name="Прямая соединительная линия 58"/>
          <p:cNvCxnSpPr>
            <a:endCxn id="50" idx="4"/>
          </p:cNvCxnSpPr>
          <p:nvPr/>
        </p:nvCxnSpPr>
        <p:spPr>
          <a:xfrm flipH="1">
            <a:off x="6009659" y="5716772"/>
            <a:ext cx="216024" cy="284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>
            <a:endCxn id="50" idx="4"/>
          </p:cNvCxnSpPr>
          <p:nvPr/>
        </p:nvCxnSpPr>
        <p:spPr>
          <a:xfrm flipH="1">
            <a:off x="6009659" y="5716772"/>
            <a:ext cx="72008" cy="284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единительная линия 62"/>
          <p:cNvCxnSpPr>
            <a:stCxn id="53" idx="0"/>
          </p:cNvCxnSpPr>
          <p:nvPr/>
        </p:nvCxnSpPr>
        <p:spPr>
          <a:xfrm flipH="1">
            <a:off x="6576387" y="5067337"/>
            <a:ext cx="81345" cy="3246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/>
          <p:cNvCxnSpPr>
            <a:stCxn id="53" idx="0"/>
          </p:cNvCxnSpPr>
          <p:nvPr/>
        </p:nvCxnSpPr>
        <p:spPr>
          <a:xfrm flipH="1">
            <a:off x="6332353" y="5067336"/>
            <a:ext cx="325379" cy="3246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единительная линия 64"/>
          <p:cNvCxnSpPr>
            <a:stCxn id="52" idx="0"/>
          </p:cNvCxnSpPr>
          <p:nvPr/>
        </p:nvCxnSpPr>
        <p:spPr>
          <a:xfrm>
            <a:off x="6009659" y="5067337"/>
            <a:ext cx="216024" cy="3246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>
            <a:stCxn id="52" idx="0"/>
          </p:cNvCxnSpPr>
          <p:nvPr/>
        </p:nvCxnSpPr>
        <p:spPr>
          <a:xfrm flipH="1">
            <a:off x="5663953" y="5067337"/>
            <a:ext cx="345707" cy="3246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>
            <a:stCxn id="52" idx="0"/>
          </p:cNvCxnSpPr>
          <p:nvPr/>
        </p:nvCxnSpPr>
        <p:spPr>
          <a:xfrm flipH="1">
            <a:off x="5519937" y="5067336"/>
            <a:ext cx="489723" cy="284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>
            <a:stCxn id="36" idx="7"/>
          </p:cNvCxnSpPr>
          <p:nvPr/>
        </p:nvCxnSpPr>
        <p:spPr>
          <a:xfrm flipV="1">
            <a:off x="4664415" y="5716773"/>
            <a:ext cx="669163" cy="3051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>
            <a:stCxn id="50" idx="4"/>
          </p:cNvCxnSpPr>
          <p:nvPr/>
        </p:nvCxnSpPr>
        <p:spPr>
          <a:xfrm flipH="1" flipV="1">
            <a:off x="5519937" y="5716772"/>
            <a:ext cx="489723" cy="284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80201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Задача о раскраске</a:t>
            </a:r>
            <a:r>
              <a:rPr lang="en-US" dirty="0" smtClean="0"/>
              <a:t> </a:t>
            </a:r>
            <a:r>
              <a:rPr lang="ru-RU" dirty="0" smtClean="0"/>
              <a:t>планарных графов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Задачу о раскраске карт можно переформулировать на языке раскрасок, рассмотрев планарный граф, </a:t>
            </a:r>
            <a:br>
              <a:rPr lang="ru-RU" dirty="0" smtClean="0"/>
            </a:br>
            <a:r>
              <a:rPr lang="ru-RU" i="1" dirty="0" smtClean="0"/>
              <a:t>двойственный</a:t>
            </a:r>
            <a:r>
              <a:rPr lang="ru-RU" dirty="0" smtClean="0"/>
              <a:t> карте:</a:t>
            </a:r>
            <a:endParaRPr lang="en-US" dirty="0" smtClean="0"/>
          </a:p>
          <a:p>
            <a:r>
              <a:rPr lang="ru-RU" dirty="0" smtClean="0"/>
              <a:t>Сколькими цветами можно правильно раскрасить любой планарный граф?</a:t>
            </a:r>
          </a:p>
        </p:txBody>
      </p:sp>
      <p:sp>
        <p:nvSpPr>
          <p:cNvPr id="11" name="Овал 10"/>
          <p:cNvSpPr/>
          <p:nvPr/>
        </p:nvSpPr>
        <p:spPr>
          <a:xfrm>
            <a:off x="5987988" y="477165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Овал 11"/>
          <p:cNvSpPr/>
          <p:nvPr/>
        </p:nvSpPr>
        <p:spPr>
          <a:xfrm>
            <a:off x="6373428" y="528086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Овал 12"/>
          <p:cNvSpPr/>
          <p:nvPr/>
        </p:nvSpPr>
        <p:spPr>
          <a:xfrm>
            <a:off x="7146652" y="5487891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Овал 13"/>
          <p:cNvSpPr/>
          <p:nvPr/>
        </p:nvSpPr>
        <p:spPr>
          <a:xfrm>
            <a:off x="7218660" y="603695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Овал 14"/>
          <p:cNvSpPr/>
          <p:nvPr/>
        </p:nvSpPr>
        <p:spPr>
          <a:xfrm>
            <a:off x="6301420" y="591093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Овал 15"/>
          <p:cNvSpPr/>
          <p:nvPr/>
        </p:nvSpPr>
        <p:spPr>
          <a:xfrm>
            <a:off x="5411924" y="614496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Овал 16"/>
          <p:cNvSpPr/>
          <p:nvPr/>
        </p:nvSpPr>
        <p:spPr>
          <a:xfrm>
            <a:off x="5087888" y="5264236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Полилиния 17"/>
          <p:cNvSpPr/>
          <p:nvPr/>
        </p:nvSpPr>
        <p:spPr>
          <a:xfrm>
            <a:off x="6108700" y="4902200"/>
            <a:ext cx="304800" cy="406400"/>
          </a:xfrm>
          <a:custGeom>
            <a:avLst/>
            <a:gdLst>
              <a:gd name="connsiteX0" fmla="*/ 0 w 304800"/>
              <a:gd name="connsiteY0" fmla="*/ 0 h 406400"/>
              <a:gd name="connsiteX1" fmla="*/ 304800 w 304800"/>
              <a:gd name="connsiteY1" fmla="*/ 406400 h 40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04800" h="406400">
                <a:moveTo>
                  <a:pt x="0" y="0"/>
                </a:moveTo>
                <a:lnTo>
                  <a:pt x="304800" y="406400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олилиния 18"/>
          <p:cNvSpPr/>
          <p:nvPr/>
        </p:nvSpPr>
        <p:spPr>
          <a:xfrm>
            <a:off x="5219700" y="4876800"/>
            <a:ext cx="762000" cy="419100"/>
          </a:xfrm>
          <a:custGeom>
            <a:avLst/>
            <a:gdLst>
              <a:gd name="connsiteX0" fmla="*/ 762000 w 762000"/>
              <a:gd name="connsiteY0" fmla="*/ 0 h 419100"/>
              <a:gd name="connsiteX1" fmla="*/ 0 w 762000"/>
              <a:gd name="connsiteY1" fmla="*/ 419100 h 419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62000" h="419100">
                <a:moveTo>
                  <a:pt x="762000" y="0"/>
                </a:moveTo>
                <a:lnTo>
                  <a:pt x="0" y="419100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олилиния 19"/>
          <p:cNvSpPr/>
          <p:nvPr/>
        </p:nvSpPr>
        <p:spPr>
          <a:xfrm>
            <a:off x="6515100" y="5346700"/>
            <a:ext cx="660400" cy="203200"/>
          </a:xfrm>
          <a:custGeom>
            <a:avLst/>
            <a:gdLst>
              <a:gd name="connsiteX0" fmla="*/ 0 w 660400"/>
              <a:gd name="connsiteY0" fmla="*/ 0 h 203200"/>
              <a:gd name="connsiteX1" fmla="*/ 660400 w 660400"/>
              <a:gd name="connsiteY1" fmla="*/ 203200 h 20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60400" h="203200">
                <a:moveTo>
                  <a:pt x="0" y="0"/>
                </a:moveTo>
                <a:lnTo>
                  <a:pt x="660400" y="203200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олилиния 20"/>
          <p:cNvSpPr/>
          <p:nvPr/>
        </p:nvSpPr>
        <p:spPr>
          <a:xfrm>
            <a:off x="6451600" y="6007100"/>
            <a:ext cx="774700" cy="76200"/>
          </a:xfrm>
          <a:custGeom>
            <a:avLst/>
            <a:gdLst>
              <a:gd name="connsiteX0" fmla="*/ 774700 w 774700"/>
              <a:gd name="connsiteY0" fmla="*/ 76200 h 76200"/>
              <a:gd name="connsiteX1" fmla="*/ 0 w 774700"/>
              <a:gd name="connsiteY1" fmla="*/ 0 h 76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74700" h="76200">
                <a:moveTo>
                  <a:pt x="774700" y="76200"/>
                </a:moveTo>
                <a:lnTo>
                  <a:pt x="0" y="0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олилиния 21"/>
          <p:cNvSpPr/>
          <p:nvPr/>
        </p:nvSpPr>
        <p:spPr>
          <a:xfrm>
            <a:off x="6362700" y="5422900"/>
            <a:ext cx="76200" cy="508000"/>
          </a:xfrm>
          <a:custGeom>
            <a:avLst/>
            <a:gdLst>
              <a:gd name="connsiteX0" fmla="*/ 76200 w 76200"/>
              <a:gd name="connsiteY0" fmla="*/ 0 h 508000"/>
              <a:gd name="connsiteX1" fmla="*/ 0 w 76200"/>
              <a:gd name="connsiteY1" fmla="*/ 508000 h 50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6200" h="508000">
                <a:moveTo>
                  <a:pt x="76200" y="0"/>
                </a:moveTo>
                <a:lnTo>
                  <a:pt x="0" y="508000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олилиния 22"/>
          <p:cNvSpPr/>
          <p:nvPr/>
        </p:nvSpPr>
        <p:spPr>
          <a:xfrm>
            <a:off x="6438900" y="5600700"/>
            <a:ext cx="749300" cy="330200"/>
          </a:xfrm>
          <a:custGeom>
            <a:avLst/>
            <a:gdLst>
              <a:gd name="connsiteX0" fmla="*/ 749300 w 749300"/>
              <a:gd name="connsiteY0" fmla="*/ 0 h 330200"/>
              <a:gd name="connsiteX1" fmla="*/ 0 w 749300"/>
              <a:gd name="connsiteY1" fmla="*/ 330200 h 33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49300" h="330200">
                <a:moveTo>
                  <a:pt x="749300" y="0"/>
                </a:moveTo>
                <a:lnTo>
                  <a:pt x="0" y="330200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олилиния 23"/>
          <p:cNvSpPr/>
          <p:nvPr/>
        </p:nvSpPr>
        <p:spPr>
          <a:xfrm>
            <a:off x="7213600" y="5626100"/>
            <a:ext cx="76200" cy="419100"/>
          </a:xfrm>
          <a:custGeom>
            <a:avLst/>
            <a:gdLst>
              <a:gd name="connsiteX0" fmla="*/ 0 w 76200"/>
              <a:gd name="connsiteY0" fmla="*/ 0 h 419100"/>
              <a:gd name="connsiteX1" fmla="*/ 76200 w 76200"/>
              <a:gd name="connsiteY1" fmla="*/ 419100 h 419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6200" h="419100">
                <a:moveTo>
                  <a:pt x="0" y="0"/>
                </a:moveTo>
                <a:lnTo>
                  <a:pt x="76200" y="419100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олилиния 24"/>
          <p:cNvSpPr/>
          <p:nvPr/>
        </p:nvSpPr>
        <p:spPr>
          <a:xfrm>
            <a:off x="5562600" y="5994400"/>
            <a:ext cx="762000" cy="203200"/>
          </a:xfrm>
          <a:custGeom>
            <a:avLst/>
            <a:gdLst>
              <a:gd name="connsiteX0" fmla="*/ 762000 w 762000"/>
              <a:gd name="connsiteY0" fmla="*/ 0 h 203200"/>
              <a:gd name="connsiteX1" fmla="*/ 0 w 762000"/>
              <a:gd name="connsiteY1" fmla="*/ 203200 h 20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62000" h="203200">
                <a:moveTo>
                  <a:pt x="762000" y="0"/>
                </a:moveTo>
                <a:lnTo>
                  <a:pt x="0" y="203200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олилиния 25"/>
          <p:cNvSpPr/>
          <p:nvPr/>
        </p:nvSpPr>
        <p:spPr>
          <a:xfrm>
            <a:off x="5207000" y="5384800"/>
            <a:ext cx="279400" cy="774700"/>
          </a:xfrm>
          <a:custGeom>
            <a:avLst/>
            <a:gdLst>
              <a:gd name="connsiteX0" fmla="*/ 279400 w 279400"/>
              <a:gd name="connsiteY0" fmla="*/ 774700 h 774700"/>
              <a:gd name="connsiteX1" fmla="*/ 0 w 279400"/>
              <a:gd name="connsiteY1" fmla="*/ 0 h 77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9400" h="774700">
                <a:moveTo>
                  <a:pt x="279400" y="774700"/>
                </a:moveTo>
                <a:lnTo>
                  <a:pt x="0" y="0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олилиния 26"/>
          <p:cNvSpPr/>
          <p:nvPr/>
        </p:nvSpPr>
        <p:spPr>
          <a:xfrm>
            <a:off x="5219700" y="5334000"/>
            <a:ext cx="1155700" cy="0"/>
          </a:xfrm>
          <a:custGeom>
            <a:avLst/>
            <a:gdLst>
              <a:gd name="connsiteX0" fmla="*/ 1155700 w 1155700"/>
              <a:gd name="connsiteY0" fmla="*/ 0 h 0"/>
              <a:gd name="connsiteX1" fmla="*/ 0 w 11557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55700">
                <a:moveTo>
                  <a:pt x="1155700" y="0"/>
                </a:moveTo>
                <a:lnTo>
                  <a:pt x="0" y="0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олилиния 27"/>
          <p:cNvSpPr/>
          <p:nvPr/>
        </p:nvSpPr>
        <p:spPr>
          <a:xfrm>
            <a:off x="6134101" y="4864101"/>
            <a:ext cx="1118687" cy="609600"/>
          </a:xfrm>
          <a:custGeom>
            <a:avLst/>
            <a:gdLst>
              <a:gd name="connsiteX0" fmla="*/ 0 w 1122507"/>
              <a:gd name="connsiteY0" fmla="*/ 49044 h 658644"/>
              <a:gd name="connsiteX1" fmla="*/ 952500 w 1122507"/>
              <a:gd name="connsiteY1" fmla="*/ 61744 h 658644"/>
              <a:gd name="connsiteX2" fmla="*/ 1117600 w 1122507"/>
              <a:gd name="connsiteY2" fmla="*/ 658644 h 658644"/>
              <a:gd name="connsiteX0" fmla="*/ 0 w 1118687"/>
              <a:gd name="connsiteY0" fmla="*/ 11217 h 620817"/>
              <a:gd name="connsiteX1" fmla="*/ 876300 w 1118687"/>
              <a:gd name="connsiteY1" fmla="*/ 163617 h 620817"/>
              <a:gd name="connsiteX2" fmla="*/ 1117600 w 1118687"/>
              <a:gd name="connsiteY2" fmla="*/ 620817 h 620817"/>
              <a:gd name="connsiteX0" fmla="*/ 0 w 1118687"/>
              <a:gd name="connsiteY0" fmla="*/ 0 h 609600"/>
              <a:gd name="connsiteX1" fmla="*/ 876300 w 1118687"/>
              <a:gd name="connsiteY1" fmla="*/ 152400 h 609600"/>
              <a:gd name="connsiteX2" fmla="*/ 1117600 w 1118687"/>
              <a:gd name="connsiteY2" fmla="*/ 609600 h 609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18687" h="609600">
                <a:moveTo>
                  <a:pt x="0" y="0"/>
                </a:moveTo>
                <a:cubicBezTo>
                  <a:pt x="408516" y="19050"/>
                  <a:pt x="690033" y="50800"/>
                  <a:pt x="876300" y="152400"/>
                </a:cubicBezTo>
                <a:cubicBezTo>
                  <a:pt x="1062567" y="254000"/>
                  <a:pt x="1128183" y="361950"/>
                  <a:pt x="1117600" y="60960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олилиния 28"/>
          <p:cNvSpPr/>
          <p:nvPr/>
        </p:nvSpPr>
        <p:spPr>
          <a:xfrm>
            <a:off x="4343330" y="4856533"/>
            <a:ext cx="1638370" cy="1366468"/>
          </a:xfrm>
          <a:custGeom>
            <a:avLst/>
            <a:gdLst>
              <a:gd name="connsiteX0" fmla="*/ 1638720 w 1638720"/>
              <a:gd name="connsiteY0" fmla="*/ 51481 h 1410381"/>
              <a:gd name="connsiteX1" fmla="*/ 330620 w 1638720"/>
              <a:gd name="connsiteY1" fmla="*/ 64181 h 1410381"/>
              <a:gd name="connsiteX2" fmla="*/ 420 w 1638720"/>
              <a:gd name="connsiteY2" fmla="*/ 686481 h 1410381"/>
              <a:gd name="connsiteX3" fmla="*/ 368720 w 1638720"/>
              <a:gd name="connsiteY3" fmla="*/ 1245281 h 1410381"/>
              <a:gd name="connsiteX4" fmla="*/ 1092620 w 1638720"/>
              <a:gd name="connsiteY4" fmla="*/ 1410381 h 1410381"/>
              <a:gd name="connsiteX0" fmla="*/ 1638370 w 1638370"/>
              <a:gd name="connsiteY0" fmla="*/ 18779 h 1377679"/>
              <a:gd name="connsiteX1" fmla="*/ 393770 w 1638370"/>
              <a:gd name="connsiteY1" fmla="*/ 120379 h 1377679"/>
              <a:gd name="connsiteX2" fmla="*/ 70 w 1638370"/>
              <a:gd name="connsiteY2" fmla="*/ 653779 h 1377679"/>
              <a:gd name="connsiteX3" fmla="*/ 368370 w 1638370"/>
              <a:gd name="connsiteY3" fmla="*/ 1212579 h 1377679"/>
              <a:gd name="connsiteX4" fmla="*/ 1092270 w 1638370"/>
              <a:gd name="connsiteY4" fmla="*/ 1377679 h 1377679"/>
              <a:gd name="connsiteX0" fmla="*/ 1638370 w 1638370"/>
              <a:gd name="connsiteY0" fmla="*/ 2846 h 1361746"/>
              <a:gd name="connsiteX1" fmla="*/ 393770 w 1638370"/>
              <a:gd name="connsiteY1" fmla="*/ 104446 h 1361746"/>
              <a:gd name="connsiteX2" fmla="*/ 70 w 1638370"/>
              <a:gd name="connsiteY2" fmla="*/ 637846 h 1361746"/>
              <a:gd name="connsiteX3" fmla="*/ 368370 w 1638370"/>
              <a:gd name="connsiteY3" fmla="*/ 1196646 h 1361746"/>
              <a:gd name="connsiteX4" fmla="*/ 1092270 w 1638370"/>
              <a:gd name="connsiteY4" fmla="*/ 1361746 h 1361746"/>
              <a:gd name="connsiteX0" fmla="*/ 1638370 w 1638370"/>
              <a:gd name="connsiteY0" fmla="*/ 7568 h 1366468"/>
              <a:gd name="connsiteX1" fmla="*/ 393770 w 1638370"/>
              <a:gd name="connsiteY1" fmla="*/ 83768 h 1366468"/>
              <a:gd name="connsiteX2" fmla="*/ 70 w 1638370"/>
              <a:gd name="connsiteY2" fmla="*/ 642568 h 1366468"/>
              <a:gd name="connsiteX3" fmla="*/ 368370 w 1638370"/>
              <a:gd name="connsiteY3" fmla="*/ 1201368 h 1366468"/>
              <a:gd name="connsiteX4" fmla="*/ 1092270 w 1638370"/>
              <a:gd name="connsiteY4" fmla="*/ 1366468 h 1366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38370" h="1366468">
                <a:moveTo>
                  <a:pt x="1638370" y="7568"/>
                </a:moveTo>
                <a:cubicBezTo>
                  <a:pt x="1146245" y="-899"/>
                  <a:pt x="666820" y="-22065"/>
                  <a:pt x="393770" y="83768"/>
                </a:cubicBezTo>
                <a:cubicBezTo>
                  <a:pt x="120720" y="189601"/>
                  <a:pt x="4303" y="456301"/>
                  <a:pt x="70" y="642568"/>
                </a:cubicBezTo>
                <a:cubicBezTo>
                  <a:pt x="-4163" y="828835"/>
                  <a:pt x="186337" y="1080718"/>
                  <a:pt x="368370" y="1201368"/>
                </a:cubicBezTo>
                <a:cubicBezTo>
                  <a:pt x="550403" y="1322018"/>
                  <a:pt x="821336" y="1344243"/>
                  <a:pt x="1092270" y="1366468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олилиния 29"/>
          <p:cNvSpPr/>
          <p:nvPr/>
        </p:nvSpPr>
        <p:spPr>
          <a:xfrm>
            <a:off x="6134100" y="4822348"/>
            <a:ext cx="1525376" cy="1286352"/>
          </a:xfrm>
          <a:custGeom>
            <a:avLst/>
            <a:gdLst>
              <a:gd name="connsiteX0" fmla="*/ 0 w 1526090"/>
              <a:gd name="connsiteY0" fmla="*/ 0 h 1282700"/>
              <a:gd name="connsiteX1" fmla="*/ 1117600 w 1526090"/>
              <a:gd name="connsiteY1" fmla="*/ 38100 h 1282700"/>
              <a:gd name="connsiteX2" fmla="*/ 1422400 w 1526090"/>
              <a:gd name="connsiteY2" fmla="*/ 177800 h 1282700"/>
              <a:gd name="connsiteX3" fmla="*/ 1524000 w 1526090"/>
              <a:gd name="connsiteY3" fmla="*/ 673100 h 1282700"/>
              <a:gd name="connsiteX4" fmla="*/ 1346200 w 1526090"/>
              <a:gd name="connsiteY4" fmla="*/ 1181100 h 1282700"/>
              <a:gd name="connsiteX5" fmla="*/ 1219200 w 1526090"/>
              <a:gd name="connsiteY5" fmla="*/ 1282700 h 1282700"/>
              <a:gd name="connsiteX0" fmla="*/ 0 w 1526090"/>
              <a:gd name="connsiteY0" fmla="*/ 0 h 1282700"/>
              <a:gd name="connsiteX1" fmla="*/ 1117600 w 1526090"/>
              <a:gd name="connsiteY1" fmla="*/ 38100 h 1282700"/>
              <a:gd name="connsiteX2" fmla="*/ 1422400 w 1526090"/>
              <a:gd name="connsiteY2" fmla="*/ 177800 h 1282700"/>
              <a:gd name="connsiteX3" fmla="*/ 1524000 w 1526090"/>
              <a:gd name="connsiteY3" fmla="*/ 673100 h 1282700"/>
              <a:gd name="connsiteX4" fmla="*/ 1346200 w 1526090"/>
              <a:gd name="connsiteY4" fmla="*/ 1181100 h 1282700"/>
              <a:gd name="connsiteX5" fmla="*/ 1219200 w 1526090"/>
              <a:gd name="connsiteY5" fmla="*/ 1282700 h 1282700"/>
              <a:gd name="connsiteX0" fmla="*/ 0 w 1526090"/>
              <a:gd name="connsiteY0" fmla="*/ 0 h 1282700"/>
              <a:gd name="connsiteX1" fmla="*/ 1117600 w 1526090"/>
              <a:gd name="connsiteY1" fmla="*/ 38100 h 1282700"/>
              <a:gd name="connsiteX2" fmla="*/ 1422400 w 1526090"/>
              <a:gd name="connsiteY2" fmla="*/ 228600 h 1282700"/>
              <a:gd name="connsiteX3" fmla="*/ 1524000 w 1526090"/>
              <a:gd name="connsiteY3" fmla="*/ 673100 h 1282700"/>
              <a:gd name="connsiteX4" fmla="*/ 1346200 w 1526090"/>
              <a:gd name="connsiteY4" fmla="*/ 1181100 h 1282700"/>
              <a:gd name="connsiteX5" fmla="*/ 1219200 w 1526090"/>
              <a:gd name="connsiteY5" fmla="*/ 1282700 h 1282700"/>
              <a:gd name="connsiteX0" fmla="*/ 0 w 1573701"/>
              <a:gd name="connsiteY0" fmla="*/ 0 h 1282700"/>
              <a:gd name="connsiteX1" fmla="*/ 1422400 w 1573701"/>
              <a:gd name="connsiteY1" fmla="*/ 228600 h 1282700"/>
              <a:gd name="connsiteX2" fmla="*/ 1524000 w 1573701"/>
              <a:gd name="connsiteY2" fmla="*/ 673100 h 1282700"/>
              <a:gd name="connsiteX3" fmla="*/ 1346200 w 1573701"/>
              <a:gd name="connsiteY3" fmla="*/ 1181100 h 1282700"/>
              <a:gd name="connsiteX4" fmla="*/ 1219200 w 1573701"/>
              <a:gd name="connsiteY4" fmla="*/ 1282700 h 1282700"/>
              <a:gd name="connsiteX0" fmla="*/ 0 w 1573701"/>
              <a:gd name="connsiteY0" fmla="*/ 3652 h 1286352"/>
              <a:gd name="connsiteX1" fmla="*/ 1422400 w 1573701"/>
              <a:gd name="connsiteY1" fmla="*/ 232252 h 1286352"/>
              <a:gd name="connsiteX2" fmla="*/ 1524000 w 1573701"/>
              <a:gd name="connsiteY2" fmla="*/ 676752 h 1286352"/>
              <a:gd name="connsiteX3" fmla="*/ 1346200 w 1573701"/>
              <a:gd name="connsiteY3" fmla="*/ 1184752 h 1286352"/>
              <a:gd name="connsiteX4" fmla="*/ 1219200 w 1573701"/>
              <a:gd name="connsiteY4" fmla="*/ 1286352 h 1286352"/>
              <a:gd name="connsiteX0" fmla="*/ 0 w 1525376"/>
              <a:gd name="connsiteY0" fmla="*/ 3652 h 1286352"/>
              <a:gd name="connsiteX1" fmla="*/ 1244600 w 1525376"/>
              <a:gd name="connsiteY1" fmla="*/ 232252 h 1286352"/>
              <a:gd name="connsiteX2" fmla="*/ 1524000 w 1525376"/>
              <a:gd name="connsiteY2" fmla="*/ 676752 h 1286352"/>
              <a:gd name="connsiteX3" fmla="*/ 1346200 w 1525376"/>
              <a:gd name="connsiteY3" fmla="*/ 1184752 h 1286352"/>
              <a:gd name="connsiteX4" fmla="*/ 1219200 w 1525376"/>
              <a:gd name="connsiteY4" fmla="*/ 1286352 h 1286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5376" h="1286352">
                <a:moveTo>
                  <a:pt x="0" y="3652"/>
                </a:moveTo>
                <a:cubicBezTo>
                  <a:pt x="296333" y="-24923"/>
                  <a:pt x="990600" y="120069"/>
                  <a:pt x="1244600" y="232252"/>
                </a:cubicBezTo>
                <a:cubicBezTo>
                  <a:pt x="1498600" y="344435"/>
                  <a:pt x="1507067" y="518002"/>
                  <a:pt x="1524000" y="676752"/>
                </a:cubicBezTo>
                <a:cubicBezTo>
                  <a:pt x="1540933" y="835502"/>
                  <a:pt x="1397000" y="1083152"/>
                  <a:pt x="1346200" y="1184752"/>
                </a:cubicBezTo>
                <a:cubicBezTo>
                  <a:pt x="1295400" y="1286352"/>
                  <a:pt x="1257300" y="1286352"/>
                  <a:pt x="1219200" y="1286352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олилиния 30"/>
          <p:cNvSpPr/>
          <p:nvPr/>
        </p:nvSpPr>
        <p:spPr>
          <a:xfrm>
            <a:off x="4292600" y="4783578"/>
            <a:ext cx="2108200" cy="1795707"/>
          </a:xfrm>
          <a:custGeom>
            <a:avLst/>
            <a:gdLst>
              <a:gd name="connsiteX0" fmla="*/ 1689100 w 2108200"/>
              <a:gd name="connsiteY0" fmla="*/ 29723 h 1795707"/>
              <a:gd name="connsiteX1" fmla="*/ 660400 w 2108200"/>
              <a:gd name="connsiteY1" fmla="*/ 17023 h 1795707"/>
              <a:gd name="connsiteX2" fmla="*/ 152400 w 2108200"/>
              <a:gd name="connsiteY2" fmla="*/ 232923 h 1795707"/>
              <a:gd name="connsiteX3" fmla="*/ 0 w 2108200"/>
              <a:gd name="connsiteY3" fmla="*/ 715523 h 1795707"/>
              <a:gd name="connsiteX4" fmla="*/ 203200 w 2108200"/>
              <a:gd name="connsiteY4" fmla="*/ 1337823 h 1795707"/>
              <a:gd name="connsiteX5" fmla="*/ 1130300 w 2108200"/>
              <a:gd name="connsiteY5" fmla="*/ 1769623 h 1795707"/>
              <a:gd name="connsiteX6" fmla="*/ 1917700 w 2108200"/>
              <a:gd name="connsiteY6" fmla="*/ 1693423 h 1795707"/>
              <a:gd name="connsiteX7" fmla="*/ 2108200 w 2108200"/>
              <a:gd name="connsiteY7" fmla="*/ 1248923 h 17957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108200" h="1795707">
                <a:moveTo>
                  <a:pt x="1689100" y="29723"/>
                </a:moveTo>
                <a:cubicBezTo>
                  <a:pt x="1302808" y="6439"/>
                  <a:pt x="916517" y="-16844"/>
                  <a:pt x="660400" y="17023"/>
                </a:cubicBezTo>
                <a:cubicBezTo>
                  <a:pt x="404283" y="50890"/>
                  <a:pt x="262467" y="116506"/>
                  <a:pt x="152400" y="232923"/>
                </a:cubicBezTo>
                <a:cubicBezTo>
                  <a:pt x="42333" y="349340"/>
                  <a:pt x="-8467" y="531373"/>
                  <a:pt x="0" y="715523"/>
                </a:cubicBezTo>
                <a:cubicBezTo>
                  <a:pt x="8467" y="899673"/>
                  <a:pt x="14817" y="1162140"/>
                  <a:pt x="203200" y="1337823"/>
                </a:cubicBezTo>
                <a:cubicBezTo>
                  <a:pt x="391583" y="1513506"/>
                  <a:pt x="844550" y="1710356"/>
                  <a:pt x="1130300" y="1769623"/>
                </a:cubicBezTo>
                <a:cubicBezTo>
                  <a:pt x="1416050" y="1828890"/>
                  <a:pt x="1754717" y="1780206"/>
                  <a:pt x="1917700" y="1693423"/>
                </a:cubicBezTo>
                <a:cubicBezTo>
                  <a:pt x="2080683" y="1606640"/>
                  <a:pt x="2094441" y="1427781"/>
                  <a:pt x="2108200" y="1248923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олилиния 32"/>
          <p:cNvSpPr/>
          <p:nvPr/>
        </p:nvSpPr>
        <p:spPr>
          <a:xfrm flipV="1">
            <a:off x="5231904" y="5384800"/>
            <a:ext cx="1092696" cy="546100"/>
          </a:xfrm>
          <a:custGeom>
            <a:avLst/>
            <a:gdLst>
              <a:gd name="connsiteX0" fmla="*/ 749300 w 749300"/>
              <a:gd name="connsiteY0" fmla="*/ 0 h 330200"/>
              <a:gd name="connsiteX1" fmla="*/ 0 w 749300"/>
              <a:gd name="connsiteY1" fmla="*/ 330200 h 33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49300" h="330200">
                <a:moveTo>
                  <a:pt x="749300" y="0"/>
                </a:moveTo>
                <a:lnTo>
                  <a:pt x="0" y="330200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882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Хроматическое число</a:t>
            </a:r>
            <a:r>
              <a:rPr lang="en-US" dirty="0" smtClean="0"/>
              <a:t> </a:t>
            </a:r>
            <a:r>
              <a:rPr lang="ru-RU" dirty="0" smtClean="0"/>
              <a:t>планарного графа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spcBef>
                    <a:spcPts val="0"/>
                  </a:spcBef>
                  <a:buNone/>
                </a:pPr>
                <a:r>
                  <a:rPr lang="ru-RU" b="1" dirty="0" smtClean="0"/>
                  <a:t>Теорема о четырёх красках</a:t>
                </a:r>
                <a:r>
                  <a:rPr lang="en-US" b="1" dirty="0" smtClean="0"/>
                  <a:t> (</a:t>
                </a:r>
                <a:r>
                  <a:rPr lang="ru-RU" b="1" dirty="0" smtClean="0"/>
                  <a:t>без д-</a:t>
                </a:r>
                <a:r>
                  <a:rPr lang="ru-RU" b="1" dirty="0" err="1" smtClean="0"/>
                  <a:t>ва</a:t>
                </a:r>
                <a:r>
                  <a:rPr lang="en-US" b="1" dirty="0" smtClean="0"/>
                  <a:t>)</a:t>
                </a:r>
                <a:r>
                  <a:rPr lang="ru-RU" b="1" dirty="0" smtClean="0"/>
                  <a:t>.</a:t>
                </a:r>
                <a:r>
                  <a:rPr lang="ru-RU" dirty="0" smtClean="0"/>
                  <a:t/>
                </a:r>
                <a:br>
                  <a:rPr lang="ru-RU" dirty="0" smtClean="0"/>
                </a:br>
                <a:r>
                  <a:rPr lang="ru-RU" dirty="0" smtClean="0"/>
                  <a:t>Для любого планарного графа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𝐺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выполнено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𝜒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𝐺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≤4</m:t>
                      </m:r>
                    </m:oMath>
                  </m:oMathPara>
                </a14:m>
                <a:r>
                  <a:rPr lang="ru-RU" dirty="0" smtClean="0"/>
                  <a:t/>
                </a:r>
                <a:br>
                  <a:rPr lang="ru-RU" dirty="0" smtClean="0"/>
                </a:br>
                <a:endParaRPr lang="ru-RU" dirty="0" smtClean="0"/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ru-RU" dirty="0" smtClean="0"/>
                  <a:t>Мы докажем оценку чуть похуже: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ru-RU" b="1" dirty="0"/>
                  <a:t>Теорема о </a:t>
                </a:r>
                <a:r>
                  <a:rPr lang="ru-RU" b="1" dirty="0" smtClean="0"/>
                  <a:t>пяти красках.</a:t>
                </a:r>
                <a:r>
                  <a:rPr lang="ru-RU" dirty="0"/>
                  <a:t/>
                </a:r>
                <a:br>
                  <a:rPr lang="ru-RU" dirty="0"/>
                </a:br>
                <a:r>
                  <a:rPr lang="ru-RU" dirty="0"/>
                  <a:t>Для любого планарного графа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𝐺</m:t>
                    </m:r>
                  </m:oMath>
                </a14:m>
                <a:r>
                  <a:rPr lang="en-US" dirty="0"/>
                  <a:t> </a:t>
                </a:r>
                <a:r>
                  <a:rPr lang="ru-RU" dirty="0"/>
                  <a:t>выполнено</a:t>
                </a:r>
                <a:br>
                  <a:rPr lang="ru-RU" dirty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𝜒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𝐺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≤</m:t>
                      </m:r>
                      <m:r>
                        <a:rPr lang="ru-RU" b="0" i="1" smtClean="0">
                          <a:latin typeface="Cambria Math"/>
                        </a:rPr>
                        <m:t>5</m:t>
                      </m:r>
                    </m:oMath>
                  </m:oMathPara>
                </a14:m>
                <a:r>
                  <a:rPr lang="ru-RU" dirty="0"/>
                  <a:t/>
                </a:r>
                <a:br>
                  <a:rPr lang="ru-RU" dirty="0"/>
                </a:br>
                <a:endParaRPr lang="ru-RU" dirty="0"/>
              </a:p>
              <a:p>
                <a:pPr marL="0" indent="0">
                  <a:spcBef>
                    <a:spcPts val="0"/>
                  </a:spcBef>
                  <a:buNone/>
                </a:pPr>
                <a:endParaRPr lang="ru-RU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3528" y="1600198"/>
                <a:ext cx="8568952" cy="4781130"/>
              </a:xfrm>
              <a:blipFill rotWithShape="1">
                <a:blip r:embed="rId2"/>
                <a:stretch>
                  <a:fillRect l="-1778" t="-152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84303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ru-RU" dirty="0" smtClean="0"/>
                  <a:t>Лемма о вершине степени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≤5</m:t>
                    </m:r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2"/>
                <a:stretch>
                  <a:fillRect b="-851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spcBef>
                    <a:spcPts val="0"/>
                  </a:spcBef>
                  <a:buNone/>
                </a:pPr>
                <a:r>
                  <a:rPr lang="ru-RU" b="1" dirty="0" smtClean="0"/>
                  <a:t>Лемма.</a:t>
                </a:r>
                <a:r>
                  <a:rPr lang="ru-RU" dirty="0" smtClean="0"/>
                  <a:t/>
                </a:r>
                <a:br>
                  <a:rPr lang="ru-RU" dirty="0" smtClean="0"/>
                </a:br>
                <a:r>
                  <a:rPr lang="ru-RU" dirty="0" smtClean="0"/>
                  <a:t>В любом планарном графе найдётся вершина степени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≤5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pPr marL="0" indent="0">
                  <a:spcBef>
                    <a:spcPts val="1200"/>
                  </a:spcBef>
                  <a:buNone/>
                </a:pPr>
                <a:r>
                  <a:rPr lang="ru-RU" i="1" dirty="0" smtClean="0"/>
                  <a:t>Доказательство:</a:t>
                </a:r>
              </a:p>
              <a:p>
                <a:pPr marL="0" indent="0">
                  <a:spcBef>
                    <a:spcPts val="600"/>
                  </a:spcBef>
                  <a:buNone/>
                </a:pPr>
                <a:r>
                  <a:rPr lang="ru-RU" dirty="0" smtClean="0"/>
                  <a:t>Пусть граф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𝐺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𝑉</m:t>
                        </m:r>
                        <m:r>
                          <a:rPr lang="en-US" b="0" i="1" smtClean="0">
                            <a:latin typeface="Cambria Math"/>
                          </a:rPr>
                          <m:t>,</m:t>
                        </m:r>
                        <m:r>
                          <a:rPr lang="en-US" b="0" i="1" smtClean="0">
                            <a:latin typeface="Cambria Math"/>
                          </a:rPr>
                          <m:t>𝐸</m:t>
                        </m:r>
                      </m:e>
                    </m:d>
                  </m:oMath>
                </a14:m>
                <a:r>
                  <a:rPr lang="en-US" dirty="0" smtClean="0"/>
                  <a:t>  </a:t>
                </a:r>
                <a:r>
                  <a:rPr lang="ru-RU" dirty="0" smtClean="0"/>
                  <a:t>таков, что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deg</m:t>
                        </m:r>
                      </m:fName>
                      <m:e>
                        <m:r>
                          <a:rPr lang="en-US" i="1">
                            <a:latin typeface="Cambria Math"/>
                          </a:rPr>
                          <m:t>𝑣</m:t>
                        </m:r>
                      </m:e>
                    </m:func>
                    <m:r>
                      <a:rPr lang="en-US" i="1">
                        <a:latin typeface="Cambria Math"/>
                      </a:rPr>
                      <m:t>≥6 </m:t>
                    </m:r>
                  </m:oMath>
                </a14:m>
                <a:r>
                  <a:rPr lang="ru-RU" dirty="0" smtClean="0"/>
                  <a:t>для</a:t>
                </a:r>
                <a:r>
                  <a:rPr lang="en-US" dirty="0" smtClean="0"/>
                  <a:t> </a:t>
                </a:r>
                <a:r>
                  <a:rPr lang="ru-RU" dirty="0" smtClean="0"/>
                  <a:t>любой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𝑣</m:t>
                    </m:r>
                    <m:r>
                      <a:rPr lang="en-US" b="0" i="1" smtClean="0">
                        <a:latin typeface="Cambria Math"/>
                      </a:rPr>
                      <m:t>∈</m:t>
                    </m:r>
                    <m:r>
                      <a:rPr lang="en-US" b="0" i="1" smtClean="0">
                        <a:latin typeface="Cambria Math"/>
                      </a:rPr>
                      <m:t>𝑉</m:t>
                    </m:r>
                  </m:oMath>
                </a14:m>
                <a:r>
                  <a:rPr lang="en-US" dirty="0" smtClean="0"/>
                  <a:t>. </a:t>
                </a:r>
                <a:r>
                  <a:rPr lang="ru-RU" dirty="0" smtClean="0"/>
                  <a:t>  Тогда </a:t>
                </a:r>
                <a:r>
                  <a:rPr lang="en-US" b="0" i="0" dirty="0" smtClean="0">
                    <a:latin typeface="Cambria Math"/>
                  </a:rPr>
                  <a:t/>
                </a:r>
                <a:br>
                  <a:rPr lang="en-US" b="0" i="0" dirty="0" smtClean="0">
                    <a:latin typeface="Cambria Math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0" smtClean="0">
                          <a:latin typeface="Cambria Math"/>
                        </a:rPr>
                        <m:t>2</m:t>
                      </m:r>
                      <m:r>
                        <a:rPr lang="en-US" b="0" i="1" smtClean="0">
                          <a:latin typeface="Cambria Math"/>
                        </a:rPr>
                        <m:t>⋅</m:t>
                      </m:r>
                      <m:d>
                        <m:dPr>
                          <m:begChr m:val="|"/>
                          <m:endChr m:val="|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𝐸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0" i="1" smtClean="0">
                              <a:latin typeface="Cambria Math"/>
                            </a:rPr>
                            <m:t>𝑣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∈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𝑉</m:t>
                          </m:r>
                        </m:sub>
                        <m:sup/>
                        <m:e>
                          <m:func>
                            <m:func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/>
                                </a:rPr>
                                <m:t>deg</m:t>
                              </m:r>
                            </m:fNam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𝑣</m:t>
                              </m:r>
                            </m:e>
                          </m:func>
                        </m:e>
                      </m:nary>
                      <m:r>
                        <a:rPr lang="en-US" b="0" i="1" smtClean="0">
                          <a:latin typeface="Cambria Math"/>
                        </a:rPr>
                        <m:t>≥6⋅</m:t>
                      </m:r>
                      <m:d>
                        <m:dPr>
                          <m:begChr m:val="|"/>
                          <m:endChr m:val="|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𝑉</m:t>
                          </m:r>
                        </m:e>
                      </m:d>
                    </m:oMath>
                  </m:oMathPara>
                </a14:m>
                <a:endParaRPr lang="ru-RU" b="0" i="0" dirty="0" smtClean="0">
                  <a:latin typeface="Cambria Math"/>
                </a:endParaRPr>
              </a:p>
              <a:p>
                <a:pPr marL="0" indent="0">
                  <a:spcBef>
                    <a:spcPts val="600"/>
                  </a:spcBef>
                  <a:buNone/>
                </a:pPr>
                <a:r>
                  <a:rPr lang="ru-RU" dirty="0" smtClean="0"/>
                  <a:t>Отсюда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𝐸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≥3⋅</m:t>
                    </m:r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𝑉</m:t>
                        </m:r>
                      </m:e>
                    </m:d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но для планарного графа должно было быть 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𝐸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≤3⋅</m:t>
                    </m:r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𝑉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−6</m:t>
                    </m:r>
                  </m:oMath>
                </a14:m>
                <a:r>
                  <a:rPr lang="en-US" dirty="0" smtClean="0"/>
                  <a:t>.</a:t>
                </a:r>
                <a:endParaRPr lang="ru-RU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1217" t="-2241" r="-144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82507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Доказательство теоремы о пяти красках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spcBef>
                    <a:spcPts val="0"/>
                  </a:spcBef>
                  <a:buNone/>
                </a:pPr>
                <a:r>
                  <a:rPr lang="ru-RU" dirty="0" smtClean="0"/>
                  <a:t>Доказывать теорему будем индукцией по числу вершин графа.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ru-RU" dirty="0" smtClean="0"/>
                  <a:t>База: для графов на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≤5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вершинах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𝜒</m:t>
                    </m:r>
                    <m:r>
                      <a:rPr lang="en-US" b="0" i="1" smtClean="0">
                        <a:latin typeface="Cambria Math"/>
                      </a:rPr>
                      <m:t>≤5</m:t>
                    </m:r>
                  </m:oMath>
                </a14:m>
                <a:r>
                  <a:rPr lang="en-US" dirty="0" smtClean="0"/>
                  <a:t>.</a:t>
                </a:r>
                <a:endParaRPr lang="ru-RU" dirty="0" smtClean="0"/>
              </a:p>
              <a:p>
                <a:pPr marL="0" indent="0">
                  <a:spcBef>
                    <a:spcPts val="1200"/>
                  </a:spcBef>
                  <a:buNone/>
                </a:pPr>
                <a:r>
                  <a:rPr lang="ru-RU" dirty="0" smtClean="0"/>
                  <a:t>Пусть дан планарный граф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𝐺</m:t>
                    </m:r>
                  </m:oMath>
                </a14:m>
                <a:r>
                  <a:rPr lang="ru-RU" dirty="0" smtClean="0"/>
                  <a:t>, в котором больше пяти вершин, и пусть любой планарный граф на меньшем числе вершин можно правильно раскрасить в пять цветов.</a:t>
                </a:r>
              </a:p>
              <a:p>
                <a:pPr marL="0" indent="0">
                  <a:spcBef>
                    <a:spcPts val="1200"/>
                  </a:spcBef>
                  <a:buNone/>
                </a:pPr>
                <a:r>
                  <a:rPr lang="ru-RU" dirty="0" smtClean="0"/>
                  <a:t>Докажем, что тогда 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𝐺</m:t>
                    </m:r>
                  </m:oMath>
                </a14:m>
                <a:r>
                  <a:rPr lang="ru-RU" dirty="0" smtClean="0"/>
                  <a:t> можно раскрасить правильно пятью цветами.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3528" y="1600198"/>
                <a:ext cx="8568952" cy="5257802"/>
              </a:xfrm>
              <a:blipFill rotWithShape="1">
                <a:blip r:embed="rId2"/>
                <a:stretch>
                  <a:fillRect l="-1778" t="-1390" r="-248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55843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Доказательство теоремы о пяти красках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spcBef>
                    <a:spcPts val="0"/>
                  </a:spcBef>
                  <a:buNone/>
                </a:pPr>
                <a:r>
                  <a:rPr lang="ru-RU" dirty="0" smtClean="0"/>
                  <a:t>По Лемме,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∃</m:t>
                    </m:r>
                    <m:r>
                      <a:rPr lang="en-US" b="0" i="1" smtClean="0">
                        <a:latin typeface="Cambria Math"/>
                      </a:rPr>
                      <m:t>𝑣</m:t>
                    </m:r>
                    <m:r>
                      <a:rPr lang="en-US" b="0" i="1" smtClean="0">
                        <a:latin typeface="Cambria Math"/>
                      </a:rPr>
                      <m:t>∈</m:t>
                    </m:r>
                    <m:r>
                      <a:rPr lang="en-US" b="0" i="1" smtClean="0">
                        <a:latin typeface="Cambria Math"/>
                      </a:rPr>
                      <m:t>𝑉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𝐺</m:t>
                        </m:r>
                      </m:e>
                    </m:d>
                  </m:oMath>
                </a14:m>
                <a:r>
                  <a:rPr lang="ru-RU" dirty="0" smtClean="0"/>
                  <a:t> такая, что 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deg</m:t>
                        </m:r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𝑣</m:t>
                        </m:r>
                      </m:e>
                    </m:func>
                    <m:r>
                      <a:rPr lang="en-US" b="0" i="1" smtClean="0">
                        <a:latin typeface="Cambria Math"/>
                      </a:rPr>
                      <m:t>≤5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pPr marL="0" indent="0">
                  <a:spcBef>
                    <a:spcPts val="600"/>
                  </a:spcBef>
                  <a:buNone/>
                </a:pPr>
                <a:r>
                  <a:rPr lang="ru-RU" dirty="0" smtClean="0"/>
                  <a:t>Пусть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𝐺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US" dirty="0" smtClean="0"/>
                  <a:t> — </a:t>
                </a:r>
                <a:r>
                  <a:rPr lang="ru-RU" dirty="0" smtClean="0"/>
                  <a:t>граф, полученный из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𝐺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удалением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𝑣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pPr marL="0" indent="0">
                  <a:spcBef>
                    <a:spcPts val="600"/>
                  </a:spcBef>
                  <a:buNone/>
                </a:pPr>
                <a:r>
                  <a:rPr lang="ru-RU" dirty="0" smtClean="0"/>
                  <a:t>По предположению,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𝐺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можно правильно раскрасить в цвета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1,2,3,4,5</m:t>
                        </m:r>
                      </m:e>
                    </m:d>
                  </m:oMath>
                </a14:m>
                <a:r>
                  <a:rPr lang="en-US" dirty="0" smtClean="0"/>
                  <a:t>.</a:t>
                </a:r>
                <a:endParaRPr lang="ru-RU" dirty="0"/>
              </a:p>
              <a:p>
                <a:pPr marL="0" indent="0">
                  <a:spcBef>
                    <a:spcPts val="600"/>
                  </a:spcBef>
                  <a:buNone/>
                </a:pPr>
                <a:r>
                  <a:rPr lang="ru-RU" dirty="0" smtClean="0"/>
                  <a:t>Попытаемся дополнить эту раскраску до раскраски всего графа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𝐺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pPr marL="0" indent="0">
                  <a:spcBef>
                    <a:spcPts val="600"/>
                  </a:spcBef>
                  <a:buNone/>
                </a:pPr>
                <a:r>
                  <a:rPr lang="ru-RU" dirty="0" smtClean="0"/>
                  <a:t>Пусть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/>
                      </a:rPr>
                      <m:t>badColors</m:t>
                    </m:r>
                  </m:oMath>
                </a14:m>
                <a:r>
                  <a:rPr lang="en-US" dirty="0" smtClean="0"/>
                  <a:t>  — </a:t>
                </a:r>
                <a:r>
                  <a:rPr lang="ru-RU" dirty="0" smtClean="0"/>
                  <a:t>цвета соседей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𝑣</m:t>
                    </m:r>
                  </m:oMath>
                </a14:m>
                <a:r>
                  <a:rPr lang="ru-RU" dirty="0" smtClean="0"/>
                  <a:t>.</a:t>
                </a:r>
              </a:p>
              <a:p>
                <a:pPr marL="0" indent="0">
                  <a:spcBef>
                    <a:spcPts val="600"/>
                  </a:spcBef>
                  <a:buNone/>
                </a:pPr>
                <a:r>
                  <a:rPr lang="ru-RU" dirty="0" smtClean="0"/>
                  <a:t>Если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badColors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≤4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то окрасим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𝑣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в один из оставшихся цветов.</a:t>
                </a:r>
              </a:p>
              <a:p>
                <a:pPr marL="0" indent="0">
                  <a:spcBef>
                    <a:spcPts val="600"/>
                  </a:spcBef>
                  <a:buNone/>
                </a:pPr>
                <a:r>
                  <a:rPr lang="ru-RU" dirty="0" smtClean="0"/>
                  <a:t>Нетривиален только случай 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badColors</m:t>
                        </m:r>
                      </m:e>
                    </m:d>
                    <m:r>
                      <a:rPr lang="ru-RU" b="0" i="1" smtClean="0">
                        <a:latin typeface="Cambria Math"/>
                      </a:rPr>
                      <m:t>=5</m:t>
                    </m:r>
                  </m:oMath>
                </a14:m>
                <a:r>
                  <a:rPr lang="ru-RU" dirty="0" smtClean="0"/>
                  <a:t>.</a:t>
                </a:r>
                <a:endParaRPr lang="en-US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22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08472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Доказательство теоремы о пяти красках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spcBef>
                    <a:spcPts val="0"/>
                  </a:spcBef>
                  <a:buNone/>
                </a:pPr>
                <a:r>
                  <a:rPr lang="ru-RU" dirty="0" smtClean="0"/>
                  <a:t>Итак, пусть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deg</m:t>
                        </m:r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𝑣</m:t>
                        </m:r>
                      </m:e>
                    </m:func>
                    <m:r>
                      <a:rPr lang="en-US" b="0" i="1" smtClean="0">
                        <a:latin typeface="Cambria Math"/>
                      </a:rPr>
                      <m:t>=5</m:t>
                    </m:r>
                  </m:oMath>
                </a14:m>
                <a:r>
                  <a:rPr lang="ru-RU" dirty="0" smtClean="0"/>
                  <a:t>,</a:t>
                </a:r>
                <a:r>
                  <a:rPr lang="en-US" dirty="0" smtClean="0"/>
                  <a:t> </a:t>
                </a:r>
                <a:r>
                  <a:rPr lang="ru-RU" dirty="0" smtClean="0"/>
                  <a:t>и все соседи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𝑣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окрашены в разные цвета из множества 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1,2,3,4,5</m:t>
                        </m:r>
                      </m:e>
                    </m:d>
                  </m:oMath>
                </a14:m>
                <a:r>
                  <a:rPr lang="en-US" dirty="0" smtClean="0"/>
                  <a:t>.</a:t>
                </a:r>
                <a:endParaRPr lang="ru-RU" dirty="0" smtClean="0"/>
              </a:p>
              <a:p>
                <a:pPr marL="0" indent="0">
                  <a:spcBef>
                    <a:spcPts val="600"/>
                  </a:spcBef>
                  <a:buNone/>
                </a:pPr>
                <a:r>
                  <a:rPr lang="ru-RU" dirty="0" smtClean="0"/>
                  <a:t>Через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обозначим соседа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𝑣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цвета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𝑖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pPr marL="0" indent="0">
                  <a:spcBef>
                    <a:spcPts val="600"/>
                  </a:spcBef>
                  <a:buNone/>
                </a:pPr>
                <a:r>
                  <a:rPr lang="ru-RU" dirty="0" smtClean="0"/>
                  <a:t>Уложим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𝐺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на плоскости, и </a:t>
                </a:r>
                <a:r>
                  <a:rPr lang="ru-RU" dirty="0" err="1" smtClean="0"/>
                  <a:t>б.о.о</a:t>
                </a:r>
                <a:r>
                  <a:rPr lang="ru-RU" dirty="0" smtClean="0"/>
                  <a:t>. будем считать, что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,…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5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расположены по порядку друг за другом по часовой стрелке относительно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𝑣</m:t>
                    </m:r>
                  </m:oMath>
                </a14:m>
                <a:r>
                  <a:rPr lang="ru-RU" dirty="0" smtClean="0"/>
                  <a:t>:</a:t>
                </a:r>
                <a:endParaRPr lang="en-US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22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Овал 5"/>
          <p:cNvSpPr/>
          <p:nvPr/>
        </p:nvSpPr>
        <p:spPr>
          <a:xfrm>
            <a:off x="6773324" y="554518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6615326" y="650500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5462841" y="656874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5015880" y="5468853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Овал 16"/>
          <p:cNvSpPr/>
          <p:nvPr/>
        </p:nvSpPr>
        <p:spPr>
          <a:xfrm>
            <a:off x="5871592" y="578492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21" name="Прямая соединительная линия 20"/>
          <p:cNvCxnSpPr>
            <a:stCxn id="17" idx="6"/>
            <a:endCxn id="6" idx="2"/>
          </p:cNvCxnSpPr>
          <p:nvPr/>
        </p:nvCxnSpPr>
        <p:spPr>
          <a:xfrm flipV="1">
            <a:off x="6015608" y="5617190"/>
            <a:ext cx="757716" cy="23974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>
            <a:stCxn id="17" idx="1"/>
            <a:endCxn id="9" idx="6"/>
          </p:cNvCxnSpPr>
          <p:nvPr/>
        </p:nvCxnSpPr>
        <p:spPr>
          <a:xfrm flipH="1" flipV="1">
            <a:off x="5159897" y="5540861"/>
            <a:ext cx="732787" cy="26515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>
            <a:stCxn id="8" idx="7"/>
            <a:endCxn id="17" idx="3"/>
          </p:cNvCxnSpPr>
          <p:nvPr/>
        </p:nvCxnSpPr>
        <p:spPr>
          <a:xfrm flipV="1">
            <a:off x="5585767" y="5907850"/>
            <a:ext cx="306917" cy="68199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>
            <a:stCxn id="7" idx="1"/>
            <a:endCxn id="17" idx="5"/>
          </p:cNvCxnSpPr>
          <p:nvPr/>
        </p:nvCxnSpPr>
        <p:spPr>
          <a:xfrm flipH="1" flipV="1">
            <a:off x="5994517" y="5907849"/>
            <a:ext cx="641900" cy="61824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8" name="TextBox 67"/>
              <p:cNvSpPr txBox="1"/>
              <p:nvPr/>
            </p:nvSpPr>
            <p:spPr>
              <a:xfrm>
                <a:off x="5725108" y="5504532"/>
                <a:ext cx="36933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𝑣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68" name="TextBox 6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01108" y="5504532"/>
                <a:ext cx="369332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0" name="TextBox 69"/>
              <p:cNvSpPr txBox="1"/>
              <p:nvPr/>
            </p:nvSpPr>
            <p:spPr>
              <a:xfrm>
                <a:off x="6845332" y="5356195"/>
                <a:ext cx="46769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𝑣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70" name="TextBox 6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1332" y="5356195"/>
                <a:ext cx="467692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1" name="TextBox 70"/>
              <p:cNvSpPr txBox="1"/>
              <p:nvPr/>
            </p:nvSpPr>
            <p:spPr>
              <a:xfrm>
                <a:off x="6683494" y="6263783"/>
                <a:ext cx="46769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𝑣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4</m:t>
                          </m:r>
                        </m:sub>
                      </m:sSub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71" name="TextBox 7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59494" y="6263783"/>
                <a:ext cx="467692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2" name="TextBox 71"/>
              <p:cNvSpPr txBox="1"/>
              <p:nvPr/>
            </p:nvSpPr>
            <p:spPr>
              <a:xfrm>
                <a:off x="5526289" y="6448449"/>
                <a:ext cx="46769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𝑣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5</m:t>
                          </m:r>
                        </m:sub>
                      </m:sSub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72" name="TextBox 7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02289" y="6448449"/>
                <a:ext cx="467692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4" name="TextBox 73"/>
              <p:cNvSpPr txBox="1"/>
              <p:nvPr/>
            </p:nvSpPr>
            <p:spPr>
              <a:xfrm>
                <a:off x="4960168" y="5182425"/>
                <a:ext cx="46769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𝑣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74" name="TextBox 7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36168" y="5182425"/>
                <a:ext cx="467692" cy="369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5" name="Овал 74"/>
          <p:cNvSpPr/>
          <p:nvPr/>
        </p:nvSpPr>
        <p:spPr>
          <a:xfrm>
            <a:off x="6044314" y="520455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76" name="Прямая соединительная линия 75"/>
          <p:cNvCxnSpPr>
            <a:endCxn id="75" idx="4"/>
          </p:cNvCxnSpPr>
          <p:nvPr/>
        </p:nvCxnSpPr>
        <p:spPr>
          <a:xfrm flipV="1">
            <a:off x="5994518" y="5348575"/>
            <a:ext cx="121805" cy="45744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7" name="TextBox 76"/>
              <p:cNvSpPr txBox="1"/>
              <p:nvPr/>
            </p:nvSpPr>
            <p:spPr>
              <a:xfrm>
                <a:off x="6055419" y="5091901"/>
                <a:ext cx="46769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𝑣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77" name="TextBox 7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31419" y="5091901"/>
                <a:ext cx="467692" cy="36933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41160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12081</TotalTime>
  <Words>646</Words>
  <Application>Microsoft Office PowerPoint</Application>
  <PresentationFormat>Широкоэкранный</PresentationFormat>
  <Paragraphs>322</Paragraphs>
  <Slides>31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6" baseType="lpstr">
      <vt:lpstr>Arial</vt:lpstr>
      <vt:lpstr>Calibri</vt:lpstr>
      <vt:lpstr>Calibri Light</vt:lpstr>
      <vt:lpstr>Cambria Math</vt:lpstr>
      <vt:lpstr>Тема Office</vt:lpstr>
      <vt:lpstr>Дискретные структуры МФТИ, осень 2013</vt:lpstr>
      <vt:lpstr>Задача о раскраске карт</vt:lpstr>
      <vt:lpstr>Задача о раскраске планарных графов</vt:lpstr>
      <vt:lpstr>Задача о раскраске планарных графов</vt:lpstr>
      <vt:lpstr>Хроматическое число планарного графа</vt:lpstr>
      <vt:lpstr>Лемма о вершине степени ≤5</vt:lpstr>
      <vt:lpstr>Доказательство теоремы о пяти красках</vt:lpstr>
      <vt:lpstr>Доказательство теоремы о пяти красках</vt:lpstr>
      <vt:lpstr>Доказательство теоремы о пяти красках</vt:lpstr>
      <vt:lpstr>Доказательство теоремы о пяти красках</vt:lpstr>
      <vt:lpstr>Доказательство теоремы о пяти красках</vt:lpstr>
      <vt:lpstr>Доказательство теоремы о пяти красках</vt:lpstr>
      <vt:lpstr>Доказательство теоремы о пяти красках</vt:lpstr>
      <vt:lpstr>Доказательство теоремы о пяти красках</vt:lpstr>
      <vt:lpstr>Соседи</vt:lpstr>
      <vt:lpstr>Паросочетания</vt:lpstr>
      <vt:lpstr>Паросочетания в двудольных графах</vt:lpstr>
      <vt:lpstr>Условия Холла</vt:lpstr>
      <vt:lpstr>Теорема Холла</vt:lpstr>
      <vt:lpstr>Доказательство теоремы Холла</vt:lpstr>
      <vt:lpstr>Доказательство теоремы Холла</vt:lpstr>
      <vt:lpstr>Доказательство теоремы Холла</vt:lpstr>
      <vt:lpstr>Доказательство теоремы Холла</vt:lpstr>
      <vt:lpstr>Доказательство теоремы Холла</vt:lpstr>
      <vt:lpstr>Следствия теоремы Холла</vt:lpstr>
      <vt:lpstr>Следствия теоремы Холла</vt:lpstr>
      <vt:lpstr>Хроматический индекс двудольных графов</vt:lpstr>
      <vt:lpstr>Хроматический индекс двудольных графов</vt:lpstr>
      <vt:lpstr>Хроматический индекс двудольных графов</vt:lpstr>
      <vt:lpstr>Хроматический индекс двудольных графов</vt:lpstr>
      <vt:lpstr>Хроматический индекс двудольных графов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Dainiak</dc:creator>
  <cp:lastModifiedBy>Alex Dainiak</cp:lastModifiedBy>
  <cp:revision>411</cp:revision>
  <dcterms:created xsi:type="dcterms:W3CDTF">2011-09-09T18:22:36Z</dcterms:created>
  <dcterms:modified xsi:type="dcterms:W3CDTF">2014-04-02T07:57:42Z</dcterms:modified>
</cp:coreProperties>
</file>