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376" r:id="rId2"/>
    <p:sldId id="334" r:id="rId3"/>
    <p:sldId id="350" r:id="rId4"/>
    <p:sldId id="351" r:id="rId5"/>
    <p:sldId id="352" r:id="rId6"/>
    <p:sldId id="355" r:id="rId7"/>
    <p:sldId id="353" r:id="rId8"/>
    <p:sldId id="373" r:id="rId9"/>
    <p:sldId id="354" r:id="rId10"/>
    <p:sldId id="356" r:id="rId11"/>
    <p:sldId id="357" r:id="rId12"/>
    <p:sldId id="358" r:id="rId13"/>
    <p:sldId id="359" r:id="rId14"/>
    <p:sldId id="360" r:id="rId15"/>
    <p:sldId id="361" r:id="rId16"/>
    <p:sldId id="362" r:id="rId17"/>
    <p:sldId id="363" r:id="rId18"/>
    <p:sldId id="364" r:id="rId19"/>
    <p:sldId id="365" r:id="rId20"/>
    <p:sldId id="366" r:id="rId21"/>
    <p:sldId id="369" r:id="rId22"/>
    <p:sldId id="374" r:id="rId23"/>
    <p:sldId id="370" r:id="rId24"/>
    <p:sldId id="371" r:id="rId25"/>
    <p:sldId id="372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Титульный слайд" id="{1460D0A9-3D10-4208-8AD0-4F079226FF22}">
          <p14:sldIdLst>
            <p14:sldId id="376"/>
          </p14:sldIdLst>
        </p14:section>
        <p14:section name="Группы" id="{7812A890-D814-4CE5-9D0F-D7EB42000C77}">
          <p14:sldIdLst>
            <p14:sldId id="334"/>
            <p14:sldId id="350"/>
          </p14:sldIdLst>
        </p14:section>
        <p14:section name="Пример с раскрасками" id="{1AD163A2-1949-487A-8AC7-027F8C1848C7}">
          <p14:sldIdLst>
            <p14:sldId id="351"/>
            <p14:sldId id="352"/>
            <p14:sldId id="355"/>
          </p14:sldIdLst>
        </p14:section>
        <p14:section name="Постановка задачи" id="{2582AFEA-EFC8-44CA-B7A9-6491E892C36F}">
          <p14:sldIdLst>
            <p14:sldId id="353"/>
            <p14:sldId id="373"/>
            <p14:sldId id="354"/>
          </p14:sldIdLst>
        </p14:section>
        <p14:section name="Лемма Бёрнсайда" id="{B91E1BD2-4AC8-488A-AF48-8856240B333F}">
          <p14:sldIdLst>
            <p14:sldId id="356"/>
            <p14:sldId id="357"/>
            <p14:sldId id="358"/>
            <p14:sldId id="359"/>
            <p14:sldId id="360"/>
            <p14:sldId id="361"/>
            <p14:sldId id="362"/>
            <p14:sldId id="363"/>
          </p14:sldIdLst>
        </p14:section>
        <p14:section name="Цикловой индекс и теорема Пойи" id="{BE8026CE-56D2-4E60-856F-4BD340BDEFEA}">
          <p14:sldIdLst>
            <p14:sldId id="364"/>
            <p14:sldId id="365"/>
            <p14:sldId id="366"/>
            <p14:sldId id="369"/>
            <p14:sldId id="374"/>
          </p14:sldIdLst>
        </p14:section>
        <p14:section name="Пример применения теоремы Пойи" id="{7136207F-F54D-475F-914B-7A201F123399}">
          <p14:sldIdLst>
            <p14:sldId id="370"/>
            <p14:sldId id="371"/>
            <p14:sldId id="3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FF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5" autoAdjust="0"/>
    <p:restoredTop sz="94186" autoAdjust="0"/>
  </p:normalViewPr>
  <p:slideViewPr>
    <p:cSldViewPr>
      <p:cViewPr varScale="1">
        <p:scale>
          <a:sx n="75" d="100"/>
          <a:sy n="75" d="100"/>
        </p:scale>
        <p:origin x="342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1306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3EB760-5C76-45B8-BD4A-A46E2870EEF9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C33490-C578-4D4D-BA77-0E60639699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140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F78AA-47ED-4563-BDEE-4544244446E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8050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2290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405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742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279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979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158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715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999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7689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476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310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3543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iniak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0.png"/><Relationship Id="rId13" Type="http://schemas.openxmlformats.org/officeDocument/2006/relationships/image" Target="../media/image270.png"/><Relationship Id="rId3" Type="http://schemas.openxmlformats.org/officeDocument/2006/relationships/image" Target="../media/image170.png"/><Relationship Id="rId7" Type="http://schemas.openxmlformats.org/officeDocument/2006/relationships/image" Target="../media/image210.png"/><Relationship Id="rId12" Type="http://schemas.openxmlformats.org/officeDocument/2006/relationships/image" Target="../media/image260.png"/><Relationship Id="rId17" Type="http://schemas.openxmlformats.org/officeDocument/2006/relationships/image" Target="../media/image311.png"/><Relationship Id="rId16" Type="http://schemas.openxmlformats.org/officeDocument/2006/relationships/image" Target="../media/image3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0.png"/><Relationship Id="rId11" Type="http://schemas.openxmlformats.org/officeDocument/2006/relationships/image" Target="../media/image250.png"/><Relationship Id="rId5" Type="http://schemas.openxmlformats.org/officeDocument/2006/relationships/image" Target="../media/image190.png"/><Relationship Id="rId15" Type="http://schemas.openxmlformats.org/officeDocument/2006/relationships/image" Target="../media/image290.png"/><Relationship Id="rId10" Type="http://schemas.openxmlformats.org/officeDocument/2006/relationships/image" Target="../media/image240.png"/><Relationship Id="rId4" Type="http://schemas.openxmlformats.org/officeDocument/2006/relationships/image" Target="../media/image180.png"/><Relationship Id="rId9" Type="http://schemas.openxmlformats.org/officeDocument/2006/relationships/image" Target="../media/image230.png"/><Relationship Id="rId14" Type="http://schemas.openxmlformats.org/officeDocument/2006/relationships/image" Target="../media/image28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0.png"/><Relationship Id="rId13" Type="http://schemas.openxmlformats.org/officeDocument/2006/relationships/image" Target="../media/image280.png"/><Relationship Id="rId3" Type="http://schemas.openxmlformats.org/officeDocument/2006/relationships/image" Target="../media/image180.png"/><Relationship Id="rId7" Type="http://schemas.openxmlformats.org/officeDocument/2006/relationships/image" Target="../media/image220.png"/><Relationship Id="rId12" Type="http://schemas.openxmlformats.org/officeDocument/2006/relationships/image" Target="../media/image270.png"/><Relationship Id="rId2" Type="http://schemas.openxmlformats.org/officeDocument/2006/relationships/image" Target="../media/image170.png"/><Relationship Id="rId16" Type="http://schemas.openxmlformats.org/officeDocument/2006/relationships/image" Target="../media/image3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0.png"/><Relationship Id="rId11" Type="http://schemas.openxmlformats.org/officeDocument/2006/relationships/image" Target="../media/image260.png"/><Relationship Id="rId5" Type="http://schemas.openxmlformats.org/officeDocument/2006/relationships/image" Target="../media/image200.png"/><Relationship Id="rId15" Type="http://schemas.openxmlformats.org/officeDocument/2006/relationships/image" Target="../media/image330.png"/><Relationship Id="rId10" Type="http://schemas.openxmlformats.org/officeDocument/2006/relationships/image" Target="../media/image250.png"/><Relationship Id="rId4" Type="http://schemas.openxmlformats.org/officeDocument/2006/relationships/image" Target="../media/image190.png"/><Relationship Id="rId9" Type="http://schemas.openxmlformats.org/officeDocument/2006/relationships/image" Target="../media/image240.png"/><Relationship Id="rId14" Type="http://schemas.openxmlformats.org/officeDocument/2006/relationships/image" Target="../media/image3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0.png"/><Relationship Id="rId13" Type="http://schemas.openxmlformats.org/officeDocument/2006/relationships/image" Target="../media/image370.png"/><Relationship Id="rId3" Type="http://schemas.openxmlformats.org/officeDocument/2006/relationships/image" Target="../media/image180.png"/><Relationship Id="rId7" Type="http://schemas.openxmlformats.org/officeDocument/2006/relationships/image" Target="../media/image220.png"/><Relationship Id="rId12" Type="http://schemas.openxmlformats.org/officeDocument/2006/relationships/image" Target="../media/image360.png"/><Relationship Id="rId2" Type="http://schemas.openxmlformats.org/officeDocument/2006/relationships/image" Target="../media/image170.png"/><Relationship Id="rId16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0.png"/><Relationship Id="rId11" Type="http://schemas.openxmlformats.org/officeDocument/2006/relationships/image" Target="../media/image260.png"/><Relationship Id="rId5" Type="http://schemas.openxmlformats.org/officeDocument/2006/relationships/image" Target="../media/image200.png"/><Relationship Id="rId15" Type="http://schemas.openxmlformats.org/officeDocument/2006/relationships/image" Target="../media/image39.png"/><Relationship Id="rId10" Type="http://schemas.openxmlformats.org/officeDocument/2006/relationships/image" Target="../media/image250.png"/><Relationship Id="rId4" Type="http://schemas.openxmlformats.org/officeDocument/2006/relationships/image" Target="../media/image190.png"/><Relationship Id="rId9" Type="http://schemas.openxmlformats.org/officeDocument/2006/relationships/image" Target="../media/image240.png"/><Relationship Id="rId14" Type="http://schemas.openxmlformats.org/officeDocument/2006/relationships/image" Target="../media/image38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openxmlformats.org/officeDocument/2006/relationships/image" Target="../media/image59.png"/><Relationship Id="rId18" Type="http://schemas.openxmlformats.org/officeDocument/2006/relationships/image" Target="../media/image64.png"/><Relationship Id="rId26" Type="http://schemas.openxmlformats.org/officeDocument/2006/relationships/image" Target="../media/image72.png"/><Relationship Id="rId3" Type="http://schemas.openxmlformats.org/officeDocument/2006/relationships/image" Target="../media/image49.png"/><Relationship Id="rId21" Type="http://schemas.openxmlformats.org/officeDocument/2006/relationships/image" Target="../media/image67.png"/><Relationship Id="rId34" Type="http://schemas.openxmlformats.org/officeDocument/2006/relationships/image" Target="../media/image80.png"/><Relationship Id="rId7" Type="http://schemas.openxmlformats.org/officeDocument/2006/relationships/image" Target="../media/image53.png"/><Relationship Id="rId12" Type="http://schemas.openxmlformats.org/officeDocument/2006/relationships/image" Target="../media/image58.png"/><Relationship Id="rId17" Type="http://schemas.openxmlformats.org/officeDocument/2006/relationships/image" Target="../media/image63.png"/><Relationship Id="rId25" Type="http://schemas.openxmlformats.org/officeDocument/2006/relationships/image" Target="../media/image71.png"/><Relationship Id="rId33" Type="http://schemas.openxmlformats.org/officeDocument/2006/relationships/image" Target="../media/image79.png"/><Relationship Id="rId2" Type="http://schemas.openxmlformats.org/officeDocument/2006/relationships/image" Target="../media/image48.png"/><Relationship Id="rId16" Type="http://schemas.openxmlformats.org/officeDocument/2006/relationships/image" Target="../media/image62.png"/><Relationship Id="rId20" Type="http://schemas.openxmlformats.org/officeDocument/2006/relationships/image" Target="../media/image66.png"/><Relationship Id="rId29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11" Type="http://schemas.openxmlformats.org/officeDocument/2006/relationships/image" Target="../media/image57.png"/><Relationship Id="rId24" Type="http://schemas.openxmlformats.org/officeDocument/2006/relationships/image" Target="../media/image70.png"/><Relationship Id="rId32" Type="http://schemas.openxmlformats.org/officeDocument/2006/relationships/image" Target="../media/image78.png"/><Relationship Id="rId37" Type="http://schemas.openxmlformats.org/officeDocument/2006/relationships/image" Target="../media/image83.png"/><Relationship Id="rId5" Type="http://schemas.openxmlformats.org/officeDocument/2006/relationships/image" Target="../media/image51.png"/><Relationship Id="rId15" Type="http://schemas.openxmlformats.org/officeDocument/2006/relationships/image" Target="../media/image61.png"/><Relationship Id="rId23" Type="http://schemas.openxmlformats.org/officeDocument/2006/relationships/image" Target="../media/image69.png"/><Relationship Id="rId28" Type="http://schemas.openxmlformats.org/officeDocument/2006/relationships/image" Target="../media/image74.png"/><Relationship Id="rId36" Type="http://schemas.openxmlformats.org/officeDocument/2006/relationships/image" Target="../media/image82.png"/><Relationship Id="rId10" Type="http://schemas.openxmlformats.org/officeDocument/2006/relationships/image" Target="../media/image56.png"/><Relationship Id="rId19" Type="http://schemas.openxmlformats.org/officeDocument/2006/relationships/image" Target="../media/image65.png"/><Relationship Id="rId31" Type="http://schemas.openxmlformats.org/officeDocument/2006/relationships/image" Target="../media/image77.png"/><Relationship Id="rId4" Type="http://schemas.openxmlformats.org/officeDocument/2006/relationships/image" Target="../media/image50.png"/><Relationship Id="rId9" Type="http://schemas.openxmlformats.org/officeDocument/2006/relationships/image" Target="../media/image55.png"/><Relationship Id="rId14" Type="http://schemas.openxmlformats.org/officeDocument/2006/relationships/image" Target="../media/image60.png"/><Relationship Id="rId22" Type="http://schemas.openxmlformats.org/officeDocument/2006/relationships/image" Target="../media/image68.png"/><Relationship Id="rId27" Type="http://schemas.openxmlformats.org/officeDocument/2006/relationships/image" Target="../media/image73.png"/><Relationship Id="rId30" Type="http://schemas.openxmlformats.org/officeDocument/2006/relationships/image" Target="../media/image76.png"/><Relationship Id="rId35" Type="http://schemas.openxmlformats.org/officeDocument/2006/relationships/image" Target="../media/image8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18" Type="http://schemas.openxmlformats.org/officeDocument/2006/relationships/image" Target="../media/image22.png"/><Relationship Id="rId3" Type="http://schemas.openxmlformats.org/officeDocument/2006/relationships/image" Target="../media/image7.png"/><Relationship Id="rId21" Type="http://schemas.openxmlformats.org/officeDocument/2006/relationships/image" Target="../media/image25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25" Type="http://schemas.openxmlformats.org/officeDocument/2006/relationships/image" Target="../media/image29.png"/><Relationship Id="rId2" Type="http://schemas.openxmlformats.org/officeDocument/2006/relationships/image" Target="../media/image6.png"/><Relationship Id="rId16" Type="http://schemas.openxmlformats.org/officeDocument/2006/relationships/image" Target="../media/image20.png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24" Type="http://schemas.openxmlformats.org/officeDocument/2006/relationships/image" Target="../media/image28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23" Type="http://schemas.openxmlformats.org/officeDocument/2006/relationships/image" Target="../media/image27.png"/><Relationship Id="rId10" Type="http://schemas.openxmlformats.org/officeDocument/2006/relationships/image" Target="../media/image14.png"/><Relationship Id="rId19" Type="http://schemas.openxmlformats.org/officeDocument/2006/relationships/image" Target="../media/image23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Relationship Id="rId22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09800" y="2060848"/>
            <a:ext cx="7772400" cy="1872208"/>
          </a:xfrm>
        </p:spPr>
        <p:txBody>
          <a:bodyPr>
            <a:normAutofit/>
          </a:bodyPr>
          <a:lstStyle/>
          <a:p>
            <a:r>
              <a:rPr lang="ru-RU" dirty="0"/>
              <a:t>Дискретные </a:t>
            </a:r>
            <a:r>
              <a:rPr lang="ru-RU" dirty="0" smtClean="0"/>
              <a:t>структуры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sz="3200" dirty="0" smtClean="0"/>
              <a:t>МФТИ, </a:t>
            </a:r>
            <a:r>
              <a:rPr lang="ru-RU" sz="3200" dirty="0" smtClean="0"/>
              <a:t>осень 2013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63552" y="3886200"/>
            <a:ext cx="8136904" cy="1752600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Александр</a:t>
            </a:r>
            <a:r>
              <a:rPr lang="en-US" dirty="0" smtClean="0"/>
              <a:t> </a:t>
            </a:r>
            <a:r>
              <a:rPr lang="ru-RU" dirty="0" err="1" smtClean="0"/>
              <a:t>Дайняк</a:t>
            </a:r>
            <a:endParaRPr lang="ru-RU" dirty="0"/>
          </a:p>
          <a:p>
            <a:r>
              <a:rPr lang="en-US" dirty="0">
                <a:hlinkClick r:id="rId3"/>
              </a:rPr>
              <a:t>www.dainiak.com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5149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Лемма </a:t>
            </a:r>
            <a:r>
              <a:rPr lang="ru-RU" dirty="0" err="1" smtClean="0"/>
              <a:t>Бёрнсайда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Обозначим через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stable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𝜋</m:t>
                        </m:r>
                      </m:e>
                    </m:d>
                  </m:oMath>
                </a14:m>
                <a:r>
                  <a:rPr lang="ru-RU" dirty="0" smtClean="0"/>
                  <a:t>   число раскрасок, неподвижных относительно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𝜋</m:t>
                    </m:r>
                  </m:oMath>
                </a14:m>
                <a:r>
                  <a:rPr lang="en-US" dirty="0" smtClean="0"/>
                  <a:t>.</a:t>
                </a:r>
                <a:endParaRPr lang="ru-RU" dirty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Лемма (</a:t>
                </a:r>
                <a:r>
                  <a:rPr lang="ru-RU" b="1" dirty="0"/>
                  <a:t>Коши—Фробениуса—</a:t>
                </a:r>
                <a:r>
                  <a:rPr lang="ru-RU" b="1" dirty="0" smtClean="0"/>
                  <a:t>)</a:t>
                </a:r>
                <a:r>
                  <a:rPr lang="ru-RU" b="1" dirty="0" err="1" smtClean="0"/>
                  <a:t>Бёрнсайда</a:t>
                </a:r>
                <a:r>
                  <a:rPr lang="ru-RU" b="1" dirty="0" smtClean="0"/>
                  <a:t>.</a:t>
                </a:r>
                <a:r>
                  <a:rPr lang="ru-RU" b="1" dirty="0"/>
                  <a:t/>
                </a:r>
                <a:br>
                  <a:rPr lang="ru-RU" b="1" dirty="0"/>
                </a:br>
                <a:r>
                  <a:rPr lang="ru-RU" dirty="0" smtClean="0"/>
                  <a:t>Число различных орбит равняется 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𝐺</m:t>
                              </m:r>
                            </m:e>
                          </m:d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𝜋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∈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𝐺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/>
                                </a:rPr>
                                <m:t>stable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𝜋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5625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Доказательство леммы </a:t>
            </a:r>
            <a:r>
              <a:rPr lang="ru-RU" dirty="0" err="1" smtClean="0"/>
              <a:t>Бёрнсайда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dirty="0" smtClean="0"/>
              <a:t>двойной подсчёт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5032376"/>
              </a:xfrm>
            </p:spPr>
            <p:txBody>
              <a:bodyPr>
                <a:normAutofit fontScale="92500"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Для раскраски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𝑐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перестановки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𝜋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положим</a:t>
                </a:r>
                <a:endParaRPr lang="ru-RU" b="0" i="1" dirty="0" smtClean="0">
                  <a:latin typeface="Cambria Math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𝟙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𝜋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≔</m:t>
                      </m:r>
                      <m:d>
                        <m:dPr>
                          <m:begChr m:val="{"/>
                          <m:endChr m:val="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1, если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 неподвижна относительно 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𝜋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0, инач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е</m:t>
                              </m:r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</m:e>
                          </m:eqArr>
                        </m:e>
                      </m:d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Имеем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eqArr>
                            <m:eqArr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∈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𝔾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∈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Col</m:t>
                              </m:r>
                            </m:e>
                          </m:eqArr>
                        </m:sub>
                        <m:sup/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𝟙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𝜋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∈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𝔾</m:t>
                          </m:r>
                        </m:sub>
                        <m:sup/>
                        <m:e>
                          <m:nary>
                            <m:naryPr>
                              <m:chr m:val="∑"/>
                              <m:sup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∈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Col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𝟙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𝜋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𝑐</m:t>
                                  </m:r>
                                </m:sub>
                              </m:sSub>
                            </m:e>
                          </m:nary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𝜋</m:t>
                          </m:r>
                          <m:r>
                            <a:rPr lang="en-US" i="1">
                              <a:latin typeface="Cambria Math"/>
                            </a:rPr>
                            <m:t>∈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𝔾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/>
                                </a:rPr>
                                <m:t>stable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𝜋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/>
                  <a:t>Пусть 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Col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Col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ru-RU" dirty="0"/>
                  <a:t> </a:t>
                </a:r>
                <a:r>
                  <a:rPr lang="en-US" dirty="0"/>
                  <a:t>— </a:t>
                </a:r>
                <a:r>
                  <a:rPr lang="ru-RU" dirty="0"/>
                  <a:t>различные орбиты. </a:t>
                </a:r>
                <a:r>
                  <a:rPr lang="ru-RU" dirty="0" smtClean="0"/>
                  <a:t> Тогда</a:t>
                </a:r>
                <a:endParaRPr lang="ru-RU" dirty="0"/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eqArr>
                            <m:eqArr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∈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𝔾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∈</m:t>
                              </m:r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/>
                                </a:rPr>
                                <m:t>Col</m:t>
                              </m:r>
                            </m:e>
                          </m:eqArr>
                        </m:sub>
                        <m:sup/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𝟙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</m:e>
                      </m:nary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  <m:r>
                            <a:rPr lang="en-US" i="1">
                              <a:latin typeface="Cambria Math"/>
                            </a:rPr>
                            <m:t>∈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Col</m:t>
                          </m:r>
                        </m:sub>
                        <m:sup/>
                        <m:e>
                          <m:nary>
                            <m:naryPr>
                              <m:chr m:val="∑"/>
                              <m:sup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ru-RU" i="1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∈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𝔾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𝟙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𝜋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𝑐</m:t>
                                  </m:r>
                                </m:sub>
                              </m:sSub>
                            </m:e>
                          </m:nary>
                        </m:e>
                      </m:nary>
                      <m:r>
                        <a:rPr lang="ru-RU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  <m:r>
                            <a:rPr lang="en-US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𝑚</m:t>
                          </m:r>
                        </m:sup>
                        <m:e>
                          <m:nary>
                            <m:naryPr>
                              <m:chr m:val="∑"/>
                              <m:sup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∈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/>
                                    </a:rPr>
                                    <m:t>Col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sub>
                            <m:sup/>
                            <m:e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ru-RU" i="1">
                                      <a:latin typeface="Cambria Math"/>
                                    </a:rPr>
                                    <m:t>𝜋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∈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𝔾</m:t>
                                  </m:r>
                                </m:sub>
                                <m:sup/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𝟙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𝜋</m:t>
                                      </m:r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,</m:t>
                                      </m:r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𝑐</m:t>
                                      </m:r>
                                    </m:sub>
                                  </m:sSub>
                                </m:e>
                              </m:nary>
                            </m:e>
                          </m:nary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5032376"/>
              </a:xfrm>
              <a:blipFill rotWithShape="0">
                <a:blip r:embed="rId2"/>
                <a:stretch>
                  <a:fillRect l="-1043" t="-96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90629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Доказательство леммы </a:t>
            </a:r>
            <a:r>
              <a:rPr lang="ru-RU" dirty="0" err="1"/>
              <a:t>Бёрнсайда</a:t>
            </a:r>
            <a:r>
              <a:rPr lang="ru-RU" dirty="0"/>
              <a:t>:</a:t>
            </a:r>
            <a:br>
              <a:rPr lang="ru-RU" dirty="0"/>
            </a:br>
            <a:r>
              <a:rPr lang="ru-RU" dirty="0"/>
              <a:t>двойной подсчёт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5032376"/>
              </a:xfrm>
            </p:spPr>
            <p:txBody>
              <a:bodyPr>
                <a:normAutofit fontScale="77500" lnSpcReduction="20000"/>
              </a:bodyPr>
              <a:lstStyle/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dirty="0" smtClean="0"/>
                  <a:t>Пусть 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Col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Col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ru-RU" dirty="0"/>
                  <a:t> </a:t>
                </a:r>
                <a:r>
                  <a:rPr lang="en-US" dirty="0"/>
                  <a:t>— </a:t>
                </a:r>
                <a:r>
                  <a:rPr lang="ru-RU" dirty="0"/>
                  <a:t>различные орбиты.  </a:t>
                </a:r>
                <a:endParaRPr lang="ru-RU" dirty="0" smtClean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dirty="0" smtClean="0"/>
                  <a:t>Мы вывели: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𝜋</m:t>
                          </m:r>
                          <m:r>
                            <a:rPr lang="en-US" i="1">
                              <a:latin typeface="Cambria Math"/>
                            </a:rPr>
                            <m:t>∈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𝔾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/>
                                </a:rPr>
                                <m:t>stable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𝜋</m:t>
                              </m:r>
                            </m:e>
                          </m:d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  <m:r>
                            <a:rPr lang="en-US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𝑚</m:t>
                          </m:r>
                        </m:sup>
                        <m:e>
                          <m:nary>
                            <m:naryPr>
                              <m:chr m:val="∑"/>
                              <m:sup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∈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/>
                                    </a:rPr>
                                    <m:t>Col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sub>
                            <m:sup/>
                            <m:e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ru-RU" i="1">
                                      <a:latin typeface="Cambria Math"/>
                                    </a:rPr>
                                    <m:t>𝜋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∈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𝔾</m:t>
                                  </m:r>
                                </m:sub>
                                <m:sup/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𝟙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𝜋</m:t>
                                      </m:r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,</m:t>
                                      </m:r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𝑐</m:t>
                                      </m:r>
                                    </m:sub>
                                  </m:sSub>
                                </m:e>
                              </m:nary>
                            </m:e>
                          </m:nary>
                        </m:e>
                      </m:nary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dirty="0" smtClean="0"/>
                  <a:t>Достаточно доказать, что для каждого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𝑖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1,…,</m:t>
                        </m:r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</m:d>
                  </m:oMath>
                </a14:m>
                <a:endParaRPr lang="en-US" b="0" i="1" dirty="0" smtClean="0">
                  <a:latin typeface="Cambria Math"/>
                </a:endParaRPr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  <m:r>
                            <a:rPr lang="en-US" i="1">
                              <a:latin typeface="Cambria Math"/>
                            </a:rPr>
                            <m:t>∈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/>
                                </a:rPr>
                                <m:t>Col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sub>
                        <m:sup/>
                        <m:e>
                          <m:nary>
                            <m:naryPr>
                              <m:chr m:val="∑"/>
                              <m:sup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ru-RU" i="1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∈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𝔾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𝟙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𝜋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𝑐</m:t>
                                  </m:r>
                                </m:sub>
                              </m:sSub>
                            </m:e>
                          </m:nary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𝔾</m:t>
                          </m:r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dirty="0" smtClean="0"/>
                  <a:t>Тогда получится</a:t>
                </a:r>
                <a:endParaRPr lang="en-US" i="1" dirty="0" smtClean="0">
                  <a:latin typeface="Cambria Math"/>
                </a:endParaRPr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𝜋</m:t>
                          </m:r>
                          <m:r>
                            <a:rPr lang="en-US" i="1">
                              <a:latin typeface="Cambria Math"/>
                            </a:rPr>
                            <m:t>∈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𝔾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/>
                                </a:rPr>
                                <m:t>stable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𝜋</m:t>
                              </m:r>
                            </m:e>
                          </m:d>
                        </m:e>
                      </m:nary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𝔾</m:t>
                          </m:r>
                        </m:e>
                      </m:d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b="0" i="1" smtClean="0">
                          <a:latin typeface="Cambria Math"/>
                        </a:rPr>
                        <m:t>⇒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𝔾</m:t>
                              </m:r>
                            </m:e>
                          </m:d>
                        </m:den>
                      </m:f>
                      <m:r>
                        <a:rPr lang="en-US" i="1">
                          <a:latin typeface="Cambria Math"/>
                        </a:rPr>
                        <m:t>⋅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𝜋</m:t>
                          </m:r>
                          <m:r>
                            <a:rPr lang="en-US" i="1">
                              <a:latin typeface="Cambria Math"/>
                            </a:rPr>
                            <m:t>∈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𝔾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/>
                                </a:rPr>
                                <m:t>stable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𝜋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5032376"/>
              </a:xfrm>
              <a:blipFill rotWithShape="0">
                <a:blip r:embed="rId2"/>
                <a:stretch>
                  <a:fillRect l="-754" t="-72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6493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Доказательство леммы </a:t>
            </a:r>
            <a:r>
              <a:rPr lang="ru-RU" dirty="0" err="1"/>
              <a:t>Бёрнсайда</a:t>
            </a:r>
            <a:r>
              <a:rPr lang="ru-RU" dirty="0"/>
              <a:t>:</a:t>
            </a:r>
            <a:br>
              <a:rPr lang="ru-RU" dirty="0"/>
            </a:br>
            <a:r>
              <a:rPr lang="ru-RU" dirty="0" smtClean="0"/>
              <a:t>подгруппы-стабилизаторы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Col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:r>
                  <a:rPr lang="en-US" dirty="0" smtClean="0"/>
                  <a:t>— </a:t>
                </a:r>
                <a:r>
                  <a:rPr lang="ru-RU" dirty="0" smtClean="0"/>
                  <a:t>произвольная орбита.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Col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,…,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𝑟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Положим</a:t>
                </a:r>
                <a:endParaRPr lang="ru-RU" b="0" i="1" dirty="0" smtClean="0">
                  <a:latin typeface="Cambria Math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𝐺</m:t>
                          </m:r>
                        </m:e>
                        <m: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≔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𝜋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∈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𝔾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∣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𝜋</m:t>
                          </m:r>
                          <m:r>
                            <a:rPr lang="ru-RU" b="0" i="1" smtClean="0">
                              <a:latin typeface="Cambria Math"/>
                            </a:rPr>
                            <m:t> переводит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ru-RU" b="0" i="1" smtClean="0">
                              <a:latin typeface="Cambria Math"/>
                            </a:rPr>
                            <m:t>саму в себя</m:t>
                          </m:r>
                        </m:e>
                      </m:d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Можно проверить, что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𝔾</m:t>
                        </m:r>
                      </m:e>
                      <m: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подгруппа в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en-US" dirty="0" smtClean="0"/>
                  <a:t>.</a:t>
                </a:r>
                <a:r>
                  <a:rPr lang="ru-RU" dirty="0" smtClean="0"/>
                  <a:t> Она называется </a:t>
                </a:r>
                <a:r>
                  <a:rPr lang="ru-RU" i="1" dirty="0" smtClean="0"/>
                  <a:t>стабилизатором</a:t>
                </a:r>
                <a:r>
                  <a:rPr lang="ru-RU" dirty="0" smtClean="0"/>
                  <a:t> раскраски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Докажем, что смежные классы по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  <m: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имеют вид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𝜎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∈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𝐺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∣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𝜎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переводит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ru-RU" b="0" i="1" smtClean="0">
                              <a:latin typeface="Cambria Math"/>
                            </a:rPr>
                            <m:t>в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36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Доказательство леммы </a:t>
            </a:r>
            <a:r>
              <a:rPr lang="ru-RU" dirty="0" err="1"/>
              <a:t>Бёрнсайда</a:t>
            </a:r>
            <a:r>
              <a:rPr lang="ru-RU" dirty="0"/>
              <a:t>:</a:t>
            </a:r>
            <a:br>
              <a:rPr lang="ru-RU" dirty="0"/>
            </a:br>
            <a:r>
              <a:rPr lang="ru-RU" dirty="0" smtClean="0"/>
              <a:t>смежные классы стабилизаторов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Col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,…,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𝑟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𝔾</m:t>
                          </m:r>
                        </m:e>
                        <m: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≔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𝜋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∈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𝔾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∣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𝜋</m:t>
                          </m:r>
                          <m:r>
                            <a:rPr lang="ru-RU" b="0" i="1" smtClean="0">
                              <a:latin typeface="Cambria Math"/>
                            </a:rPr>
                            <m:t> переводит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ru-RU" b="0" i="1" smtClean="0">
                              <a:latin typeface="Cambria Math"/>
                            </a:rPr>
                            <m:t>саму в себя</m:t>
                          </m:r>
                        </m:e>
                      </m:d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ru-RU" dirty="0" smtClean="0"/>
                  <a:t>  — произвольная перестановка,</a:t>
                </a:r>
                <a:r>
                  <a:rPr lang="en-US" dirty="0" smtClean="0"/>
                  <a:t> </a:t>
                </a:r>
                <a:r>
                  <a:rPr lang="ru-RU" dirty="0" smtClean="0"/>
                  <a:t>переводящая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  <a:r>
                  <a:rPr lang="ru-RU" dirty="0" smtClean="0"/>
                  <a:t>   Докажем, что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𝔾</m:t>
                          </m:r>
                        </m:e>
                        <m: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sub>
                      </m:sSub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𝜋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𝜎</m:t>
                          </m:r>
                          <m:r>
                            <a:rPr lang="en-US" i="1">
                              <a:latin typeface="Cambria Math"/>
                            </a:rPr>
                            <m:t>∈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𝔾</m:t>
                          </m:r>
                          <m:r>
                            <a:rPr lang="en-US" i="1">
                              <a:latin typeface="Cambria Math"/>
                            </a:rPr>
                            <m:t>∣</m:t>
                          </m:r>
                          <m:r>
                            <a:rPr lang="en-US" i="1">
                              <a:latin typeface="Cambria Math"/>
                            </a:rPr>
                            <m:t>𝜎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ru-RU" i="1">
                              <a:latin typeface="Cambria Math"/>
                            </a:rPr>
                            <m:t>переводит 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 </m:t>
                          </m:r>
                          <m:r>
                            <a:rPr lang="ru-RU" b="0" i="1" smtClean="0">
                              <a:latin typeface="Cambria Math"/>
                            </a:rPr>
                            <m:t>в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ru-RU" b="0" i="1" smtClean="0">
                              <a:latin typeface="Cambria Math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Сначала докажем включение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⊆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𝜋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𝔾</m:t>
                        </m:r>
                      </m:e>
                      <m: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dirty="0" smtClean="0"/>
                  <a:t>. </a:t>
                </a:r>
                <a:r>
                  <a:rPr lang="ru-RU" dirty="0" smtClean="0"/>
                  <a:t>Тогда перестановка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𝜋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сначала действует как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𝜋</m:t>
                    </m:r>
                  </m:oMath>
                </a14:m>
                <a:r>
                  <a:rPr lang="en-US" dirty="0" smtClean="0"/>
                  <a:t> (</a:t>
                </a:r>
                <a:r>
                  <a:rPr lang="ru-RU" dirty="0" smtClean="0"/>
                  <a:t>т.е. оставляет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неподвижной</a:t>
                </a:r>
                <a:r>
                  <a:rPr lang="en-US" dirty="0" smtClean="0"/>
                  <a:t>)</a:t>
                </a:r>
                <a:r>
                  <a:rPr lang="ru-RU" dirty="0" smtClean="0"/>
                  <a:t>, а затем как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переводит в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3058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Доказательство леммы </a:t>
            </a:r>
            <a:r>
              <a:rPr lang="ru-RU" dirty="0" err="1"/>
              <a:t>Бёрнсайда</a:t>
            </a:r>
            <a:r>
              <a:rPr lang="ru-RU" dirty="0"/>
              <a:t>:</a:t>
            </a:r>
            <a:br>
              <a:rPr lang="ru-RU" dirty="0"/>
            </a:br>
            <a:r>
              <a:rPr lang="ru-RU" dirty="0"/>
              <a:t>смежные классы стабилизаторов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771727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Col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,…,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𝑟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𝔾</m:t>
                          </m:r>
                        </m:e>
                        <m: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≔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𝜋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∈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𝔾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∣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𝜋</m:t>
                          </m:r>
                          <m:r>
                            <a:rPr lang="ru-RU" b="0" i="1" smtClean="0">
                              <a:latin typeface="Cambria Math"/>
                            </a:rPr>
                            <m:t> переводит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ru-RU" b="0" i="1" smtClean="0">
                              <a:latin typeface="Cambria Math"/>
                            </a:rPr>
                            <m:t>саму в себя</m:t>
                          </m:r>
                        </m:e>
                      </m:d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ru-RU" dirty="0" smtClean="0"/>
                  <a:t>  — произвольная перестановка,</a:t>
                </a:r>
                <a:r>
                  <a:rPr lang="en-US" dirty="0" smtClean="0"/>
                  <a:t> </a:t>
                </a:r>
                <a:r>
                  <a:rPr lang="ru-RU" dirty="0" smtClean="0"/>
                  <a:t>переводящая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  <a:r>
                  <a:rPr lang="ru-RU" dirty="0" smtClean="0"/>
                  <a:t>   Доказываем, что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𝔾</m:t>
                          </m:r>
                        </m:e>
                        <m: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sub>
                      </m:sSub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𝜋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𝜎</m:t>
                          </m:r>
                          <m:r>
                            <a:rPr lang="en-US" i="1">
                              <a:latin typeface="Cambria Math"/>
                            </a:rPr>
                            <m:t>∈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𝔾</m:t>
                          </m:r>
                          <m:r>
                            <a:rPr lang="en-US" i="1">
                              <a:latin typeface="Cambria Math"/>
                            </a:rPr>
                            <m:t>∣</m:t>
                          </m:r>
                          <m:r>
                            <a:rPr lang="en-US" i="1">
                              <a:latin typeface="Cambria Math"/>
                            </a:rPr>
                            <m:t>𝜎</m:t>
                          </m:r>
                          <m:r>
                            <a:rPr lang="en-US" i="1">
                              <a:latin typeface="Cambria Math"/>
                            </a:rPr>
                            <m:t> переводит 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 </m:t>
                          </m:r>
                          <m:r>
                            <a:rPr lang="ru-RU" i="1">
                              <a:latin typeface="Cambria Math"/>
                            </a:rPr>
                            <m:t>в</m:t>
                          </m:r>
                          <m:r>
                            <a:rPr lang="en-US" i="1">
                              <a:latin typeface="Cambria Math"/>
                            </a:rPr>
                            <m:t> </m:t>
                          </m:r>
                          <m:r>
                            <a:rPr lang="ru-RU" i="1">
                              <a:latin typeface="Cambria Math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Теперь докажем включение</a:t>
                </a:r>
                <a:r>
                  <a:rPr lang="en-US" dirty="0" smtClean="0"/>
                  <a:t> </a:t>
                </a:r>
                <a:r>
                  <a:rPr lang="ru-RU" dirty="0" smtClean="0"/>
                  <a:t>в обратную сторону.</a:t>
                </a:r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 </a:t>
                </a:r>
                <a14:m>
                  <m:oMath xmlns:m="http://schemas.openxmlformats.org/officeDocument/2006/math">
                    <m:r>
                      <a:rPr lang="ru-RU" b="0" i="1" smtClean="0">
                        <a:latin typeface="Cambria Math"/>
                      </a:rPr>
                      <m:t>𝜎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и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𝜎</m:t>
                    </m:r>
                  </m:oMath>
                </a14:m>
                <a:r>
                  <a:rPr lang="ru-RU" dirty="0" smtClean="0"/>
                  <a:t> переводит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dirty="0" smtClean="0"/>
                  <a:t> в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 smtClean="0"/>
                  <a:t>.  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Тогда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𝜎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𝜋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′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переводит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саму в себя, то есть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𝜎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𝜋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′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i="1"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∈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𝔾</m:t>
                        </m:r>
                      </m:e>
                      <m: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dirty="0" smtClean="0"/>
                  <a:t>.   </a:t>
                </a:r>
                <a:r>
                  <a:rPr lang="ru-RU" dirty="0" smtClean="0"/>
                  <a:t>Отсюда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𝜎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𝔾</m:t>
                        </m:r>
                      </m:e>
                      <m: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sub>
                    </m:sSub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𝜋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771727"/>
              </a:xfrm>
              <a:blipFill rotWithShape="0">
                <a:blip r:embed="rId2"/>
                <a:stretch>
                  <a:fillRect l="-1217" b="-127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4207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Доказательство леммы </a:t>
            </a:r>
            <a:r>
              <a:rPr lang="ru-RU" dirty="0" err="1"/>
              <a:t>Бёрнсайда</a:t>
            </a:r>
            <a:r>
              <a:rPr lang="ru-RU" dirty="0"/>
              <a:t>:</a:t>
            </a:r>
            <a:br>
              <a:rPr lang="ru-RU" dirty="0"/>
            </a:br>
            <a:r>
              <a:rPr lang="ru-RU" dirty="0"/>
              <a:t>смежные классы стабилизаторов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843736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Col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,…,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𝑟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𝐺</m:t>
                          </m:r>
                        </m:e>
                        <m: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sub>
                      </m:sSub>
                      <m:r>
                        <a:rPr lang="en-US" i="1">
                          <a:latin typeface="Cambria Math"/>
                        </a:rPr>
                        <m:t>≔</m:t>
                      </m:r>
                      <m:d>
                        <m:dPr>
                          <m:begChr m:val="{"/>
                          <m:endChr m:val="}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𝜋</m:t>
                          </m:r>
                          <m:r>
                            <a:rPr lang="en-US" i="1">
                              <a:latin typeface="Cambria Math"/>
                            </a:rPr>
                            <m:t>∈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𝔾</m:t>
                          </m:r>
                          <m:r>
                            <a:rPr lang="en-US" i="1">
                              <a:latin typeface="Cambria Math"/>
                            </a:rPr>
                            <m:t>∣</m:t>
                          </m:r>
                          <m:r>
                            <a:rPr lang="en-US" i="1">
                              <a:latin typeface="Cambria Math"/>
                            </a:rPr>
                            <m:t>𝜋</m:t>
                          </m:r>
                          <m:r>
                            <a:rPr lang="ru-RU" i="1">
                              <a:latin typeface="Cambria Math"/>
                            </a:rPr>
                            <m:t> переводит 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 </m:t>
                          </m:r>
                          <m:r>
                            <a:rPr lang="ru-RU" i="1">
                              <a:latin typeface="Cambria Math"/>
                            </a:rPr>
                            <m:t>саму в себя</m:t>
                          </m:r>
                        </m:e>
                      </m:d>
                    </m:oMath>
                  </m:oMathPara>
                </a14:m>
                <a:endParaRPr lang="ru-RU" dirty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Мы доказали, что множества</a:t>
                </a:r>
                <a:endParaRPr lang="en-US" b="0" i="1" dirty="0" smtClean="0">
                  <a:latin typeface="Cambria Math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𝜎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∈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𝔾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∣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𝜎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переводит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ru-RU" b="0" i="1" smtClean="0">
                              <a:latin typeface="Cambria Math"/>
                            </a:rPr>
                            <m:t>в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суть смежные классы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𝔾</m:t>
                        </m:r>
                      </m:e>
                      <m: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sub>
                    </m:sSub>
                  </m:oMath>
                </a14:m>
                <a:r>
                  <a:rPr lang="ru-RU" dirty="0" smtClean="0"/>
                  <a:t>.</a:t>
                </a:r>
                <a:r>
                  <a:rPr lang="en-US" dirty="0" smtClean="0"/>
                  <a:t>  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Отсюда получаем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/>
                        </a:rPr>
                        <m:t>#</m:t>
                      </m:r>
                      <m:d>
                        <m:dPr>
                          <m:begChr m:val="{"/>
                          <m:endChr m:val="}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𝜎</m:t>
                          </m:r>
                          <m:r>
                            <a:rPr lang="en-US" i="1">
                              <a:latin typeface="Cambria Math"/>
                            </a:rPr>
                            <m:t>∈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𝔾</m:t>
                          </m:r>
                          <m:r>
                            <a:rPr lang="en-US" i="1">
                              <a:latin typeface="Cambria Math"/>
                            </a:rPr>
                            <m:t>∣</m:t>
                          </m:r>
                          <m:r>
                            <a:rPr lang="en-US" i="1">
                              <a:latin typeface="Cambria Math"/>
                            </a:rPr>
                            <m:t>𝜎</m:t>
                          </m:r>
                          <m:r>
                            <a:rPr lang="en-US" i="1">
                              <a:latin typeface="Cambria Math"/>
                            </a:rPr>
                            <m:t> переводит 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 </m:t>
                          </m:r>
                          <m:r>
                            <a:rPr lang="ru-RU" i="1">
                              <a:latin typeface="Cambria Math"/>
                            </a:rPr>
                            <m:t>в 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𝔾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sub>
                          </m:sSub>
                        </m:e>
                      </m:d>
                    </m:oMath>
                  </m:oMathPara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для каждого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𝑗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  <m:r>
                          <a:rPr lang="en-US" b="0" i="1" smtClean="0">
                            <a:latin typeface="Cambria Math"/>
                          </a:rPr>
                          <m:t>,…,</m:t>
                        </m:r>
                        <m:r>
                          <a:rPr lang="en-US" b="0" i="1" smtClean="0">
                            <a:latin typeface="Cambria Math"/>
                          </a:rPr>
                          <m:t>𝑟</m:t>
                        </m:r>
                      </m:e>
                    </m:d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Отсюда следует, что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Col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/>
                      </a:rPr>
                      <m:t>⋅</m:t>
                    </m:r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𝔾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sub>
                        </m:sSub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𝔾</m:t>
                        </m:r>
                      </m:e>
                    </m:d>
                  </m:oMath>
                </a14:m>
                <a:r>
                  <a:rPr lang="en-US" dirty="0" smtClean="0"/>
                  <a:t>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843736"/>
              </a:xfrm>
              <a:blipFill rotWithShape="0">
                <a:blip r:embed="rId2"/>
                <a:stretch>
                  <a:fillRect l="-1217" b="-12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6289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Доказательство леммы </a:t>
            </a:r>
            <a:r>
              <a:rPr lang="ru-RU" dirty="0" err="1"/>
              <a:t>Бёрнсайда</a:t>
            </a:r>
            <a:r>
              <a:rPr lang="ru-RU" dirty="0"/>
              <a:t>:</a:t>
            </a:r>
            <a:br>
              <a:rPr lang="ru-RU" dirty="0"/>
            </a:br>
            <a:r>
              <a:rPr lang="ru-RU" dirty="0" smtClean="0"/>
              <a:t>завершение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5032375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Из доказанного следует, что для любой орбиты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Col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ru-RU" i="1" dirty="0" smtClean="0">
                    <a:latin typeface="Cambria Math"/>
                  </a:rPr>
                  <a:t>  </a:t>
                </a:r>
                <a:r>
                  <a:rPr lang="ru-RU" dirty="0" smtClean="0"/>
                  <a:t>и любой раскраски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𝑐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Col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выполнено</a:t>
                </a:r>
                <a:r>
                  <a:rPr lang="en-US" i="1" dirty="0" smtClean="0">
                    <a:latin typeface="Cambria Math"/>
                  </a:rPr>
                  <a:t/>
                </a:r>
                <a:br>
                  <a:rPr lang="en-US" i="1" dirty="0" smtClean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#</m:t>
                      </m:r>
                      <m:d>
                        <m:dPr>
                          <m:begChr m:val="{"/>
                          <m:endChr m:val="}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𝜋</m:t>
                          </m:r>
                          <m:r>
                            <a:rPr lang="en-US" i="1">
                              <a:latin typeface="Cambria Math"/>
                            </a:rPr>
                            <m:t>∈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𝔾</m:t>
                          </m:r>
                          <m:r>
                            <a:rPr lang="en-US" i="1">
                              <a:latin typeface="Cambria Math"/>
                            </a:rPr>
                            <m:t>∣</m:t>
                          </m:r>
                          <m:r>
                            <a:rPr lang="en-US" i="1">
                              <a:latin typeface="Cambria Math"/>
                            </a:rPr>
                            <m:t>𝜋</m:t>
                          </m:r>
                          <m:r>
                            <a:rPr lang="ru-RU" i="1">
                              <a:latin typeface="Cambria Math"/>
                            </a:rPr>
                            <m:t> переводит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  <m:r>
                            <a:rPr lang="en-US" i="1">
                              <a:latin typeface="Cambria Math"/>
                            </a:rPr>
                            <m:t> </m:t>
                          </m:r>
                          <m:r>
                            <a:rPr lang="ru-RU" i="1">
                              <a:latin typeface="Cambria Math"/>
                            </a:rPr>
                            <m:t>саму в себя</m:t>
                          </m:r>
                        </m:e>
                      </m:d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𝔾</m:t>
                              </m:r>
                            </m:e>
                          </m:d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/>
                                    </a:rPr>
                                    <m:t>Col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Отсюда</a:t>
                </a:r>
                <a:endParaRPr lang="en-US" i="1" dirty="0" smtClean="0">
                  <a:latin typeface="Cambria Math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  <m:r>
                            <a:rPr lang="en-US" i="1">
                              <a:latin typeface="Cambria Math"/>
                            </a:rPr>
                            <m:t>∈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/>
                                </a:rPr>
                                <m:t>Col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sub>
                        <m:sup/>
                        <m:e>
                          <m:nary>
                            <m:naryPr>
                              <m:chr m:val="∑"/>
                              <m:sup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ru-RU" i="1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∈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𝔾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𝟙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𝜋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𝑐</m:t>
                                  </m:r>
                                </m:sub>
                              </m:sSub>
                            </m:e>
                          </m:nary>
                        </m:e>
                      </m:nary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  <m:r>
                            <a:rPr lang="en-US" i="1">
                              <a:latin typeface="Cambria Math"/>
                            </a:rPr>
                            <m:t>∈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/>
                                </a:rPr>
                                <m:t>Col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sub>
                        <m:sup/>
                        <m:e>
                          <m:f>
                            <m:f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𝔾</m:t>
                                  </m:r>
                                </m:e>
                              </m:d>
                            </m:num>
                            <m:den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>
                                          <a:latin typeface="Cambria Math"/>
                                        </a:rPr>
                                        <m:t>Col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</m:e>
                      </m:nary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𝔾</m:t>
                          </m:r>
                        </m:e>
                      </m:d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/>
                  <a:t>ч</a:t>
                </a:r>
                <a:r>
                  <a:rPr lang="ru-RU" dirty="0" smtClean="0"/>
                  <a:t>то и требовалось.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Лемма </a:t>
                </a:r>
                <a:r>
                  <a:rPr lang="ru-RU" dirty="0" err="1" smtClean="0"/>
                  <a:t>Бёрнсайда</a:t>
                </a:r>
                <a:r>
                  <a:rPr lang="ru-RU" dirty="0" smtClean="0"/>
                  <a:t> доказана.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5032375"/>
              </a:xfrm>
              <a:blipFill rotWithShape="0">
                <a:blip r:embed="rId2"/>
                <a:stretch>
                  <a:fillRect l="-1217" t="-10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0737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Циклы в перестановках</a:t>
            </a:r>
            <a:r>
              <a:rPr lang="en-US" dirty="0" smtClean="0"/>
              <a:t>: </a:t>
            </a:r>
            <a:r>
              <a:rPr lang="ru-RU" dirty="0" smtClean="0"/>
              <a:t>примеры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720481" y="384758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2720481" y="427963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2720481" y="471168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2720481" y="514373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2720481" y="557578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3800601" y="384758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3800601" y="427963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3800601" y="471168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3800601" y="514373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3800601" y="557578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391734" y="3734930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734" y="3734930"/>
                <a:ext cx="365806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2391734" y="4137176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734" y="4137176"/>
                <a:ext cx="365806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2391734" y="4599026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734" y="4599026"/>
                <a:ext cx="365806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2391734" y="5031074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4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734" y="5031074"/>
                <a:ext cx="365806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2391734" y="5463122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5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734" y="5463122"/>
                <a:ext cx="365806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3944617" y="3734930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0617" y="3734930"/>
                <a:ext cx="365806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3944617" y="4137176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0617" y="4137176"/>
                <a:ext cx="365806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3944617" y="4599026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0617" y="4599026"/>
                <a:ext cx="365806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3944617" y="5031074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4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0617" y="5031074"/>
                <a:ext cx="365806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3944617" y="5463122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5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0617" y="5463122"/>
                <a:ext cx="365806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Прямая со стрелкой 23"/>
          <p:cNvCxnSpPr>
            <a:stCxn id="4" idx="6"/>
            <a:endCxn id="10" idx="2"/>
          </p:cNvCxnSpPr>
          <p:nvPr/>
        </p:nvCxnSpPr>
        <p:spPr>
          <a:xfrm>
            <a:off x="2864497" y="3919596"/>
            <a:ext cx="936104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6" idx="6"/>
            <a:endCxn id="9" idx="2"/>
          </p:cNvCxnSpPr>
          <p:nvPr/>
        </p:nvCxnSpPr>
        <p:spPr>
          <a:xfrm flipV="1">
            <a:off x="2864497" y="3919596"/>
            <a:ext cx="936104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5" idx="6"/>
            <a:endCxn id="11" idx="2"/>
          </p:cNvCxnSpPr>
          <p:nvPr/>
        </p:nvCxnSpPr>
        <p:spPr>
          <a:xfrm>
            <a:off x="2864497" y="4351644"/>
            <a:ext cx="936104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7" idx="6"/>
            <a:endCxn id="12" idx="2"/>
          </p:cNvCxnSpPr>
          <p:nvPr/>
        </p:nvCxnSpPr>
        <p:spPr>
          <a:xfrm>
            <a:off x="2864497" y="5215740"/>
            <a:ext cx="93610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8" idx="6"/>
            <a:endCxn id="13" idx="2"/>
          </p:cNvCxnSpPr>
          <p:nvPr/>
        </p:nvCxnSpPr>
        <p:spPr>
          <a:xfrm>
            <a:off x="2864497" y="5647788"/>
            <a:ext cx="93610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Овал 28"/>
          <p:cNvSpPr/>
          <p:nvPr/>
        </p:nvSpPr>
        <p:spPr>
          <a:xfrm>
            <a:off x="6883821" y="434235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Овал 29"/>
          <p:cNvSpPr/>
          <p:nvPr/>
        </p:nvSpPr>
        <p:spPr>
          <a:xfrm>
            <a:off x="7846301" y="473572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" name="Овал 30"/>
          <p:cNvSpPr/>
          <p:nvPr/>
        </p:nvSpPr>
        <p:spPr>
          <a:xfrm>
            <a:off x="6883821" y="520644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Овал 31"/>
          <p:cNvSpPr/>
          <p:nvPr/>
        </p:nvSpPr>
        <p:spPr>
          <a:xfrm>
            <a:off x="9006352" y="476559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Овал 32"/>
          <p:cNvSpPr/>
          <p:nvPr/>
        </p:nvSpPr>
        <p:spPr>
          <a:xfrm>
            <a:off x="9942456" y="478465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6555074" y="4229694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1074" y="4229694"/>
                <a:ext cx="365806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7918309" y="4620782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94309" y="4620782"/>
                <a:ext cx="365806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6555074" y="5093790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1074" y="5093790"/>
                <a:ext cx="365806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8677605" y="4652937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4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3605" y="4652937"/>
                <a:ext cx="365806" cy="369332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9613709" y="4672000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5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89709" y="4672000"/>
                <a:ext cx="365806" cy="369332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Стрелка вправо 53"/>
          <p:cNvSpPr/>
          <p:nvPr/>
        </p:nvSpPr>
        <p:spPr>
          <a:xfrm>
            <a:off x="4943872" y="4423652"/>
            <a:ext cx="864096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6" name="Прямая со стрелкой 55"/>
          <p:cNvCxnSpPr>
            <a:stCxn id="29" idx="6"/>
            <a:endCxn id="30" idx="1"/>
          </p:cNvCxnSpPr>
          <p:nvPr/>
        </p:nvCxnSpPr>
        <p:spPr>
          <a:xfrm>
            <a:off x="7027838" y="4414360"/>
            <a:ext cx="839555" cy="342456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>
            <a:stCxn id="30" idx="3"/>
            <a:endCxn id="31" idx="7"/>
          </p:cNvCxnSpPr>
          <p:nvPr/>
        </p:nvCxnSpPr>
        <p:spPr>
          <a:xfrm flipH="1">
            <a:off x="7006746" y="4858651"/>
            <a:ext cx="860646" cy="368889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>
            <a:stCxn id="31" idx="0"/>
            <a:endCxn id="29" idx="4"/>
          </p:cNvCxnSpPr>
          <p:nvPr/>
        </p:nvCxnSpPr>
        <p:spPr>
          <a:xfrm flipV="1">
            <a:off x="6955829" y="4486368"/>
            <a:ext cx="0" cy="720080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Полилиния 61"/>
          <p:cNvSpPr/>
          <p:nvPr/>
        </p:nvSpPr>
        <p:spPr>
          <a:xfrm>
            <a:off x="8727931" y="4295178"/>
            <a:ext cx="487340" cy="481538"/>
          </a:xfrm>
          <a:custGeom>
            <a:avLst/>
            <a:gdLst>
              <a:gd name="connsiteX0" fmla="*/ 275042 w 487340"/>
              <a:gd name="connsiteY0" fmla="*/ 481538 h 481538"/>
              <a:gd name="connsiteX1" fmla="*/ 2087 w 487340"/>
              <a:gd name="connsiteY1" fmla="*/ 126697 h 481538"/>
              <a:gd name="connsiteX2" fmla="*/ 165860 w 487340"/>
              <a:gd name="connsiteY2" fmla="*/ 3867 h 481538"/>
              <a:gd name="connsiteX3" fmla="*/ 466111 w 487340"/>
              <a:gd name="connsiteY3" fmla="*/ 249526 h 481538"/>
              <a:gd name="connsiteX4" fmla="*/ 438815 w 487340"/>
              <a:gd name="connsiteY4" fmla="*/ 467891 h 481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340" h="481538">
                <a:moveTo>
                  <a:pt x="275042" y="481538"/>
                </a:moveTo>
                <a:cubicBezTo>
                  <a:pt x="147663" y="343923"/>
                  <a:pt x="20284" y="206309"/>
                  <a:pt x="2087" y="126697"/>
                </a:cubicBezTo>
                <a:cubicBezTo>
                  <a:pt x="-16110" y="47085"/>
                  <a:pt x="88523" y="-16605"/>
                  <a:pt x="165860" y="3867"/>
                </a:cubicBezTo>
                <a:cubicBezTo>
                  <a:pt x="243197" y="24338"/>
                  <a:pt x="420619" y="172189"/>
                  <a:pt x="466111" y="249526"/>
                </a:cubicBezTo>
                <a:cubicBezTo>
                  <a:pt x="511604" y="326863"/>
                  <a:pt x="475209" y="397377"/>
                  <a:pt x="438815" y="467891"/>
                </a:cubicBezTo>
              </a:path>
            </a:pathLst>
          </a:custGeom>
          <a:noFill/>
          <a:ln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олилиния 62"/>
          <p:cNvSpPr/>
          <p:nvPr/>
        </p:nvSpPr>
        <p:spPr>
          <a:xfrm>
            <a:off x="9642331" y="4336121"/>
            <a:ext cx="487340" cy="481538"/>
          </a:xfrm>
          <a:custGeom>
            <a:avLst/>
            <a:gdLst>
              <a:gd name="connsiteX0" fmla="*/ 275042 w 487340"/>
              <a:gd name="connsiteY0" fmla="*/ 481538 h 481538"/>
              <a:gd name="connsiteX1" fmla="*/ 2087 w 487340"/>
              <a:gd name="connsiteY1" fmla="*/ 126697 h 481538"/>
              <a:gd name="connsiteX2" fmla="*/ 165860 w 487340"/>
              <a:gd name="connsiteY2" fmla="*/ 3867 h 481538"/>
              <a:gd name="connsiteX3" fmla="*/ 466111 w 487340"/>
              <a:gd name="connsiteY3" fmla="*/ 249526 h 481538"/>
              <a:gd name="connsiteX4" fmla="*/ 438815 w 487340"/>
              <a:gd name="connsiteY4" fmla="*/ 467891 h 481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340" h="481538">
                <a:moveTo>
                  <a:pt x="275042" y="481538"/>
                </a:moveTo>
                <a:cubicBezTo>
                  <a:pt x="147663" y="343923"/>
                  <a:pt x="20284" y="206309"/>
                  <a:pt x="2087" y="126697"/>
                </a:cubicBezTo>
                <a:cubicBezTo>
                  <a:pt x="-16110" y="47085"/>
                  <a:pt x="88523" y="-16605"/>
                  <a:pt x="165860" y="3867"/>
                </a:cubicBezTo>
                <a:cubicBezTo>
                  <a:pt x="243197" y="24338"/>
                  <a:pt x="420619" y="172189"/>
                  <a:pt x="466111" y="249526"/>
                </a:cubicBezTo>
                <a:cubicBezTo>
                  <a:pt x="511604" y="326863"/>
                  <a:pt x="475209" y="397377"/>
                  <a:pt x="438815" y="467891"/>
                </a:cubicBezTo>
              </a:path>
            </a:pathLst>
          </a:custGeom>
          <a:noFill/>
          <a:ln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14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Циклы в перестановках</a:t>
            </a:r>
            <a:r>
              <a:rPr lang="en-US" dirty="0" smtClean="0"/>
              <a:t>: </a:t>
            </a:r>
            <a:r>
              <a:rPr lang="ru-RU" dirty="0" smtClean="0"/>
              <a:t>примеры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720481" y="384758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Овал 29"/>
          <p:cNvSpPr/>
          <p:nvPr/>
        </p:nvSpPr>
        <p:spPr>
          <a:xfrm>
            <a:off x="2720481" y="427963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" name="Овал 30"/>
          <p:cNvSpPr/>
          <p:nvPr/>
        </p:nvSpPr>
        <p:spPr>
          <a:xfrm>
            <a:off x="2720481" y="471168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Овал 31"/>
          <p:cNvSpPr/>
          <p:nvPr/>
        </p:nvSpPr>
        <p:spPr>
          <a:xfrm>
            <a:off x="2720481" y="514373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Овал 32"/>
          <p:cNvSpPr/>
          <p:nvPr/>
        </p:nvSpPr>
        <p:spPr>
          <a:xfrm>
            <a:off x="2720481" y="557578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Овал 33"/>
          <p:cNvSpPr/>
          <p:nvPr/>
        </p:nvSpPr>
        <p:spPr>
          <a:xfrm>
            <a:off x="3800601" y="384758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Овал 34"/>
          <p:cNvSpPr/>
          <p:nvPr/>
        </p:nvSpPr>
        <p:spPr>
          <a:xfrm>
            <a:off x="3800601" y="427963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Овал 35"/>
          <p:cNvSpPr/>
          <p:nvPr/>
        </p:nvSpPr>
        <p:spPr>
          <a:xfrm>
            <a:off x="3800601" y="471168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7" name="Овал 36"/>
          <p:cNvSpPr/>
          <p:nvPr/>
        </p:nvSpPr>
        <p:spPr>
          <a:xfrm>
            <a:off x="3800601" y="514373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8" name="Овал 37"/>
          <p:cNvSpPr/>
          <p:nvPr/>
        </p:nvSpPr>
        <p:spPr>
          <a:xfrm>
            <a:off x="3800601" y="557578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2391734" y="3734930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734" y="3734930"/>
                <a:ext cx="365806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2391734" y="4137176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734" y="4137176"/>
                <a:ext cx="365806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2391734" y="4599026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734" y="4599026"/>
                <a:ext cx="365806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2391734" y="5031074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4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734" y="5031074"/>
                <a:ext cx="365806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2391734" y="5463122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5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734" y="5463122"/>
                <a:ext cx="365806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3944617" y="3734930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0617" y="3734930"/>
                <a:ext cx="365806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3944617" y="4137176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0617" y="4137176"/>
                <a:ext cx="365806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3944617" y="4599026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0617" y="4599026"/>
                <a:ext cx="365806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3944617" y="5031074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4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0617" y="5031074"/>
                <a:ext cx="365806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3944617" y="5463122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5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0617" y="5463122"/>
                <a:ext cx="365806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9" name="Прямая со стрелкой 48"/>
          <p:cNvCxnSpPr>
            <a:endCxn id="35" idx="2"/>
          </p:cNvCxnSpPr>
          <p:nvPr/>
        </p:nvCxnSpPr>
        <p:spPr>
          <a:xfrm>
            <a:off x="2864497" y="3919596"/>
            <a:ext cx="936104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>
            <a:stCxn id="30" idx="6"/>
            <a:endCxn id="37" idx="2"/>
          </p:cNvCxnSpPr>
          <p:nvPr/>
        </p:nvCxnSpPr>
        <p:spPr>
          <a:xfrm>
            <a:off x="2864497" y="4351644"/>
            <a:ext cx="936104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>
            <a:stCxn id="31" idx="6"/>
            <a:endCxn id="38" idx="2"/>
          </p:cNvCxnSpPr>
          <p:nvPr/>
        </p:nvCxnSpPr>
        <p:spPr>
          <a:xfrm>
            <a:off x="2864497" y="4783692"/>
            <a:ext cx="936104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>
            <a:stCxn id="32" idx="6"/>
            <a:endCxn id="34" idx="3"/>
          </p:cNvCxnSpPr>
          <p:nvPr/>
        </p:nvCxnSpPr>
        <p:spPr>
          <a:xfrm flipV="1">
            <a:off x="2864498" y="3970514"/>
            <a:ext cx="957195" cy="12452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>
            <a:stCxn id="33" idx="6"/>
            <a:endCxn id="36" idx="2"/>
          </p:cNvCxnSpPr>
          <p:nvPr/>
        </p:nvCxnSpPr>
        <p:spPr>
          <a:xfrm flipV="1">
            <a:off x="2864497" y="4783692"/>
            <a:ext cx="936104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Овал 53"/>
          <p:cNvSpPr/>
          <p:nvPr/>
        </p:nvSpPr>
        <p:spPr>
          <a:xfrm>
            <a:off x="6883821" y="434235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5" name="Овал 54"/>
          <p:cNvSpPr/>
          <p:nvPr/>
        </p:nvSpPr>
        <p:spPr>
          <a:xfrm>
            <a:off x="7846301" y="473572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6" name="Овал 55"/>
          <p:cNvSpPr/>
          <p:nvPr/>
        </p:nvSpPr>
        <p:spPr>
          <a:xfrm>
            <a:off x="6883821" y="520644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7" name="Овал 56"/>
          <p:cNvSpPr/>
          <p:nvPr/>
        </p:nvSpPr>
        <p:spPr>
          <a:xfrm>
            <a:off x="9006352" y="476559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8" name="Овал 57"/>
          <p:cNvSpPr/>
          <p:nvPr/>
        </p:nvSpPr>
        <p:spPr>
          <a:xfrm>
            <a:off x="9942456" y="478465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6555074" y="4229694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1074" y="4229694"/>
                <a:ext cx="365806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/>
              <p:cNvSpPr txBox="1"/>
              <p:nvPr/>
            </p:nvSpPr>
            <p:spPr>
              <a:xfrm>
                <a:off x="7918309" y="4620782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0" name="TextBox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94309" y="4620782"/>
                <a:ext cx="365806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/>
              <p:cNvSpPr txBox="1"/>
              <p:nvPr/>
            </p:nvSpPr>
            <p:spPr>
              <a:xfrm>
                <a:off x="6555074" y="5093790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4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1074" y="5093790"/>
                <a:ext cx="365806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/>
              <p:cNvSpPr txBox="1"/>
              <p:nvPr/>
            </p:nvSpPr>
            <p:spPr>
              <a:xfrm>
                <a:off x="8677605" y="4652937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3605" y="4652937"/>
                <a:ext cx="365806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/>
              <p:cNvSpPr txBox="1"/>
              <p:nvPr/>
            </p:nvSpPr>
            <p:spPr>
              <a:xfrm>
                <a:off x="10014464" y="4672000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5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0464" y="4672000"/>
                <a:ext cx="365806" cy="369332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4" name="Прямая со стрелкой 63"/>
          <p:cNvCxnSpPr>
            <a:stCxn id="54" idx="6"/>
            <a:endCxn id="55" idx="1"/>
          </p:cNvCxnSpPr>
          <p:nvPr/>
        </p:nvCxnSpPr>
        <p:spPr>
          <a:xfrm>
            <a:off x="7027838" y="4414360"/>
            <a:ext cx="839555" cy="342456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64"/>
          <p:cNvCxnSpPr>
            <a:stCxn id="55" idx="3"/>
            <a:endCxn id="56" idx="7"/>
          </p:cNvCxnSpPr>
          <p:nvPr/>
        </p:nvCxnSpPr>
        <p:spPr>
          <a:xfrm flipH="1">
            <a:off x="7006746" y="4858651"/>
            <a:ext cx="860646" cy="368889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>
            <a:stCxn id="56" idx="0"/>
            <a:endCxn id="54" idx="4"/>
          </p:cNvCxnSpPr>
          <p:nvPr/>
        </p:nvCxnSpPr>
        <p:spPr>
          <a:xfrm flipV="1">
            <a:off x="6955829" y="4486368"/>
            <a:ext cx="0" cy="720080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Стрелка вправо 68"/>
          <p:cNvSpPr/>
          <p:nvPr/>
        </p:nvSpPr>
        <p:spPr>
          <a:xfrm>
            <a:off x="4943872" y="4423652"/>
            <a:ext cx="864096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олилиния 69"/>
          <p:cNvSpPr/>
          <p:nvPr/>
        </p:nvSpPr>
        <p:spPr>
          <a:xfrm>
            <a:off x="9112156" y="4585648"/>
            <a:ext cx="859809" cy="204716"/>
          </a:xfrm>
          <a:custGeom>
            <a:avLst/>
            <a:gdLst>
              <a:gd name="connsiteX0" fmla="*/ 0 w 859809"/>
              <a:gd name="connsiteY0" fmla="*/ 204716 h 204716"/>
              <a:gd name="connsiteX1" fmla="*/ 423081 w 859809"/>
              <a:gd name="connsiteY1" fmla="*/ 0 h 204716"/>
              <a:gd name="connsiteX2" fmla="*/ 859809 w 859809"/>
              <a:gd name="connsiteY2" fmla="*/ 204716 h 204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9809" h="204716">
                <a:moveTo>
                  <a:pt x="0" y="204716"/>
                </a:moveTo>
                <a:cubicBezTo>
                  <a:pt x="139890" y="102358"/>
                  <a:pt x="279780" y="0"/>
                  <a:pt x="423081" y="0"/>
                </a:cubicBezTo>
                <a:cubicBezTo>
                  <a:pt x="566382" y="0"/>
                  <a:pt x="713095" y="102358"/>
                  <a:pt x="859809" y="204716"/>
                </a:cubicBezTo>
              </a:path>
            </a:pathLst>
          </a:custGeom>
          <a:noFill/>
          <a:ln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олилиния 71"/>
          <p:cNvSpPr/>
          <p:nvPr/>
        </p:nvSpPr>
        <p:spPr>
          <a:xfrm flipH="1" flipV="1">
            <a:off x="9112156" y="4928716"/>
            <a:ext cx="859809" cy="204716"/>
          </a:xfrm>
          <a:custGeom>
            <a:avLst/>
            <a:gdLst>
              <a:gd name="connsiteX0" fmla="*/ 0 w 859809"/>
              <a:gd name="connsiteY0" fmla="*/ 204716 h 204716"/>
              <a:gd name="connsiteX1" fmla="*/ 423081 w 859809"/>
              <a:gd name="connsiteY1" fmla="*/ 0 h 204716"/>
              <a:gd name="connsiteX2" fmla="*/ 859809 w 859809"/>
              <a:gd name="connsiteY2" fmla="*/ 204716 h 204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9809" h="204716">
                <a:moveTo>
                  <a:pt x="0" y="204716"/>
                </a:moveTo>
                <a:cubicBezTo>
                  <a:pt x="139890" y="102358"/>
                  <a:pt x="279780" y="0"/>
                  <a:pt x="423081" y="0"/>
                </a:cubicBezTo>
                <a:cubicBezTo>
                  <a:pt x="566382" y="0"/>
                  <a:pt x="713095" y="102358"/>
                  <a:pt x="859809" y="204716"/>
                </a:cubicBezTo>
              </a:path>
            </a:pathLst>
          </a:custGeom>
          <a:noFill/>
          <a:ln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58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Группы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Группа — это множество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ru-RU" dirty="0"/>
                  <a:t> с заданной на нём бинарной ассоциативной операцией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∘</m:t>
                    </m:r>
                  </m:oMath>
                </a14:m>
                <a:r>
                  <a:rPr lang="ru-RU" dirty="0"/>
                  <a:t>, такой, </a:t>
                </a:r>
                <a:r>
                  <a:rPr lang="ru-RU" dirty="0" smtClean="0"/>
                  <a:t>что</a:t>
                </a:r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∃</m:t>
                    </m:r>
                    <m:r>
                      <a:rPr lang="en-US" b="0" i="1" smtClean="0">
                        <a:latin typeface="Cambria Math"/>
                      </a:rPr>
                      <m:t>𝑒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  <m:r>
                      <a:rPr lang="en-US" b="0" i="1" smtClean="0">
                        <a:latin typeface="Cambria Math"/>
                      </a:rPr>
                      <m:t>: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r>
                      <a:rPr lang="en-US" b="0" i="1" smtClean="0">
                        <a:latin typeface="Cambria Math"/>
                      </a:rPr>
                      <m:t>∀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∘</m:t>
                    </m:r>
                    <m:r>
                      <a:rPr lang="en-US" b="0" i="1" smtClean="0">
                        <a:latin typeface="Cambria Math"/>
                      </a:rPr>
                      <m:t>𝑒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𝑒</m:t>
                    </m:r>
                    <m:r>
                      <a:rPr lang="en-US" b="0" i="1" smtClean="0">
                        <a:latin typeface="Cambria Math"/>
                      </a:rPr>
                      <m:t>∘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∀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r>
                      <a:rPr lang="en-US" b="0" i="1" smtClean="0">
                        <a:latin typeface="Cambria Math"/>
                      </a:rPr>
                      <m:t>∃</m:t>
                    </m:r>
                    <m:r>
                      <a:rPr lang="en-US" b="0" i="1" smtClean="0">
                        <a:latin typeface="Cambria Math"/>
                      </a:rPr>
                      <m:t>𝑏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  <m:r>
                      <a:rPr lang="en-US" b="0" i="1" smtClean="0">
                        <a:latin typeface="Cambria Math"/>
                      </a:rPr>
                      <m:t>: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∘</m:t>
                    </m:r>
                    <m:r>
                      <a:rPr lang="en-US" b="0" i="1" smtClean="0">
                        <a:latin typeface="Cambria Math"/>
                      </a:rPr>
                      <m:t>𝑏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𝑏</m:t>
                    </m:r>
                    <m:r>
                      <a:rPr lang="en-US" b="0" i="1" smtClean="0">
                        <a:latin typeface="Cambria Math"/>
                      </a:rPr>
                      <m:t>∘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𝑒</m:t>
                    </m:r>
                  </m:oMath>
                </a14:m>
                <a:endParaRPr lang="ru-RU" dirty="0" smtClean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r>
                  <a:rPr lang="ru-RU" dirty="0"/>
                  <a:t>Группа — это множество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ru-RU" dirty="0"/>
                  <a:t> с заданной на нём бинарной ассоциативной операцией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∘</m:t>
                    </m:r>
                  </m:oMath>
                </a14:m>
                <a:r>
                  <a:rPr lang="ru-RU" dirty="0"/>
                  <a:t>, такой, что</a:t>
                </a:r>
                <a:r>
                  <a:rPr lang="en-US" dirty="0"/>
                  <a:t> </a:t>
                </a:r>
                <a:endParaRPr lang="ru-RU" dirty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∀</m:t>
                    </m:r>
                    <m:r>
                      <a:rPr lang="en-US" i="1">
                        <a:latin typeface="Cambria Math"/>
                      </a:rPr>
                      <m:t>𝑎</m:t>
                    </m:r>
                    <m:r>
                      <a:rPr lang="en-US" i="1">
                        <a:latin typeface="Cambria Math"/>
                      </a:rPr>
                      <m:t>,</m:t>
                    </m:r>
                    <m:r>
                      <a:rPr lang="en-US" i="1">
                        <a:latin typeface="Cambria Math"/>
                      </a:rPr>
                      <m:t>𝑏</m:t>
                    </m:r>
                    <m:r>
                      <a:rPr lang="en-US" i="1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r>
                      <a:rPr lang="en-US" i="1">
                        <a:latin typeface="Cambria Math"/>
                      </a:rPr>
                      <m:t>∃</m:t>
                    </m:r>
                    <m:r>
                      <a:rPr lang="en-US" i="1">
                        <a:latin typeface="Cambria Math"/>
                      </a:rPr>
                      <m:t>𝑥</m:t>
                    </m:r>
                  </m:oMath>
                </a14:m>
                <a:r>
                  <a:rPr lang="ru-RU" dirty="0"/>
                  <a:t> такой, что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𝑎</m:t>
                    </m:r>
                    <m:r>
                      <a:rPr lang="en-US" i="1">
                        <a:latin typeface="Cambria Math"/>
                      </a:rPr>
                      <m:t>∘</m:t>
                    </m:r>
                    <m:r>
                      <a:rPr lang="en-US" i="1">
                        <a:latin typeface="Cambria Math"/>
                      </a:rPr>
                      <m:t>𝑥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𝑏</m:t>
                    </m:r>
                  </m:oMath>
                </a14:m>
                <a:endParaRPr lang="ru-RU" dirty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∀</m:t>
                    </m:r>
                    <m:r>
                      <a:rPr lang="en-US" i="1">
                        <a:latin typeface="Cambria Math"/>
                      </a:rPr>
                      <m:t>𝑎</m:t>
                    </m:r>
                    <m:r>
                      <a:rPr lang="en-US" i="1">
                        <a:latin typeface="Cambria Math"/>
                      </a:rPr>
                      <m:t>,</m:t>
                    </m:r>
                    <m:r>
                      <a:rPr lang="en-US" i="1">
                        <a:latin typeface="Cambria Math"/>
                      </a:rPr>
                      <m:t>𝑏</m:t>
                    </m:r>
                    <m:r>
                      <a:rPr lang="en-US" i="1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r>
                      <a:rPr lang="en-US" i="1">
                        <a:latin typeface="Cambria Math"/>
                      </a:rPr>
                      <m:t>∃</m:t>
                    </m:r>
                    <m:r>
                      <a:rPr lang="en-US" i="1">
                        <a:latin typeface="Cambria Math"/>
                      </a:rPr>
                      <m:t>𝑥</m:t>
                    </m:r>
                  </m:oMath>
                </a14:m>
                <a:r>
                  <a:rPr lang="ru-RU" dirty="0"/>
                  <a:t> такой, что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𝑥</m:t>
                    </m:r>
                    <m:r>
                      <a:rPr lang="en-US" i="1">
                        <a:latin typeface="Cambria Math"/>
                      </a:rPr>
                      <m:t>∘</m:t>
                    </m:r>
                    <m:r>
                      <a:rPr lang="en-US" i="1">
                        <a:latin typeface="Cambria Math"/>
                      </a:rPr>
                      <m:t>𝑎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𝑏</m:t>
                    </m:r>
                  </m:oMath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 b="-308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7907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Циклы в перестановках</a:t>
            </a:r>
            <a:r>
              <a:rPr lang="en-US" dirty="0" smtClean="0"/>
              <a:t>: </a:t>
            </a:r>
            <a:r>
              <a:rPr lang="ru-RU" dirty="0" smtClean="0"/>
              <a:t>примеры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720481" y="384758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Овал 29"/>
          <p:cNvSpPr/>
          <p:nvPr/>
        </p:nvSpPr>
        <p:spPr>
          <a:xfrm>
            <a:off x="2720481" y="427963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" name="Овал 30"/>
          <p:cNvSpPr/>
          <p:nvPr/>
        </p:nvSpPr>
        <p:spPr>
          <a:xfrm>
            <a:off x="2720481" y="471168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Овал 31"/>
          <p:cNvSpPr/>
          <p:nvPr/>
        </p:nvSpPr>
        <p:spPr>
          <a:xfrm>
            <a:off x="2720481" y="514373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Овал 32"/>
          <p:cNvSpPr/>
          <p:nvPr/>
        </p:nvSpPr>
        <p:spPr>
          <a:xfrm>
            <a:off x="2720481" y="557578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Овал 33"/>
          <p:cNvSpPr/>
          <p:nvPr/>
        </p:nvSpPr>
        <p:spPr>
          <a:xfrm>
            <a:off x="3800601" y="384758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Овал 34"/>
          <p:cNvSpPr/>
          <p:nvPr/>
        </p:nvSpPr>
        <p:spPr>
          <a:xfrm>
            <a:off x="3800601" y="427963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Овал 35"/>
          <p:cNvSpPr/>
          <p:nvPr/>
        </p:nvSpPr>
        <p:spPr>
          <a:xfrm>
            <a:off x="3800601" y="471168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7" name="Овал 36"/>
          <p:cNvSpPr/>
          <p:nvPr/>
        </p:nvSpPr>
        <p:spPr>
          <a:xfrm>
            <a:off x="3800601" y="514373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8" name="Овал 37"/>
          <p:cNvSpPr/>
          <p:nvPr/>
        </p:nvSpPr>
        <p:spPr>
          <a:xfrm>
            <a:off x="3800601" y="557578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2391734" y="3734930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734" y="3734930"/>
                <a:ext cx="365806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2391734" y="4137176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734" y="4137176"/>
                <a:ext cx="365806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2391734" y="4599026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734" y="4599026"/>
                <a:ext cx="365806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2391734" y="5031074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4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734" y="5031074"/>
                <a:ext cx="365806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2391734" y="5463122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5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734" y="5463122"/>
                <a:ext cx="365806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3944617" y="3734930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0617" y="3734930"/>
                <a:ext cx="365806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3944617" y="4137176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0617" y="4137176"/>
                <a:ext cx="365806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3944617" y="4599026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0617" y="4599026"/>
                <a:ext cx="365806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3944617" y="5031074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4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0617" y="5031074"/>
                <a:ext cx="365806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3944617" y="5463122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5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0617" y="5463122"/>
                <a:ext cx="365806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9" name="Прямая со стрелкой 48"/>
          <p:cNvCxnSpPr>
            <a:endCxn id="35" idx="2"/>
          </p:cNvCxnSpPr>
          <p:nvPr/>
        </p:nvCxnSpPr>
        <p:spPr>
          <a:xfrm>
            <a:off x="2864497" y="3919596"/>
            <a:ext cx="936104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>
            <a:stCxn id="30" idx="6"/>
            <a:endCxn id="37" idx="2"/>
          </p:cNvCxnSpPr>
          <p:nvPr/>
        </p:nvCxnSpPr>
        <p:spPr>
          <a:xfrm>
            <a:off x="2864497" y="4351644"/>
            <a:ext cx="936104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>
            <a:stCxn id="31" idx="6"/>
            <a:endCxn id="34" idx="3"/>
          </p:cNvCxnSpPr>
          <p:nvPr/>
        </p:nvCxnSpPr>
        <p:spPr>
          <a:xfrm flipV="1">
            <a:off x="2864498" y="3970514"/>
            <a:ext cx="957195" cy="81317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>
            <a:stCxn id="32" idx="6"/>
            <a:endCxn id="38" idx="2"/>
          </p:cNvCxnSpPr>
          <p:nvPr/>
        </p:nvCxnSpPr>
        <p:spPr>
          <a:xfrm>
            <a:off x="2864497" y="5215740"/>
            <a:ext cx="936104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>
            <a:stCxn id="33" idx="6"/>
            <a:endCxn id="36" idx="2"/>
          </p:cNvCxnSpPr>
          <p:nvPr/>
        </p:nvCxnSpPr>
        <p:spPr>
          <a:xfrm flipV="1">
            <a:off x="2864497" y="4783692"/>
            <a:ext cx="936104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Овал 53"/>
          <p:cNvSpPr/>
          <p:nvPr/>
        </p:nvSpPr>
        <p:spPr>
          <a:xfrm>
            <a:off x="7096019" y="424424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5" name="Овал 54"/>
          <p:cNvSpPr/>
          <p:nvPr/>
        </p:nvSpPr>
        <p:spPr>
          <a:xfrm>
            <a:off x="8278461" y="399812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6" name="Овал 55"/>
          <p:cNvSpPr/>
          <p:nvPr/>
        </p:nvSpPr>
        <p:spPr>
          <a:xfrm>
            <a:off x="7133078" y="542697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7" name="Овал 56"/>
          <p:cNvSpPr/>
          <p:nvPr/>
        </p:nvSpPr>
        <p:spPr>
          <a:xfrm>
            <a:off x="8293898" y="5796307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8" name="Овал 57"/>
          <p:cNvSpPr/>
          <p:nvPr/>
        </p:nvSpPr>
        <p:spPr>
          <a:xfrm>
            <a:off x="9147803" y="496479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6767272" y="4131586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3272" y="4131586"/>
                <a:ext cx="365806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/>
              <p:cNvSpPr txBox="1"/>
              <p:nvPr/>
            </p:nvSpPr>
            <p:spPr>
              <a:xfrm>
                <a:off x="8183003" y="3649881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0" name="TextBox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9003" y="3649881"/>
                <a:ext cx="365806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/>
              <p:cNvSpPr txBox="1"/>
              <p:nvPr/>
            </p:nvSpPr>
            <p:spPr>
              <a:xfrm>
                <a:off x="6804331" y="5314317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0331" y="5314317"/>
                <a:ext cx="365806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/>
              <p:cNvSpPr txBox="1"/>
              <p:nvPr/>
            </p:nvSpPr>
            <p:spPr>
              <a:xfrm>
                <a:off x="8278461" y="5868315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5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4461" y="5868315"/>
                <a:ext cx="365806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/>
              <p:cNvSpPr txBox="1"/>
              <p:nvPr/>
            </p:nvSpPr>
            <p:spPr>
              <a:xfrm>
                <a:off x="9219811" y="4852138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4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5811" y="4852138"/>
                <a:ext cx="365806" cy="369332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4" name="Прямая со стрелкой 63"/>
          <p:cNvCxnSpPr>
            <a:stCxn id="54" idx="6"/>
            <a:endCxn id="55" idx="1"/>
          </p:cNvCxnSpPr>
          <p:nvPr/>
        </p:nvCxnSpPr>
        <p:spPr>
          <a:xfrm flipV="1">
            <a:off x="7240036" y="4019214"/>
            <a:ext cx="1059517" cy="297039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64"/>
          <p:cNvCxnSpPr>
            <a:stCxn id="55" idx="5"/>
            <a:endCxn id="58" idx="1"/>
          </p:cNvCxnSpPr>
          <p:nvPr/>
        </p:nvCxnSpPr>
        <p:spPr>
          <a:xfrm>
            <a:off x="8401386" y="4121047"/>
            <a:ext cx="767508" cy="864840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>
            <a:stCxn id="56" idx="0"/>
            <a:endCxn id="54" idx="4"/>
          </p:cNvCxnSpPr>
          <p:nvPr/>
        </p:nvCxnSpPr>
        <p:spPr>
          <a:xfrm flipH="1" flipV="1">
            <a:off x="7168028" y="4388261"/>
            <a:ext cx="37059" cy="1038715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Стрелка вправо 68"/>
          <p:cNvSpPr/>
          <p:nvPr/>
        </p:nvSpPr>
        <p:spPr>
          <a:xfrm>
            <a:off x="4943872" y="4423652"/>
            <a:ext cx="864096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7" name="Прямая со стрелкой 66"/>
          <p:cNvCxnSpPr>
            <a:stCxn id="58" idx="3"/>
            <a:endCxn id="57" idx="7"/>
          </p:cNvCxnSpPr>
          <p:nvPr/>
        </p:nvCxnSpPr>
        <p:spPr>
          <a:xfrm flipH="1">
            <a:off x="8416824" y="5087722"/>
            <a:ext cx="752071" cy="729677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 стрелкой 67"/>
          <p:cNvCxnSpPr>
            <a:stCxn id="57" idx="2"/>
            <a:endCxn id="56" idx="6"/>
          </p:cNvCxnSpPr>
          <p:nvPr/>
        </p:nvCxnSpPr>
        <p:spPr>
          <a:xfrm flipH="1" flipV="1">
            <a:off x="7277094" y="5498983"/>
            <a:ext cx="1016804" cy="369332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800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Связь циклов в перестановках </a:t>
            </a:r>
            <a:br>
              <a:rPr lang="ru-RU" dirty="0" smtClean="0"/>
            </a:br>
            <a:r>
              <a:rPr lang="ru-RU" dirty="0" smtClean="0"/>
              <a:t>с числом неподвижных раскрасок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730408" cy="4351338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Утверждение.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Количество раскрасок, неподвижных относительно перестановки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𝜋</m:t>
                    </m:r>
                  </m:oMath>
                </a14:m>
                <a:r>
                  <a:rPr lang="en-US" dirty="0" smtClean="0"/>
                  <a:t>,  </a:t>
                </a:r>
                <a:r>
                  <a:rPr lang="ru-RU" dirty="0" smtClean="0"/>
                  <a:t>и использующих не более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𝑙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цветов, равно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# </m:t>
                        </m:r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циклов в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sup>
                    </m:sSup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i="1" dirty="0" smtClean="0"/>
                  <a:t>Доказательство:</a:t>
                </a:r>
                <a:br>
                  <a:rPr lang="ru-RU" i="1" dirty="0" smtClean="0"/>
                </a:br>
                <a:r>
                  <a:rPr lang="ru-RU" dirty="0" smtClean="0"/>
                  <a:t>Раскраска неподвижна относительно перестановки </a:t>
                </a:r>
                <a:r>
                  <a:rPr lang="ru-RU" dirty="0" err="1" smtClean="0"/>
                  <a:t>т.и</a:t>
                </a:r>
                <a:r>
                  <a:rPr lang="ru-RU" dirty="0" smtClean="0"/>
                  <a:t> </a:t>
                </a:r>
                <a:r>
                  <a:rPr lang="ru-RU" dirty="0" err="1" smtClean="0"/>
                  <a:t>т.т</a:t>
                </a:r>
                <a:r>
                  <a:rPr lang="ru-RU" dirty="0" smtClean="0"/>
                  <a:t>., когда части конфигурации, входящие в один и тот же цикл перестановки, окрашены одинаково.</a:t>
                </a:r>
                <a:endParaRPr lang="ru-RU" dirty="0"/>
              </a:p>
            </p:txBody>
          </p:sp>
        </mc:Choice>
        <mc:Fallback xmlns="">
          <p:sp>
            <p:nvSpPr>
              <p:cNvPr id="70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730408" cy="4351338"/>
              </a:xfrm>
              <a:blipFill rotWithShape="0">
                <a:blip r:embed="rId2"/>
                <a:stretch>
                  <a:fillRect l="-1193" t="-1261" r="-153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2534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Теорема </a:t>
            </a:r>
            <a:r>
              <a:rPr lang="ru-RU" dirty="0" err="1" smtClean="0"/>
              <a:t>Редфилда</a:t>
            </a:r>
            <a:r>
              <a:rPr lang="ru-RU" dirty="0" smtClean="0"/>
              <a:t>—</a:t>
            </a:r>
            <a:r>
              <a:rPr lang="ru-RU" dirty="0" err="1" smtClean="0"/>
              <a:t>Пойи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en-US" dirty="0" smtClean="0"/>
              <a:t>J.H. Redfield, G. </a:t>
            </a:r>
            <a:r>
              <a:rPr lang="en-US" dirty="0" err="1" smtClean="0"/>
              <a:t>Pólya</a:t>
            </a:r>
            <a:r>
              <a:rPr lang="ru-RU" dirty="0" smtClean="0"/>
              <a:t>)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503237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Теорема </a:t>
                </a:r>
                <a:r>
                  <a:rPr lang="ru-RU" b="1" dirty="0" err="1" smtClean="0"/>
                  <a:t>Редфилда</a:t>
                </a:r>
                <a:r>
                  <a:rPr lang="ru-RU" b="1" dirty="0" smtClean="0"/>
                  <a:t>—</a:t>
                </a:r>
                <a:r>
                  <a:rPr lang="ru-RU" b="1" dirty="0" err="1" smtClean="0"/>
                  <a:t>Пойи</a:t>
                </a:r>
                <a:r>
                  <a:rPr lang="ru-RU" b="1" dirty="0" smtClean="0"/>
                  <a:t>. </a:t>
                </a:r>
                <a:r>
                  <a:rPr lang="ru-RU" dirty="0" smtClean="0"/>
                  <a:t>Число </a:t>
                </a:r>
                <a:r>
                  <a:rPr lang="ru-RU" dirty="0"/>
                  <a:t>различных </a:t>
                </a:r>
                <a:r>
                  <a:rPr lang="ru-RU" dirty="0" smtClean="0"/>
                  <a:t>орбит раскрасок конфигурации в </a:t>
                </a:r>
                <a:r>
                  <a:rPr lang="en-US" dirty="0" smtClean="0"/>
                  <a:t>(</a:t>
                </a:r>
                <a:r>
                  <a:rPr lang="ru-RU" dirty="0" smtClean="0"/>
                  <a:t>не более чем</a:t>
                </a:r>
                <a:r>
                  <a:rPr lang="en-US" dirty="0" smtClean="0"/>
                  <a:t>)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𝑙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цветов равно</a:t>
                </a:r>
                <a:endParaRPr lang="en-US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ox>
                        <m:box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𝔾</m:t>
                                  </m:r>
                                </m:e>
                              </m:d>
                            </m:den>
                          </m:f>
                        </m:e>
                      </m:box>
                      <m:r>
                        <a:rPr lang="en-US" i="1">
                          <a:latin typeface="Cambria Math"/>
                        </a:rPr>
                        <m:t>⋅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𝜋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∈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𝔾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𝑙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#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циклов в 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𝜋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(</a:t>
                </a:r>
                <a:r>
                  <a:rPr lang="ru-RU" i="1" dirty="0" smtClean="0"/>
                  <a:t>Доказательство: </a:t>
                </a:r>
                <a:r>
                  <a:rPr lang="ru-RU" dirty="0" smtClean="0"/>
                  <a:t>достаточно применить лемму </a:t>
                </a:r>
                <a:r>
                  <a:rPr lang="ru-RU" dirty="0" err="1" smtClean="0"/>
                  <a:t>Бёрнсайда</a:t>
                </a:r>
                <a:r>
                  <a:rPr lang="ru-RU" dirty="0" smtClean="0"/>
                  <a:t> и предыдущее утверждение.</a:t>
                </a:r>
                <a:r>
                  <a:rPr lang="en-US" dirty="0" smtClean="0"/>
                  <a:t>)</a:t>
                </a:r>
              </a:p>
              <a:p>
                <a:pPr marL="0" indent="0">
                  <a:buNone/>
                </a:pPr>
                <a:r>
                  <a:rPr lang="ru-RU" b="1" dirty="0" smtClean="0"/>
                  <a:t>Следствие.</a:t>
                </a:r>
                <a:r>
                  <a:rPr lang="ru-RU" dirty="0"/>
                  <a:t/>
                </a:r>
                <a:br>
                  <a:rPr lang="ru-RU" dirty="0"/>
                </a:br>
                <a:r>
                  <a:rPr lang="ru-RU" dirty="0" smtClean="0"/>
                  <a:t>Если в конфигурации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частей, то </a:t>
                </a:r>
                <a:r>
                  <a:rPr lang="ru-RU" dirty="0"/>
                  <a:t>количество </a:t>
                </a:r>
                <a:r>
                  <a:rPr lang="ru-RU" dirty="0" smtClean="0"/>
                  <a:t>орбит раскрасок </a:t>
                </a:r>
                <a:r>
                  <a:rPr lang="ru-RU" dirty="0"/>
                  <a:t>в не более чем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𝑙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 smtClean="0"/>
                  <a:t>цветов  при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𝑙</m:t>
                    </m:r>
                    <m:r>
                      <a:rPr lang="en-US" b="0" i="1" smtClean="0">
                        <a:latin typeface="Cambria Math"/>
                      </a:rPr>
                      <m:t>→</m:t>
                    </m:r>
                    <m:r>
                      <a:rPr lang="en-US" b="0" i="1" smtClean="0">
                        <a:latin typeface="Cambria Math"/>
                      </a:rPr>
                      <m:t>∞</m:t>
                    </m:r>
                  </m:oMath>
                </a14:m>
                <a:r>
                  <a:rPr lang="ru-RU" dirty="0" smtClean="0"/>
                  <a:t> асимптотически равно</a:t>
                </a:r>
                <a:endParaRPr lang="ru-RU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𝑙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𝔾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5032376"/>
              </a:xfrm>
              <a:blipFill rotWithShape="0">
                <a:blip r:embed="rId2"/>
                <a:stretch>
                  <a:fillRect l="-1217" t="-193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5132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Пример применения </a:t>
            </a:r>
            <a:br>
              <a:rPr lang="ru-RU" dirty="0" smtClean="0"/>
            </a:br>
            <a:r>
              <a:rPr lang="ru-RU" dirty="0" smtClean="0"/>
              <a:t>теоремы </a:t>
            </a:r>
            <a:r>
              <a:rPr lang="ru-RU" dirty="0" err="1" smtClean="0"/>
              <a:t>Редфилда</a:t>
            </a:r>
            <a:r>
              <a:rPr lang="ru-RU" dirty="0" smtClean="0"/>
              <a:t>—</a:t>
            </a:r>
            <a:r>
              <a:rPr lang="ru-RU" dirty="0" err="1" smtClean="0"/>
              <a:t>Пойи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Сколькими способами можно раскрасить доску </a:t>
                </a:r>
                <a14:m>
                  <m:oMath xmlns:m="http://schemas.openxmlformats.org/officeDocument/2006/math">
                    <m:r>
                      <a:rPr lang="ru-RU" b="0" i="1" smtClean="0">
                        <a:latin typeface="Cambria Math"/>
                      </a:rPr>
                      <m:t>2×</m:t>
                    </m:r>
                    <m:r>
                      <a:rPr lang="en-US" b="0" i="1" smtClean="0">
                        <a:latin typeface="Cambria Math"/>
                      </a:rPr>
                      <m:t>2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 в цвета из множества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1,…,</m:t>
                        </m:r>
                        <m:r>
                          <a:rPr lang="en-US" b="0" i="1" smtClean="0">
                            <a:latin typeface="Cambria Math"/>
                          </a:rPr>
                          <m:t>𝑙</m:t>
                        </m:r>
                      </m:e>
                    </m:d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если раскраски, переходящие друг в друга при вращении квадрата, считаются одинаковыми?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 r="-63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Прямоугольник 7"/>
          <p:cNvSpPr/>
          <p:nvPr/>
        </p:nvSpPr>
        <p:spPr>
          <a:xfrm>
            <a:off x="2081756" y="4663041"/>
            <a:ext cx="648072" cy="648072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081756" y="5311113"/>
            <a:ext cx="648072" cy="64807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729828" y="4663041"/>
            <a:ext cx="648072" cy="64807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729828" y="5311113"/>
            <a:ext cx="648072" cy="64807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205992" y="4663041"/>
            <a:ext cx="648072" cy="64807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205992" y="5311113"/>
            <a:ext cx="648072" cy="64807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854064" y="4663041"/>
            <a:ext cx="648072" cy="64807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854064" y="5311113"/>
            <a:ext cx="648072" cy="648072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3557920" y="5034479"/>
                <a:ext cx="52290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/>
                        </a:rPr>
                        <m:t>~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3920" y="5034479"/>
                <a:ext cx="522900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Прямоугольник 16"/>
          <p:cNvSpPr/>
          <p:nvPr/>
        </p:nvSpPr>
        <p:spPr>
          <a:xfrm>
            <a:off x="6636060" y="4663041"/>
            <a:ext cx="648072" cy="648072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636060" y="5311113"/>
            <a:ext cx="648072" cy="64807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284132" y="4663041"/>
            <a:ext cx="648072" cy="64807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284132" y="5311113"/>
            <a:ext cx="648072" cy="648072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8760296" y="4663041"/>
            <a:ext cx="648072" cy="648072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8760296" y="5311113"/>
            <a:ext cx="648072" cy="64807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9408368" y="4663041"/>
            <a:ext cx="648072" cy="648072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9408368" y="5311113"/>
            <a:ext cx="648072" cy="64807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8086483" y="5034479"/>
                <a:ext cx="52129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ru-RU" sz="2800"/>
                        <m:t>≁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2482" y="5034479"/>
                <a:ext cx="521297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92493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Пример применения </a:t>
            </a:r>
            <a:br>
              <a:rPr lang="ru-RU" dirty="0" smtClean="0"/>
            </a:br>
            <a:r>
              <a:rPr lang="ru-RU" dirty="0" smtClean="0"/>
              <a:t>теоремы </a:t>
            </a:r>
            <a:r>
              <a:rPr lang="ru-RU" dirty="0" err="1" smtClean="0"/>
              <a:t>Редфилда</a:t>
            </a:r>
            <a:r>
              <a:rPr lang="ru-RU" dirty="0" smtClean="0"/>
              <a:t>—</a:t>
            </a:r>
            <a:r>
              <a:rPr lang="ru-RU" dirty="0" err="1" smtClean="0"/>
              <a:t>Пойи</a:t>
            </a:r>
            <a:endParaRPr lang="ru-RU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1966205" y="4346114"/>
            <a:ext cx="828092" cy="828092"/>
            <a:chOff x="442205" y="4473116"/>
            <a:chExt cx="1296144" cy="129614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Прямоугольник 3"/>
                <p:cNvSpPr/>
                <p:nvPr/>
              </p:nvSpPr>
              <p:spPr>
                <a:xfrm>
                  <a:off x="442205" y="4473116"/>
                  <a:ext cx="648072" cy="64807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4" name="Прямоугольник 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2205" y="4473116"/>
                  <a:ext cx="648072" cy="648072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/>
                  </a:stretch>
                </a:blipFill>
                <a:ln w="12700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Прямоугольник 4"/>
                <p:cNvSpPr/>
                <p:nvPr/>
              </p:nvSpPr>
              <p:spPr>
                <a:xfrm>
                  <a:off x="442205" y="5121188"/>
                  <a:ext cx="648072" cy="64807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  <m:t>4</m:t>
                        </m:r>
                      </m:oMath>
                    </m:oMathPara>
                  </a14:m>
                  <a:endParaRPr lang="ru-RU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5" name="Прямоугольник 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2205" y="5121188"/>
                  <a:ext cx="648072" cy="648072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  <a:ln w="12700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Прямоугольник 5"/>
                <p:cNvSpPr/>
                <p:nvPr/>
              </p:nvSpPr>
              <p:spPr>
                <a:xfrm>
                  <a:off x="1090277" y="4473116"/>
                  <a:ext cx="648072" cy="64807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oMath>
                    </m:oMathPara>
                  </a14:m>
                  <a:endParaRPr lang="ru-RU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6" name="Прямоугольник 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0277" y="4473116"/>
                  <a:ext cx="648072" cy="64807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  <a:ln w="12700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Прямоугольник 6"/>
                <p:cNvSpPr/>
                <p:nvPr/>
              </p:nvSpPr>
              <p:spPr>
                <a:xfrm>
                  <a:off x="1090277" y="5121188"/>
                  <a:ext cx="648072" cy="64807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oMath>
                    </m:oMathPara>
                  </a14:m>
                  <a:endParaRPr lang="ru-RU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7" name="Прямоугольник 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0277" y="5121188"/>
                  <a:ext cx="648072" cy="64807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  <a:ln w="12700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" name="Группа 8"/>
          <p:cNvGrpSpPr/>
          <p:nvPr/>
        </p:nvGrpSpPr>
        <p:grpSpPr>
          <a:xfrm>
            <a:off x="4079776" y="2717921"/>
            <a:ext cx="828092" cy="828092"/>
            <a:chOff x="442205" y="4473116"/>
            <a:chExt cx="1296144" cy="129614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Прямоугольник 9"/>
                <p:cNvSpPr/>
                <p:nvPr/>
              </p:nvSpPr>
              <p:spPr>
                <a:xfrm>
                  <a:off x="442205" y="4473116"/>
                  <a:ext cx="648072" cy="64807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  <m:t>4</m:t>
                        </m:r>
                      </m:oMath>
                    </m:oMathPara>
                  </a14:m>
                  <a:endParaRPr lang="ru-RU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0" name="Прямоугольник 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2205" y="4473116"/>
                  <a:ext cx="648072" cy="64807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  <a:ln w="12700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Прямоугольник 10"/>
                <p:cNvSpPr/>
                <p:nvPr/>
              </p:nvSpPr>
              <p:spPr>
                <a:xfrm>
                  <a:off x="442205" y="5121188"/>
                  <a:ext cx="648072" cy="64807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oMath>
                    </m:oMathPara>
                  </a14:m>
                  <a:endParaRPr lang="ru-RU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1" name="Прямоугольник 1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2205" y="5121188"/>
                  <a:ext cx="648072" cy="648072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  <a:ln w="12700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Прямоугольник 11"/>
                <p:cNvSpPr/>
                <p:nvPr/>
              </p:nvSpPr>
              <p:spPr>
                <a:xfrm>
                  <a:off x="1090277" y="4473116"/>
                  <a:ext cx="648072" cy="64807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Прямоугольник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0277" y="4473116"/>
                  <a:ext cx="648072" cy="648072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  <a:ln w="12700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Прямоугольник 12"/>
                <p:cNvSpPr/>
                <p:nvPr/>
              </p:nvSpPr>
              <p:spPr>
                <a:xfrm>
                  <a:off x="1090277" y="5121188"/>
                  <a:ext cx="648072" cy="64807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oMath>
                    </m:oMathPara>
                  </a14:m>
                  <a:endParaRPr lang="ru-RU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3" name="Прямоугольник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0277" y="5121188"/>
                  <a:ext cx="648072" cy="648072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/>
                  </a:stretch>
                </a:blipFill>
                <a:ln w="12700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4" name="Группа 13"/>
          <p:cNvGrpSpPr/>
          <p:nvPr/>
        </p:nvGrpSpPr>
        <p:grpSpPr>
          <a:xfrm>
            <a:off x="4079776" y="3819095"/>
            <a:ext cx="828092" cy="828092"/>
            <a:chOff x="442205" y="4473116"/>
            <a:chExt cx="1296144" cy="129614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Прямоугольник 14"/>
                <p:cNvSpPr/>
                <p:nvPr/>
              </p:nvSpPr>
              <p:spPr>
                <a:xfrm>
                  <a:off x="442205" y="4473116"/>
                  <a:ext cx="648072" cy="64807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oMath>
                    </m:oMathPara>
                  </a14:m>
                  <a:endParaRPr lang="ru-RU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5" name="Прямоугольник 1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2205" y="4473116"/>
                  <a:ext cx="648072" cy="648072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/>
                  </a:stretch>
                </a:blipFill>
                <a:ln w="12700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Прямоугольник 15"/>
                <p:cNvSpPr/>
                <p:nvPr/>
              </p:nvSpPr>
              <p:spPr>
                <a:xfrm>
                  <a:off x="442205" y="5121188"/>
                  <a:ext cx="648072" cy="64807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oMath>
                    </m:oMathPara>
                  </a14:m>
                  <a:endParaRPr lang="ru-RU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6" name="Прямоугольник 1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2205" y="5121188"/>
                  <a:ext cx="648072" cy="648072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/>
                  </a:stretch>
                </a:blipFill>
                <a:ln w="12700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Прямоугольник 16"/>
                <p:cNvSpPr/>
                <p:nvPr/>
              </p:nvSpPr>
              <p:spPr>
                <a:xfrm>
                  <a:off x="1090277" y="4473116"/>
                  <a:ext cx="648072" cy="64807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  <m:t>4</m:t>
                        </m:r>
                      </m:oMath>
                    </m:oMathPara>
                  </a14:m>
                  <a:endParaRPr lang="ru-RU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7" name="Прямоугольник 1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0277" y="4473116"/>
                  <a:ext cx="648072" cy="648072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/>
                  </a:stretch>
                </a:blipFill>
                <a:ln w="12700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Прямоугольник 17"/>
                <p:cNvSpPr/>
                <p:nvPr/>
              </p:nvSpPr>
              <p:spPr>
                <a:xfrm>
                  <a:off x="1090277" y="5121188"/>
                  <a:ext cx="648072" cy="64807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8" name="Прямоугольник 1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0277" y="5121188"/>
                  <a:ext cx="648072" cy="648072"/>
                </a:xfrm>
                <a:prstGeom prst="rect">
                  <a:avLst/>
                </a:prstGeom>
                <a:blipFill rotWithShape="1">
                  <a:blip r:embed="rId13"/>
                  <a:stretch>
                    <a:fillRect/>
                  </a:stretch>
                </a:blipFill>
                <a:ln w="12700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9" name="Группа 18"/>
          <p:cNvGrpSpPr/>
          <p:nvPr/>
        </p:nvGrpSpPr>
        <p:grpSpPr>
          <a:xfrm>
            <a:off x="4079776" y="4889689"/>
            <a:ext cx="828092" cy="828092"/>
            <a:chOff x="442205" y="4473116"/>
            <a:chExt cx="1296144" cy="129614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Прямоугольник 19"/>
                <p:cNvSpPr/>
                <p:nvPr/>
              </p:nvSpPr>
              <p:spPr>
                <a:xfrm>
                  <a:off x="442205" y="4473116"/>
                  <a:ext cx="648072" cy="64807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oMath>
                    </m:oMathPara>
                  </a14:m>
                  <a:endParaRPr lang="ru-RU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0" name="Прямоугольник 1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2205" y="4473116"/>
                  <a:ext cx="648072" cy="648072"/>
                </a:xfrm>
                <a:prstGeom prst="rect">
                  <a:avLst/>
                </a:prstGeom>
                <a:blipFill rotWithShape="1">
                  <a:blip r:embed="rId14"/>
                  <a:stretch>
                    <a:fillRect/>
                  </a:stretch>
                </a:blipFill>
                <a:ln w="12700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Прямоугольник 20"/>
                <p:cNvSpPr/>
                <p:nvPr/>
              </p:nvSpPr>
              <p:spPr>
                <a:xfrm>
                  <a:off x="442205" y="5121188"/>
                  <a:ext cx="648072" cy="64807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1" name="Прямоугольник 2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2205" y="5121188"/>
                  <a:ext cx="648072" cy="648072"/>
                </a:xfrm>
                <a:prstGeom prst="rect">
                  <a:avLst/>
                </a:prstGeom>
                <a:blipFill rotWithShape="1">
                  <a:blip r:embed="rId15"/>
                  <a:stretch>
                    <a:fillRect/>
                  </a:stretch>
                </a:blipFill>
                <a:ln w="12700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Прямоугольник 21"/>
                <p:cNvSpPr/>
                <p:nvPr/>
              </p:nvSpPr>
              <p:spPr>
                <a:xfrm>
                  <a:off x="1090277" y="4473116"/>
                  <a:ext cx="648072" cy="64807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oMath>
                    </m:oMathPara>
                  </a14:m>
                  <a:endParaRPr lang="ru-RU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2" name="Прямоугольник 2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0277" y="4473116"/>
                  <a:ext cx="648072" cy="648072"/>
                </a:xfrm>
                <a:prstGeom prst="rect">
                  <a:avLst/>
                </a:prstGeom>
                <a:blipFill rotWithShape="1">
                  <a:blip r:embed="rId16"/>
                  <a:stretch>
                    <a:fillRect/>
                  </a:stretch>
                </a:blipFill>
                <a:ln w="12700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Прямоугольник 22"/>
                <p:cNvSpPr/>
                <p:nvPr/>
              </p:nvSpPr>
              <p:spPr>
                <a:xfrm>
                  <a:off x="1090277" y="5121188"/>
                  <a:ext cx="648072" cy="64807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  <m:t>4</m:t>
                        </m:r>
                      </m:oMath>
                    </m:oMathPara>
                  </a14:m>
                  <a:endParaRPr lang="ru-RU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3" name="Прямоугольник 2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0277" y="5121188"/>
                  <a:ext cx="648072" cy="648072"/>
                </a:xfrm>
                <a:prstGeom prst="rect">
                  <a:avLst/>
                </a:prstGeom>
                <a:blipFill rotWithShape="1">
                  <a:blip r:embed="rId17"/>
                  <a:stretch>
                    <a:fillRect/>
                  </a:stretch>
                </a:blipFill>
                <a:ln w="12700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4" name="Группа 23"/>
          <p:cNvGrpSpPr/>
          <p:nvPr/>
        </p:nvGrpSpPr>
        <p:grpSpPr>
          <a:xfrm>
            <a:off x="4079776" y="5961381"/>
            <a:ext cx="828092" cy="828092"/>
            <a:chOff x="442205" y="4473116"/>
            <a:chExt cx="1296144" cy="129614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Прямоугольник 24"/>
                <p:cNvSpPr/>
                <p:nvPr/>
              </p:nvSpPr>
              <p:spPr>
                <a:xfrm>
                  <a:off x="442205" y="4473116"/>
                  <a:ext cx="648072" cy="64807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5" name="Прямоугольник 2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2205" y="4473116"/>
                  <a:ext cx="648072" cy="648072"/>
                </a:xfrm>
                <a:prstGeom prst="rect">
                  <a:avLst/>
                </a:prstGeom>
                <a:blipFill rotWithShape="1">
                  <a:blip r:embed="rId18"/>
                  <a:stretch>
                    <a:fillRect/>
                  </a:stretch>
                </a:blipFill>
                <a:ln w="12700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Прямоугольник 25"/>
                <p:cNvSpPr/>
                <p:nvPr/>
              </p:nvSpPr>
              <p:spPr>
                <a:xfrm>
                  <a:off x="442205" y="5121188"/>
                  <a:ext cx="648072" cy="64807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  <m:t>4</m:t>
                        </m:r>
                      </m:oMath>
                    </m:oMathPara>
                  </a14:m>
                  <a:endParaRPr lang="ru-RU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6" name="Прямоугольник 2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2205" y="5121188"/>
                  <a:ext cx="648072" cy="648072"/>
                </a:xfrm>
                <a:prstGeom prst="rect">
                  <a:avLst/>
                </a:prstGeom>
                <a:blipFill rotWithShape="1">
                  <a:blip r:embed="rId19"/>
                  <a:stretch>
                    <a:fillRect/>
                  </a:stretch>
                </a:blipFill>
                <a:ln w="12700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Прямоугольник 26"/>
                <p:cNvSpPr/>
                <p:nvPr/>
              </p:nvSpPr>
              <p:spPr>
                <a:xfrm>
                  <a:off x="1090277" y="4473116"/>
                  <a:ext cx="648072" cy="64807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oMath>
                    </m:oMathPara>
                  </a14:m>
                  <a:endParaRPr lang="ru-RU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7" name="Прямоугольник 2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0277" y="4473116"/>
                  <a:ext cx="648072" cy="648072"/>
                </a:xfrm>
                <a:prstGeom prst="rect">
                  <a:avLst/>
                </a:prstGeom>
                <a:blipFill rotWithShape="1">
                  <a:blip r:embed="rId20"/>
                  <a:stretch>
                    <a:fillRect/>
                  </a:stretch>
                </a:blipFill>
                <a:ln w="12700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Прямоугольник 27"/>
                <p:cNvSpPr/>
                <p:nvPr/>
              </p:nvSpPr>
              <p:spPr>
                <a:xfrm>
                  <a:off x="1090277" y="5121188"/>
                  <a:ext cx="648072" cy="64807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oMath>
                    </m:oMathPara>
                  </a14:m>
                  <a:endParaRPr lang="ru-RU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8" name="Прямоугольник 2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0277" y="5121188"/>
                  <a:ext cx="648072" cy="648072"/>
                </a:xfrm>
                <a:prstGeom prst="rect">
                  <a:avLst/>
                </a:prstGeom>
                <a:blipFill rotWithShape="1">
                  <a:blip r:embed="rId21"/>
                  <a:stretch>
                    <a:fillRect/>
                  </a:stretch>
                </a:blipFill>
                <a:ln w="12700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30" name="Прямая со стрелкой 29"/>
          <p:cNvCxnSpPr/>
          <p:nvPr/>
        </p:nvCxnSpPr>
        <p:spPr>
          <a:xfrm flipV="1">
            <a:off x="2999656" y="3338991"/>
            <a:ext cx="936104" cy="13081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2999656" y="4647188"/>
            <a:ext cx="936104" cy="15901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V="1">
            <a:off x="2999656" y="4233141"/>
            <a:ext cx="936104" cy="4140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2999656" y="4647187"/>
            <a:ext cx="936104" cy="6565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Овал 36"/>
          <p:cNvSpPr/>
          <p:nvPr/>
        </p:nvSpPr>
        <p:spPr>
          <a:xfrm>
            <a:off x="6023992" y="296787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5913097" y="3082316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9097" y="3082316"/>
                <a:ext cx="365806" cy="369332"/>
              </a:xfrm>
              <a:prstGeom prst="rect">
                <a:avLst/>
              </a:prstGeom>
              <a:blipFill rotWithShape="1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Овал 38"/>
          <p:cNvSpPr/>
          <p:nvPr/>
        </p:nvSpPr>
        <p:spPr>
          <a:xfrm>
            <a:off x="6816080" y="296787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6705185" y="3082316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1185" y="3082316"/>
                <a:ext cx="365806" cy="369332"/>
              </a:xfrm>
              <a:prstGeom prst="rect">
                <a:avLst/>
              </a:prstGeom>
              <a:blipFill rotWithShape="1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Овал 40"/>
          <p:cNvSpPr/>
          <p:nvPr/>
        </p:nvSpPr>
        <p:spPr>
          <a:xfrm>
            <a:off x="7536160" y="296787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7425265" y="3082316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1265" y="3082316"/>
                <a:ext cx="365806" cy="369332"/>
              </a:xfrm>
              <a:prstGeom prst="rect">
                <a:avLst/>
              </a:prstGeom>
              <a:blipFill rotWithShape="1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Овал 42"/>
          <p:cNvSpPr/>
          <p:nvPr/>
        </p:nvSpPr>
        <p:spPr>
          <a:xfrm>
            <a:off x="8256240" y="296787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8145345" y="3082316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4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1345" y="3082316"/>
                <a:ext cx="365806" cy="369332"/>
              </a:xfrm>
              <a:prstGeom prst="rect">
                <a:avLst/>
              </a:prstGeom>
              <a:blipFill rotWithShape="1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Овал 44"/>
          <p:cNvSpPr/>
          <p:nvPr/>
        </p:nvSpPr>
        <p:spPr>
          <a:xfrm>
            <a:off x="6023992" y="406936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5913097" y="4183805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9097" y="4183805"/>
                <a:ext cx="365806" cy="369332"/>
              </a:xfrm>
              <a:prstGeom prst="rect">
                <a:avLst/>
              </a:prstGeom>
              <a:blipFill rotWithShape="1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Овал 46"/>
          <p:cNvSpPr/>
          <p:nvPr/>
        </p:nvSpPr>
        <p:spPr>
          <a:xfrm>
            <a:off x="6816080" y="406936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6705185" y="4183805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1185" y="4183805"/>
                <a:ext cx="365806" cy="369332"/>
              </a:xfrm>
              <a:prstGeom prst="rect">
                <a:avLst/>
              </a:prstGeom>
              <a:blipFill rotWithShape="1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Овал 48"/>
          <p:cNvSpPr/>
          <p:nvPr/>
        </p:nvSpPr>
        <p:spPr>
          <a:xfrm>
            <a:off x="7536160" y="406936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7425265" y="4183805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1265" y="4183805"/>
                <a:ext cx="365806" cy="369332"/>
              </a:xfrm>
              <a:prstGeom prst="rect">
                <a:avLst/>
              </a:prstGeom>
              <a:blipFill rotWithShape="1"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Овал 50"/>
          <p:cNvSpPr/>
          <p:nvPr/>
        </p:nvSpPr>
        <p:spPr>
          <a:xfrm>
            <a:off x="8256240" y="406936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/>
              <p:cNvSpPr txBox="1"/>
              <p:nvPr/>
            </p:nvSpPr>
            <p:spPr>
              <a:xfrm>
                <a:off x="8145345" y="4183805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4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1345" y="4183805"/>
                <a:ext cx="365806" cy="369332"/>
              </a:xfrm>
              <a:prstGeom prst="rect">
                <a:avLst/>
              </a:prstGeom>
              <a:blipFill rotWithShape="1"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Овал 52"/>
          <p:cNvSpPr/>
          <p:nvPr/>
        </p:nvSpPr>
        <p:spPr>
          <a:xfrm>
            <a:off x="6023992" y="516314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/>
              <p:cNvSpPr txBox="1"/>
              <p:nvPr/>
            </p:nvSpPr>
            <p:spPr>
              <a:xfrm>
                <a:off x="5913097" y="5277577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4" name="Text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9097" y="5277577"/>
                <a:ext cx="365806" cy="369332"/>
              </a:xfrm>
              <a:prstGeom prst="rect">
                <a:avLst/>
              </a:prstGeom>
              <a:blipFill rotWithShape="1"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Овал 54"/>
          <p:cNvSpPr/>
          <p:nvPr/>
        </p:nvSpPr>
        <p:spPr>
          <a:xfrm>
            <a:off x="6816080" y="516314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/>
              <p:cNvSpPr txBox="1"/>
              <p:nvPr/>
            </p:nvSpPr>
            <p:spPr>
              <a:xfrm>
                <a:off x="6705185" y="5277577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6" name="TextBox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1185" y="5277577"/>
                <a:ext cx="365806" cy="369332"/>
              </a:xfrm>
              <a:prstGeom prst="rect">
                <a:avLst/>
              </a:prstGeom>
              <a:blipFill rotWithShape="1">
                <a:blip r:embed="rId3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Овал 56"/>
          <p:cNvSpPr/>
          <p:nvPr/>
        </p:nvSpPr>
        <p:spPr>
          <a:xfrm>
            <a:off x="7536160" y="516314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/>
              <p:cNvSpPr txBox="1"/>
              <p:nvPr/>
            </p:nvSpPr>
            <p:spPr>
              <a:xfrm>
                <a:off x="7425265" y="5277577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1265" y="5277577"/>
                <a:ext cx="365806" cy="369332"/>
              </a:xfrm>
              <a:prstGeom prst="rect">
                <a:avLst/>
              </a:prstGeom>
              <a:blipFill rotWithShape="1">
                <a:blip r:embed="rId3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Овал 58"/>
          <p:cNvSpPr/>
          <p:nvPr/>
        </p:nvSpPr>
        <p:spPr>
          <a:xfrm>
            <a:off x="8256240" y="516314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/>
              <p:cNvSpPr txBox="1"/>
              <p:nvPr/>
            </p:nvSpPr>
            <p:spPr>
              <a:xfrm>
                <a:off x="8145345" y="5277577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4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0" name="TextBox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1345" y="5277577"/>
                <a:ext cx="365806" cy="369332"/>
              </a:xfrm>
              <a:prstGeom prst="rect">
                <a:avLst/>
              </a:prstGeom>
              <a:blipFill rotWithShape="1">
                <a:blip r:embed="rId3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Овал 60"/>
          <p:cNvSpPr/>
          <p:nvPr/>
        </p:nvSpPr>
        <p:spPr>
          <a:xfrm>
            <a:off x="6023992" y="620128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/>
              <p:cNvSpPr txBox="1"/>
              <p:nvPr/>
            </p:nvSpPr>
            <p:spPr>
              <a:xfrm>
                <a:off x="5913097" y="6315722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9097" y="6315722"/>
                <a:ext cx="365806" cy="369332"/>
              </a:xfrm>
              <a:prstGeom prst="rect">
                <a:avLst/>
              </a:prstGeom>
              <a:blipFill rotWithShape="1">
                <a:blip r:embed="rId3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3" name="Овал 62"/>
          <p:cNvSpPr/>
          <p:nvPr/>
        </p:nvSpPr>
        <p:spPr>
          <a:xfrm>
            <a:off x="6816080" y="620128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6705185" y="6315722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1185" y="6315722"/>
                <a:ext cx="365806" cy="369332"/>
              </a:xfrm>
              <a:prstGeom prst="rect">
                <a:avLst/>
              </a:prstGeom>
              <a:blipFill rotWithShape="1">
                <a:blip r:embed="rId3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Овал 64"/>
          <p:cNvSpPr/>
          <p:nvPr/>
        </p:nvSpPr>
        <p:spPr>
          <a:xfrm>
            <a:off x="7536160" y="620128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/>
              <p:cNvSpPr txBox="1"/>
              <p:nvPr/>
            </p:nvSpPr>
            <p:spPr>
              <a:xfrm>
                <a:off x="7425265" y="6315722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6" name="TextBox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1265" y="6315722"/>
                <a:ext cx="365806" cy="369332"/>
              </a:xfrm>
              <a:prstGeom prst="rect">
                <a:avLst/>
              </a:prstGeom>
              <a:blipFill rotWithShape="1">
                <a:blip r:embed="rId3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7" name="Овал 66"/>
          <p:cNvSpPr/>
          <p:nvPr/>
        </p:nvSpPr>
        <p:spPr>
          <a:xfrm>
            <a:off x="8256240" y="620128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/>
              <p:cNvSpPr txBox="1"/>
              <p:nvPr/>
            </p:nvSpPr>
            <p:spPr>
              <a:xfrm>
                <a:off x="8145345" y="6315722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4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8" name="TextBox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1345" y="6315722"/>
                <a:ext cx="365806" cy="369332"/>
              </a:xfrm>
              <a:prstGeom prst="rect">
                <a:avLst/>
              </a:prstGeom>
              <a:blipFill rotWithShape="1">
                <a:blip r:embed="rId3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0" name="Прямая со стрелкой 69"/>
          <p:cNvCxnSpPr>
            <a:stCxn id="37" idx="6"/>
            <a:endCxn id="39" idx="2"/>
          </p:cNvCxnSpPr>
          <p:nvPr/>
        </p:nvCxnSpPr>
        <p:spPr>
          <a:xfrm>
            <a:off x="6168008" y="3039887"/>
            <a:ext cx="648072" cy="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 стрелкой 71"/>
          <p:cNvCxnSpPr>
            <a:stCxn id="39" idx="6"/>
            <a:endCxn id="41" idx="2"/>
          </p:cNvCxnSpPr>
          <p:nvPr/>
        </p:nvCxnSpPr>
        <p:spPr>
          <a:xfrm>
            <a:off x="6960096" y="3039887"/>
            <a:ext cx="576064" cy="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 стрелкой 73"/>
          <p:cNvCxnSpPr>
            <a:stCxn id="41" idx="6"/>
            <a:endCxn id="43" idx="2"/>
          </p:cNvCxnSpPr>
          <p:nvPr/>
        </p:nvCxnSpPr>
        <p:spPr>
          <a:xfrm>
            <a:off x="7680176" y="3039887"/>
            <a:ext cx="576064" cy="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Полилиния 74"/>
          <p:cNvSpPr/>
          <p:nvPr/>
        </p:nvSpPr>
        <p:spPr>
          <a:xfrm>
            <a:off x="6156386" y="2699746"/>
            <a:ext cx="2113471" cy="284994"/>
          </a:xfrm>
          <a:custGeom>
            <a:avLst/>
            <a:gdLst>
              <a:gd name="connsiteX0" fmla="*/ 2147977 w 2147977"/>
              <a:gd name="connsiteY0" fmla="*/ 276058 h 276058"/>
              <a:gd name="connsiteX1" fmla="*/ 1492370 w 2147977"/>
              <a:gd name="connsiteY1" fmla="*/ 51771 h 276058"/>
              <a:gd name="connsiteX2" fmla="*/ 629728 w 2147977"/>
              <a:gd name="connsiteY2" fmla="*/ 17266 h 276058"/>
              <a:gd name="connsiteX3" fmla="*/ 0 w 2147977"/>
              <a:gd name="connsiteY3" fmla="*/ 276058 h 276058"/>
              <a:gd name="connsiteX0" fmla="*/ 2113471 w 2113471"/>
              <a:gd name="connsiteY0" fmla="*/ 284994 h 284994"/>
              <a:gd name="connsiteX1" fmla="*/ 1492370 w 2113471"/>
              <a:gd name="connsiteY1" fmla="*/ 52080 h 284994"/>
              <a:gd name="connsiteX2" fmla="*/ 629728 w 2113471"/>
              <a:gd name="connsiteY2" fmla="*/ 17575 h 284994"/>
              <a:gd name="connsiteX3" fmla="*/ 0 w 2113471"/>
              <a:gd name="connsiteY3" fmla="*/ 276367 h 284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3471" h="284994">
                <a:moveTo>
                  <a:pt x="2113471" y="284994"/>
                </a:moveTo>
                <a:cubicBezTo>
                  <a:pt x="1912188" y="194416"/>
                  <a:pt x="1739660" y="96650"/>
                  <a:pt x="1492370" y="52080"/>
                </a:cubicBezTo>
                <a:cubicBezTo>
                  <a:pt x="1245080" y="7510"/>
                  <a:pt x="878456" y="-19806"/>
                  <a:pt x="629728" y="17575"/>
                </a:cubicBezTo>
                <a:cubicBezTo>
                  <a:pt x="381000" y="54956"/>
                  <a:pt x="190500" y="165661"/>
                  <a:pt x="0" y="276367"/>
                </a:cubicBezTo>
              </a:path>
            </a:pathLst>
          </a:custGeom>
          <a:noFill/>
          <a:ln w="12700"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олилиния 75"/>
          <p:cNvSpPr/>
          <p:nvPr/>
        </p:nvSpPr>
        <p:spPr>
          <a:xfrm>
            <a:off x="5983202" y="5943601"/>
            <a:ext cx="218060" cy="276045"/>
          </a:xfrm>
          <a:custGeom>
            <a:avLst/>
            <a:gdLst>
              <a:gd name="connsiteX0" fmla="*/ 61040 w 218060"/>
              <a:gd name="connsiteY0" fmla="*/ 276045 h 276045"/>
              <a:gd name="connsiteX1" fmla="*/ 655 w 218060"/>
              <a:gd name="connsiteY1" fmla="*/ 146649 h 276045"/>
              <a:gd name="connsiteX2" fmla="*/ 95545 w 218060"/>
              <a:gd name="connsiteY2" fmla="*/ 0 h 276045"/>
              <a:gd name="connsiteX3" fmla="*/ 216315 w 218060"/>
              <a:gd name="connsiteY3" fmla="*/ 146649 h 276045"/>
              <a:gd name="connsiteX4" fmla="*/ 155930 w 218060"/>
              <a:gd name="connsiteY4" fmla="*/ 267419 h 276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060" h="276045">
                <a:moveTo>
                  <a:pt x="61040" y="276045"/>
                </a:moveTo>
                <a:cubicBezTo>
                  <a:pt x="27972" y="234351"/>
                  <a:pt x="-5096" y="192657"/>
                  <a:pt x="655" y="146649"/>
                </a:cubicBezTo>
                <a:cubicBezTo>
                  <a:pt x="6406" y="100641"/>
                  <a:pt x="59602" y="0"/>
                  <a:pt x="95545" y="0"/>
                </a:cubicBezTo>
                <a:cubicBezTo>
                  <a:pt x="131488" y="0"/>
                  <a:pt x="206251" y="102079"/>
                  <a:pt x="216315" y="146649"/>
                </a:cubicBezTo>
                <a:cubicBezTo>
                  <a:pt x="226379" y="191219"/>
                  <a:pt x="191154" y="229319"/>
                  <a:pt x="155930" y="267419"/>
                </a:cubicBezTo>
              </a:path>
            </a:pathLst>
          </a:custGeom>
          <a:noFill/>
          <a:ln w="12700"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олилиния 76"/>
          <p:cNvSpPr/>
          <p:nvPr/>
        </p:nvSpPr>
        <p:spPr>
          <a:xfrm>
            <a:off x="6779058" y="5943600"/>
            <a:ext cx="218060" cy="276045"/>
          </a:xfrm>
          <a:custGeom>
            <a:avLst/>
            <a:gdLst>
              <a:gd name="connsiteX0" fmla="*/ 61040 w 218060"/>
              <a:gd name="connsiteY0" fmla="*/ 276045 h 276045"/>
              <a:gd name="connsiteX1" fmla="*/ 655 w 218060"/>
              <a:gd name="connsiteY1" fmla="*/ 146649 h 276045"/>
              <a:gd name="connsiteX2" fmla="*/ 95545 w 218060"/>
              <a:gd name="connsiteY2" fmla="*/ 0 h 276045"/>
              <a:gd name="connsiteX3" fmla="*/ 216315 w 218060"/>
              <a:gd name="connsiteY3" fmla="*/ 146649 h 276045"/>
              <a:gd name="connsiteX4" fmla="*/ 155930 w 218060"/>
              <a:gd name="connsiteY4" fmla="*/ 267419 h 276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060" h="276045">
                <a:moveTo>
                  <a:pt x="61040" y="276045"/>
                </a:moveTo>
                <a:cubicBezTo>
                  <a:pt x="27972" y="234351"/>
                  <a:pt x="-5096" y="192657"/>
                  <a:pt x="655" y="146649"/>
                </a:cubicBezTo>
                <a:cubicBezTo>
                  <a:pt x="6406" y="100641"/>
                  <a:pt x="59602" y="0"/>
                  <a:pt x="95545" y="0"/>
                </a:cubicBezTo>
                <a:cubicBezTo>
                  <a:pt x="131488" y="0"/>
                  <a:pt x="206251" y="102079"/>
                  <a:pt x="216315" y="146649"/>
                </a:cubicBezTo>
                <a:cubicBezTo>
                  <a:pt x="226379" y="191219"/>
                  <a:pt x="191154" y="229319"/>
                  <a:pt x="155930" y="267419"/>
                </a:cubicBezTo>
              </a:path>
            </a:pathLst>
          </a:custGeom>
          <a:noFill/>
          <a:ln w="12700"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олилиния 77"/>
          <p:cNvSpPr/>
          <p:nvPr/>
        </p:nvSpPr>
        <p:spPr>
          <a:xfrm>
            <a:off x="7499138" y="5943599"/>
            <a:ext cx="218060" cy="276045"/>
          </a:xfrm>
          <a:custGeom>
            <a:avLst/>
            <a:gdLst>
              <a:gd name="connsiteX0" fmla="*/ 61040 w 218060"/>
              <a:gd name="connsiteY0" fmla="*/ 276045 h 276045"/>
              <a:gd name="connsiteX1" fmla="*/ 655 w 218060"/>
              <a:gd name="connsiteY1" fmla="*/ 146649 h 276045"/>
              <a:gd name="connsiteX2" fmla="*/ 95545 w 218060"/>
              <a:gd name="connsiteY2" fmla="*/ 0 h 276045"/>
              <a:gd name="connsiteX3" fmla="*/ 216315 w 218060"/>
              <a:gd name="connsiteY3" fmla="*/ 146649 h 276045"/>
              <a:gd name="connsiteX4" fmla="*/ 155930 w 218060"/>
              <a:gd name="connsiteY4" fmla="*/ 267419 h 276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060" h="276045">
                <a:moveTo>
                  <a:pt x="61040" y="276045"/>
                </a:moveTo>
                <a:cubicBezTo>
                  <a:pt x="27972" y="234351"/>
                  <a:pt x="-5096" y="192657"/>
                  <a:pt x="655" y="146649"/>
                </a:cubicBezTo>
                <a:cubicBezTo>
                  <a:pt x="6406" y="100641"/>
                  <a:pt x="59602" y="0"/>
                  <a:pt x="95545" y="0"/>
                </a:cubicBezTo>
                <a:cubicBezTo>
                  <a:pt x="131488" y="0"/>
                  <a:pt x="206251" y="102079"/>
                  <a:pt x="216315" y="146649"/>
                </a:cubicBezTo>
                <a:cubicBezTo>
                  <a:pt x="226379" y="191219"/>
                  <a:pt x="191154" y="229319"/>
                  <a:pt x="155930" y="267419"/>
                </a:cubicBezTo>
              </a:path>
            </a:pathLst>
          </a:custGeom>
          <a:noFill/>
          <a:ln w="12700"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олилиния 78"/>
          <p:cNvSpPr/>
          <p:nvPr/>
        </p:nvSpPr>
        <p:spPr>
          <a:xfrm>
            <a:off x="8219218" y="5943599"/>
            <a:ext cx="218060" cy="276045"/>
          </a:xfrm>
          <a:custGeom>
            <a:avLst/>
            <a:gdLst>
              <a:gd name="connsiteX0" fmla="*/ 61040 w 218060"/>
              <a:gd name="connsiteY0" fmla="*/ 276045 h 276045"/>
              <a:gd name="connsiteX1" fmla="*/ 655 w 218060"/>
              <a:gd name="connsiteY1" fmla="*/ 146649 h 276045"/>
              <a:gd name="connsiteX2" fmla="*/ 95545 w 218060"/>
              <a:gd name="connsiteY2" fmla="*/ 0 h 276045"/>
              <a:gd name="connsiteX3" fmla="*/ 216315 w 218060"/>
              <a:gd name="connsiteY3" fmla="*/ 146649 h 276045"/>
              <a:gd name="connsiteX4" fmla="*/ 155930 w 218060"/>
              <a:gd name="connsiteY4" fmla="*/ 267419 h 276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060" h="276045">
                <a:moveTo>
                  <a:pt x="61040" y="276045"/>
                </a:moveTo>
                <a:cubicBezTo>
                  <a:pt x="27972" y="234351"/>
                  <a:pt x="-5096" y="192657"/>
                  <a:pt x="655" y="146649"/>
                </a:cubicBezTo>
                <a:cubicBezTo>
                  <a:pt x="6406" y="100641"/>
                  <a:pt x="59602" y="0"/>
                  <a:pt x="95545" y="0"/>
                </a:cubicBezTo>
                <a:cubicBezTo>
                  <a:pt x="131488" y="0"/>
                  <a:pt x="206251" y="102079"/>
                  <a:pt x="216315" y="146649"/>
                </a:cubicBezTo>
                <a:cubicBezTo>
                  <a:pt x="226379" y="191219"/>
                  <a:pt x="191154" y="229319"/>
                  <a:pt x="155930" y="267419"/>
                </a:cubicBezTo>
              </a:path>
            </a:pathLst>
          </a:custGeom>
          <a:noFill/>
          <a:ln w="12700"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олилиния 79"/>
          <p:cNvSpPr/>
          <p:nvPr/>
        </p:nvSpPr>
        <p:spPr>
          <a:xfrm>
            <a:off x="6139133" y="3812865"/>
            <a:ext cx="1431985" cy="276057"/>
          </a:xfrm>
          <a:custGeom>
            <a:avLst/>
            <a:gdLst>
              <a:gd name="connsiteX0" fmla="*/ 0 w 1431985"/>
              <a:gd name="connsiteY0" fmla="*/ 267430 h 276057"/>
              <a:gd name="connsiteX1" fmla="*/ 638355 w 1431985"/>
              <a:gd name="connsiteY1" fmla="*/ 11 h 276057"/>
              <a:gd name="connsiteX2" fmla="*/ 1431985 w 1431985"/>
              <a:gd name="connsiteY2" fmla="*/ 276057 h 276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31985" h="276057">
                <a:moveTo>
                  <a:pt x="0" y="267430"/>
                </a:moveTo>
                <a:cubicBezTo>
                  <a:pt x="199845" y="133001"/>
                  <a:pt x="399691" y="-1427"/>
                  <a:pt x="638355" y="11"/>
                </a:cubicBezTo>
                <a:cubicBezTo>
                  <a:pt x="877019" y="1449"/>
                  <a:pt x="1154502" y="138753"/>
                  <a:pt x="1431985" y="276057"/>
                </a:cubicBezTo>
              </a:path>
            </a:pathLst>
          </a:custGeom>
          <a:noFill/>
          <a:ln w="12700"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Полилиния 80"/>
          <p:cNvSpPr/>
          <p:nvPr/>
        </p:nvSpPr>
        <p:spPr>
          <a:xfrm>
            <a:off x="6156386" y="4175185"/>
            <a:ext cx="1397479" cy="371014"/>
          </a:xfrm>
          <a:custGeom>
            <a:avLst/>
            <a:gdLst>
              <a:gd name="connsiteX0" fmla="*/ 1397479 w 1397479"/>
              <a:gd name="connsiteY0" fmla="*/ 0 h 371014"/>
              <a:gd name="connsiteX1" fmla="*/ 854015 w 1397479"/>
              <a:gd name="connsiteY1" fmla="*/ 370936 h 371014"/>
              <a:gd name="connsiteX2" fmla="*/ 0 w 1397479"/>
              <a:gd name="connsiteY2" fmla="*/ 25879 h 371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97479" h="371014">
                <a:moveTo>
                  <a:pt x="1397479" y="0"/>
                </a:moveTo>
                <a:cubicBezTo>
                  <a:pt x="1242203" y="183311"/>
                  <a:pt x="1086928" y="366623"/>
                  <a:pt x="854015" y="370936"/>
                </a:cubicBezTo>
                <a:cubicBezTo>
                  <a:pt x="621102" y="375249"/>
                  <a:pt x="310551" y="200564"/>
                  <a:pt x="0" y="25879"/>
                </a:cubicBezTo>
              </a:path>
            </a:pathLst>
          </a:custGeom>
          <a:noFill/>
          <a:ln w="12700"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Полилиния 81"/>
          <p:cNvSpPr/>
          <p:nvPr/>
        </p:nvSpPr>
        <p:spPr>
          <a:xfrm>
            <a:off x="6932763" y="3830129"/>
            <a:ext cx="1337095" cy="258793"/>
          </a:xfrm>
          <a:custGeom>
            <a:avLst/>
            <a:gdLst>
              <a:gd name="connsiteX0" fmla="*/ 0 w 1337095"/>
              <a:gd name="connsiteY0" fmla="*/ 258793 h 258793"/>
              <a:gd name="connsiteX1" fmla="*/ 655608 w 1337095"/>
              <a:gd name="connsiteY1" fmla="*/ 0 h 258793"/>
              <a:gd name="connsiteX2" fmla="*/ 1337095 w 1337095"/>
              <a:gd name="connsiteY2" fmla="*/ 258793 h 258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37095" h="258793">
                <a:moveTo>
                  <a:pt x="0" y="258793"/>
                </a:moveTo>
                <a:cubicBezTo>
                  <a:pt x="216379" y="129396"/>
                  <a:pt x="432759" y="0"/>
                  <a:pt x="655608" y="0"/>
                </a:cubicBezTo>
                <a:cubicBezTo>
                  <a:pt x="878457" y="0"/>
                  <a:pt x="1107776" y="129396"/>
                  <a:pt x="1337095" y="258793"/>
                </a:cubicBezTo>
              </a:path>
            </a:pathLst>
          </a:custGeom>
          <a:noFill/>
          <a:ln w="12700"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Полилиния 82"/>
          <p:cNvSpPr/>
          <p:nvPr/>
        </p:nvSpPr>
        <p:spPr>
          <a:xfrm>
            <a:off x="6950015" y="4192438"/>
            <a:ext cx="1328468" cy="379570"/>
          </a:xfrm>
          <a:custGeom>
            <a:avLst/>
            <a:gdLst>
              <a:gd name="connsiteX0" fmla="*/ 1328468 w 1328468"/>
              <a:gd name="connsiteY0" fmla="*/ 8626 h 379570"/>
              <a:gd name="connsiteX1" fmla="*/ 690113 w 1328468"/>
              <a:gd name="connsiteY1" fmla="*/ 379562 h 379570"/>
              <a:gd name="connsiteX2" fmla="*/ 0 w 1328468"/>
              <a:gd name="connsiteY2" fmla="*/ 0 h 379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8468" h="379570">
                <a:moveTo>
                  <a:pt x="1328468" y="8626"/>
                </a:moveTo>
                <a:cubicBezTo>
                  <a:pt x="1119996" y="194813"/>
                  <a:pt x="911524" y="381000"/>
                  <a:pt x="690113" y="379562"/>
                </a:cubicBezTo>
                <a:cubicBezTo>
                  <a:pt x="468702" y="378124"/>
                  <a:pt x="234351" y="189062"/>
                  <a:pt x="0" y="0"/>
                </a:cubicBezTo>
              </a:path>
            </a:pathLst>
          </a:custGeom>
          <a:noFill/>
          <a:ln w="12700"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Полилиния 85"/>
          <p:cNvSpPr/>
          <p:nvPr/>
        </p:nvSpPr>
        <p:spPr>
          <a:xfrm>
            <a:off x="6139133" y="4917058"/>
            <a:ext cx="2130725" cy="276045"/>
          </a:xfrm>
          <a:custGeom>
            <a:avLst/>
            <a:gdLst>
              <a:gd name="connsiteX0" fmla="*/ 0 w 2130725"/>
              <a:gd name="connsiteY0" fmla="*/ 276045 h 276045"/>
              <a:gd name="connsiteX1" fmla="*/ 1095555 w 2130725"/>
              <a:gd name="connsiteY1" fmla="*/ 0 h 276045"/>
              <a:gd name="connsiteX2" fmla="*/ 2130725 w 2130725"/>
              <a:gd name="connsiteY2" fmla="*/ 276045 h 276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30725" h="276045">
                <a:moveTo>
                  <a:pt x="0" y="276045"/>
                </a:moveTo>
                <a:cubicBezTo>
                  <a:pt x="370217" y="138022"/>
                  <a:pt x="740434" y="0"/>
                  <a:pt x="1095555" y="0"/>
                </a:cubicBezTo>
                <a:cubicBezTo>
                  <a:pt x="1450676" y="0"/>
                  <a:pt x="1790700" y="138022"/>
                  <a:pt x="2130725" y="276045"/>
                </a:cubicBezTo>
              </a:path>
            </a:pathLst>
          </a:custGeom>
          <a:noFill/>
          <a:ln w="12700"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8" name="Прямая со стрелкой 87"/>
          <p:cNvCxnSpPr>
            <a:stCxn id="59" idx="2"/>
            <a:endCxn id="57" idx="6"/>
          </p:cNvCxnSpPr>
          <p:nvPr/>
        </p:nvCxnSpPr>
        <p:spPr>
          <a:xfrm flipH="1">
            <a:off x="7680176" y="5235148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 стрелкой 90"/>
          <p:cNvCxnSpPr>
            <a:stCxn id="57" idx="2"/>
            <a:endCxn id="55" idx="6"/>
          </p:cNvCxnSpPr>
          <p:nvPr/>
        </p:nvCxnSpPr>
        <p:spPr>
          <a:xfrm flipH="1">
            <a:off x="6960096" y="5235148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 стрелкой 92"/>
          <p:cNvCxnSpPr>
            <a:stCxn id="55" idx="2"/>
            <a:endCxn id="53" idx="6"/>
          </p:cNvCxnSpPr>
          <p:nvPr/>
        </p:nvCxnSpPr>
        <p:spPr>
          <a:xfrm flipH="1">
            <a:off x="6168008" y="5235148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382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Пример применения </a:t>
            </a:r>
            <a:br>
              <a:rPr lang="ru-RU" dirty="0" smtClean="0"/>
            </a:br>
            <a:r>
              <a:rPr lang="ru-RU" dirty="0" smtClean="0"/>
              <a:t>теоремы </a:t>
            </a:r>
            <a:r>
              <a:rPr lang="ru-RU" dirty="0" err="1" smtClean="0"/>
              <a:t>Редфилда</a:t>
            </a:r>
            <a:r>
              <a:rPr lang="ru-RU" dirty="0" smtClean="0"/>
              <a:t>—</a:t>
            </a:r>
            <a:r>
              <a:rPr lang="ru-RU" dirty="0" err="1" smtClean="0"/>
              <a:t>Пойи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915744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Теорема </a:t>
                </a:r>
                <a:r>
                  <a:rPr lang="ru-RU" b="1" dirty="0" err="1" smtClean="0"/>
                  <a:t>Редфилда</a:t>
                </a:r>
                <a:r>
                  <a:rPr lang="ru-RU" b="1" dirty="0" smtClean="0"/>
                  <a:t>—</a:t>
                </a:r>
                <a:r>
                  <a:rPr lang="ru-RU" b="1" dirty="0" err="1" smtClean="0"/>
                  <a:t>Пойи</a:t>
                </a:r>
                <a:r>
                  <a:rPr lang="ru-RU" b="1" dirty="0" smtClean="0"/>
                  <a:t>. </a:t>
                </a:r>
                <a:r>
                  <a:rPr lang="ru-RU" dirty="0" smtClean="0"/>
                  <a:t>Число </a:t>
                </a:r>
                <a:r>
                  <a:rPr lang="ru-RU" dirty="0"/>
                  <a:t>различных </a:t>
                </a:r>
                <a:r>
                  <a:rPr lang="ru-RU" dirty="0" smtClean="0"/>
                  <a:t>орбит раскрасок конфигурации в </a:t>
                </a:r>
                <a:r>
                  <a:rPr lang="en-US" dirty="0" smtClean="0"/>
                  <a:t>(</a:t>
                </a:r>
                <a:r>
                  <a:rPr lang="ru-RU" dirty="0" smtClean="0"/>
                  <a:t>не более чем</a:t>
                </a:r>
                <a:r>
                  <a:rPr lang="en-US" dirty="0" smtClean="0"/>
                  <a:t>)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𝑙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цветов равно</a:t>
                </a:r>
                <a:endParaRPr lang="en-US" i="1" dirty="0" smtClean="0">
                  <a:latin typeface="Cambria Math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ox>
                        <m:box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𝔾</m:t>
                                  </m:r>
                                </m:e>
                              </m:d>
                            </m:den>
                          </m:f>
                        </m:e>
                      </m:box>
                      <m:r>
                        <a:rPr lang="en-US" i="1">
                          <a:latin typeface="Cambria Math"/>
                        </a:rPr>
                        <m:t>⋅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𝜋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∈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𝔾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𝑙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#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циклов в 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𝜋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ru-RU" dirty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У нас одна перестановка с четырьмя циклами, две перестановки с одним циклом </a:t>
                </a:r>
                <a:r>
                  <a:rPr lang="ru-RU" smtClean="0"/>
                  <a:t>и одна </a:t>
                </a:r>
                <a:r>
                  <a:rPr lang="ru-RU" dirty="0" smtClean="0"/>
                  <a:t>перестановка с двумя циклами</a:t>
                </a:r>
                <a:r>
                  <a:rPr lang="ru-RU" smtClean="0"/>
                  <a:t>. </a:t>
                </a:r>
                <a:br>
                  <a:rPr lang="ru-RU" smtClean="0"/>
                </a:br>
                <a:r>
                  <a:rPr lang="ru-RU" smtClean="0"/>
                  <a:t>Применив </a:t>
                </a:r>
                <a:r>
                  <a:rPr lang="ru-RU" dirty="0" smtClean="0"/>
                  <a:t>теорему </a:t>
                </a:r>
                <a:r>
                  <a:rPr lang="ru-RU" dirty="0" err="1" smtClean="0"/>
                  <a:t>Редфилда</a:t>
                </a:r>
                <a:r>
                  <a:rPr lang="ru-RU" dirty="0" smtClean="0"/>
                  <a:t>—</a:t>
                </a:r>
                <a:r>
                  <a:rPr lang="ru-RU" dirty="0" err="1" smtClean="0"/>
                  <a:t>Пойи</a:t>
                </a:r>
                <a:r>
                  <a:rPr lang="ru-RU" dirty="0" smtClean="0"/>
                  <a:t>, получаем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#</m:t>
                      </m:r>
                      <m:r>
                        <a:rPr lang="ru-RU" b="0" i="1" smtClean="0">
                          <a:latin typeface="Cambria Math"/>
                        </a:rPr>
                        <m:t>раскрасок=</m:t>
                      </m:r>
                      <m:f>
                        <m:fPr>
                          <m:ctrlPr>
                            <a:rPr lang="ru-RU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𝑙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4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𝑙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𝑙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∼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𝑙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4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915744"/>
              </a:xfrm>
              <a:blipFill rotWithShape="0">
                <a:blip r:embed="rId2"/>
                <a:stretch>
                  <a:fillRect l="-1217" t="-11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7987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Смежные </a:t>
            </a:r>
            <a:r>
              <a:rPr lang="ru-RU" dirty="0"/>
              <a:t>классы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𝐻</m:t>
                    </m:r>
                    <m:r>
                      <a:rPr lang="en-US" b="0" i="0" smtClean="0">
                        <a:latin typeface="Cambria Math"/>
                      </a:rPr>
                      <m:t>≤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en-US" dirty="0" smtClean="0"/>
                  <a:t>.   </a:t>
                </a:r>
                <a:r>
                  <a:rPr lang="ru-RU" dirty="0" smtClean="0"/>
                  <a:t>Для любого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ru-RU" dirty="0" smtClean="0"/>
                  <a:t> множество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/>
                        </a:rPr>
                        <m:t>∘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ℍ</m:t>
                      </m:r>
                      <m:r>
                        <a:rPr lang="en-US" b="0" i="1" smtClean="0">
                          <a:latin typeface="Cambria Math"/>
                        </a:rPr>
                        <m:t>≔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∣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∈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ℍ</m:t>
                          </m:r>
                        </m:e>
                      </m:d>
                    </m:oMath>
                  </m:oMathPara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называется </a:t>
                </a:r>
                <a:r>
                  <a:rPr lang="ru-RU" i="1" dirty="0" smtClean="0"/>
                  <a:t>левым смежным классом </a:t>
                </a:r>
                <a:r>
                  <a:rPr lang="en-US" i="1" dirty="0" smtClean="0"/>
                  <a:t/>
                </a:r>
                <a:br>
                  <a:rPr lang="en-US" i="1" dirty="0" smtClean="0"/>
                </a:br>
                <a:r>
                  <a:rPr lang="ru-RU" i="1" dirty="0" smtClean="0"/>
                  <a:t>элемента</a:t>
                </a:r>
                <a:r>
                  <a:rPr lang="en-US" i="1" dirty="0" smtClean="0"/>
                  <a:t> </a:t>
                </a:r>
                <a:r>
                  <a:rPr lang="ru-RU" i="1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</m:oMath>
                </a14:m>
                <a:r>
                  <a:rPr lang="en-US" dirty="0" smtClean="0"/>
                  <a:t>  </a:t>
                </a:r>
                <a:r>
                  <a:rPr lang="ru-RU" i="1" dirty="0" smtClean="0"/>
                  <a:t>по подгруппе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ℍ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Аналогично, множество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ℍ</m:t>
                      </m:r>
                      <m:r>
                        <a:rPr lang="en-US" i="1">
                          <a:latin typeface="Cambria Math"/>
                        </a:rPr>
                        <m:t>∘</m:t>
                      </m:r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i="1">
                          <a:latin typeface="Cambria Math"/>
                        </a:rPr>
                        <m:t>≔</m:t>
                      </m:r>
                      <m:d>
                        <m:dPr>
                          <m:begChr m:val="{"/>
                          <m:endChr m:val="}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𝑏</m:t>
                          </m:r>
                          <m:r>
                            <a:rPr lang="en-US" i="1">
                              <a:latin typeface="Cambria Math"/>
                            </a:rPr>
                            <m:t>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  <m:r>
                            <a:rPr lang="en-US" i="1">
                              <a:latin typeface="Cambria Math"/>
                            </a:rPr>
                            <m:t>∣</m:t>
                          </m:r>
                          <m:r>
                            <a:rPr lang="en-US" i="1">
                              <a:latin typeface="Cambria Math"/>
                            </a:rPr>
                            <m:t>𝑏</m:t>
                          </m:r>
                          <m:r>
                            <a:rPr lang="en-US" i="1">
                              <a:latin typeface="Cambria Math"/>
                            </a:rPr>
                            <m:t>∈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ℍ</m:t>
                          </m:r>
                        </m:e>
                      </m:d>
                    </m:oMath>
                  </m:oMathPara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называется </a:t>
                </a:r>
                <a:r>
                  <a:rPr lang="ru-RU" i="1" dirty="0" smtClean="0"/>
                  <a:t>правым смежным классом</a:t>
                </a:r>
                <a:r>
                  <a:rPr lang="ru-RU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dirty="0" smtClean="0"/>
                  <a:t>(Для абелевых групп соответствующие левые и правые смежные классы совпадают.)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9662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Задача подсчёта числа раскрасок: пример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Сколькими способами можно раскрасить</a:t>
                </a:r>
                <a:r>
                  <a:rPr lang="en-US" dirty="0" smtClean="0"/>
                  <a:t> </a:t>
                </a:r>
                <a:r>
                  <a:rPr lang="ru-RU" dirty="0" smtClean="0"/>
                  <a:t>клетки доски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2×2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 красный и синий цвета? Раскраски считаются различными, если одну из другой нельзя получить поворотами доски: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Прямоугольник 3"/>
          <p:cNvSpPr/>
          <p:nvPr/>
        </p:nvSpPr>
        <p:spPr>
          <a:xfrm>
            <a:off x="2081756" y="4663041"/>
            <a:ext cx="648072" cy="648072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081756" y="5311113"/>
            <a:ext cx="648072" cy="64807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729828" y="4663041"/>
            <a:ext cx="648072" cy="64807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729828" y="5311113"/>
            <a:ext cx="648072" cy="64807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05992" y="4663041"/>
            <a:ext cx="648072" cy="64807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05992" y="5311113"/>
            <a:ext cx="648072" cy="64807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854064" y="4663041"/>
            <a:ext cx="648072" cy="64807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854064" y="5311113"/>
            <a:ext cx="648072" cy="648072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557920" y="5034479"/>
                <a:ext cx="52290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/>
                        </a:rPr>
                        <m:t>~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3920" y="5034479"/>
                <a:ext cx="522900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Прямоугольник 12"/>
          <p:cNvSpPr/>
          <p:nvPr/>
        </p:nvSpPr>
        <p:spPr>
          <a:xfrm>
            <a:off x="6636060" y="4663041"/>
            <a:ext cx="648072" cy="648072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636060" y="5311113"/>
            <a:ext cx="648072" cy="64807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284132" y="4663041"/>
            <a:ext cx="648072" cy="64807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284132" y="5311113"/>
            <a:ext cx="648072" cy="648072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760296" y="4663041"/>
            <a:ext cx="648072" cy="648072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8760296" y="5311113"/>
            <a:ext cx="648072" cy="64807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9408368" y="4663041"/>
            <a:ext cx="648072" cy="648072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9408368" y="5311113"/>
            <a:ext cx="648072" cy="64807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8086483" y="5034479"/>
                <a:ext cx="52129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ru-RU" sz="2800"/>
                        <m:t>≁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2482" y="5034479"/>
                <a:ext cx="521297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0297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Задача подсчёта числа раскрасок: пример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ru-RU" dirty="0" smtClean="0"/>
                  <a:t>Сколькими способами можно раскрасить клетчатую доску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2</m:t>
                    </m:r>
                    <m:r>
                      <a:rPr lang="en-US" b="0" i="1" smtClean="0">
                        <a:latin typeface="Cambria Math"/>
                      </a:rPr>
                      <m:t>×</m:t>
                    </m:r>
                    <m:r>
                      <a:rPr lang="en-US" b="0" i="1" smtClean="0">
                        <a:latin typeface="Cambria Math"/>
                      </a:rPr>
                      <m:t>2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 красный и синий цвета?   — Шестью: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1612776"/>
              </a:xfrm>
              <a:blipFill rotWithShape="1">
                <a:blip r:embed="rId2"/>
                <a:stretch>
                  <a:fillRect l="-1852" t="-4924" b="-871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Прямоугольник 3"/>
          <p:cNvSpPr/>
          <p:nvPr/>
        </p:nvSpPr>
        <p:spPr>
          <a:xfrm>
            <a:off x="3806707" y="3356992"/>
            <a:ext cx="648072" cy="648072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806707" y="4005064"/>
            <a:ext cx="648072" cy="64807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454779" y="3356992"/>
            <a:ext cx="648072" cy="64807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454779" y="4005064"/>
            <a:ext cx="648072" cy="64807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516695" y="3356992"/>
            <a:ext cx="648072" cy="64807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516695" y="4005064"/>
            <a:ext cx="648072" cy="64807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164767" y="3356992"/>
            <a:ext cx="648072" cy="64807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164767" y="4005064"/>
            <a:ext cx="648072" cy="648072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172879" y="3356992"/>
            <a:ext cx="648072" cy="648072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172879" y="4005064"/>
            <a:ext cx="648072" cy="64807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820951" y="3356992"/>
            <a:ext cx="648072" cy="64807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820951" y="4005064"/>
            <a:ext cx="648072" cy="648072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806707" y="5131093"/>
            <a:ext cx="648072" cy="648072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806707" y="5779165"/>
            <a:ext cx="648072" cy="64807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454779" y="5131093"/>
            <a:ext cx="648072" cy="648072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454779" y="5779165"/>
            <a:ext cx="648072" cy="64807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516695" y="5131093"/>
            <a:ext cx="648072" cy="648072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516695" y="5779165"/>
            <a:ext cx="648072" cy="648072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164767" y="5131093"/>
            <a:ext cx="648072" cy="648072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6164767" y="5779165"/>
            <a:ext cx="648072" cy="64807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7172879" y="5131093"/>
            <a:ext cx="648072" cy="648072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7172879" y="5779165"/>
            <a:ext cx="648072" cy="648072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7820951" y="5131093"/>
            <a:ext cx="648072" cy="648072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7820951" y="5779165"/>
            <a:ext cx="648072" cy="648072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36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Задача подсчёта числа раскрасок: пример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Т.е. множество всех раскрасок разбивается на классы эквивалентности, и нам нужно найти число этих классов.</a:t>
            </a:r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2969588" y="5728303"/>
            <a:ext cx="621069" cy="621069"/>
            <a:chOff x="251520" y="3681028"/>
            <a:chExt cx="1296144" cy="129614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251520" y="3681028"/>
              <a:ext cx="648072" cy="648072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51520" y="4329100"/>
              <a:ext cx="648072" cy="64807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899592" y="3681028"/>
              <a:ext cx="648072" cy="64807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899592" y="4329100"/>
              <a:ext cx="648072" cy="64807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2519814" y="3278687"/>
            <a:ext cx="621069" cy="621069"/>
            <a:chOff x="251520" y="3681028"/>
            <a:chExt cx="1296144" cy="1296144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251520" y="3681028"/>
              <a:ext cx="648072" cy="648072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251520" y="4329100"/>
              <a:ext cx="648072" cy="64807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899592" y="3681028"/>
              <a:ext cx="648072" cy="64807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899592" y="4329100"/>
              <a:ext cx="648072" cy="64807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3383910" y="3278687"/>
            <a:ext cx="621069" cy="621069"/>
            <a:chOff x="251520" y="3681028"/>
            <a:chExt cx="1296144" cy="1296144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251520" y="3681028"/>
              <a:ext cx="648072" cy="648072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251520" y="4329100"/>
              <a:ext cx="648072" cy="64807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899592" y="3681028"/>
              <a:ext cx="648072" cy="648072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899592" y="4329100"/>
              <a:ext cx="648072" cy="64807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3383910" y="4088324"/>
            <a:ext cx="621069" cy="621069"/>
            <a:chOff x="251520" y="3681028"/>
            <a:chExt cx="1296144" cy="1296144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251520" y="3681028"/>
              <a:ext cx="648072" cy="648072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251520" y="4329100"/>
              <a:ext cx="648072" cy="64807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899592" y="3681028"/>
              <a:ext cx="648072" cy="64807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899592" y="4329100"/>
              <a:ext cx="648072" cy="648072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2519814" y="4088324"/>
            <a:ext cx="621069" cy="621069"/>
            <a:chOff x="251520" y="3681028"/>
            <a:chExt cx="1296144" cy="1296144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251520" y="3681028"/>
              <a:ext cx="648072" cy="648072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251520" y="4329100"/>
              <a:ext cx="648072" cy="648072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899592" y="3681028"/>
              <a:ext cx="648072" cy="64807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899592" y="4329100"/>
              <a:ext cx="648072" cy="64807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5376750" y="3278687"/>
            <a:ext cx="621069" cy="621069"/>
            <a:chOff x="251520" y="3681028"/>
            <a:chExt cx="1296144" cy="1296144"/>
          </a:xfrm>
        </p:grpSpPr>
        <p:sp>
          <p:nvSpPr>
            <p:cNvPr id="30" name="Прямоугольник 29"/>
            <p:cNvSpPr/>
            <p:nvPr/>
          </p:nvSpPr>
          <p:spPr>
            <a:xfrm>
              <a:off x="251520" y="3681028"/>
              <a:ext cx="648072" cy="648072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251520" y="4329100"/>
              <a:ext cx="648072" cy="64807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899592" y="3681028"/>
              <a:ext cx="648072" cy="648072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899592" y="4329100"/>
              <a:ext cx="648072" cy="64807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6240846" y="3278687"/>
            <a:ext cx="621069" cy="621069"/>
            <a:chOff x="251520" y="3681028"/>
            <a:chExt cx="1296144" cy="1296144"/>
          </a:xfrm>
        </p:grpSpPr>
        <p:sp>
          <p:nvSpPr>
            <p:cNvPr id="35" name="Прямоугольник 34"/>
            <p:cNvSpPr/>
            <p:nvPr/>
          </p:nvSpPr>
          <p:spPr>
            <a:xfrm>
              <a:off x="251520" y="3681028"/>
              <a:ext cx="648072" cy="648072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251520" y="4329100"/>
              <a:ext cx="648072" cy="64807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899592" y="3681028"/>
              <a:ext cx="648072" cy="648072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899592" y="4329100"/>
              <a:ext cx="648072" cy="648072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9" name="Группа 38"/>
          <p:cNvGrpSpPr/>
          <p:nvPr/>
        </p:nvGrpSpPr>
        <p:grpSpPr>
          <a:xfrm>
            <a:off x="6240846" y="4088324"/>
            <a:ext cx="621069" cy="621069"/>
            <a:chOff x="251520" y="3681028"/>
            <a:chExt cx="1296144" cy="1296144"/>
          </a:xfrm>
        </p:grpSpPr>
        <p:sp>
          <p:nvSpPr>
            <p:cNvPr id="40" name="Прямоугольник 39"/>
            <p:cNvSpPr/>
            <p:nvPr/>
          </p:nvSpPr>
          <p:spPr>
            <a:xfrm>
              <a:off x="251520" y="3681028"/>
              <a:ext cx="648072" cy="648072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51520" y="4329100"/>
              <a:ext cx="648072" cy="648072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899592" y="3681028"/>
              <a:ext cx="648072" cy="64807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899592" y="4329100"/>
              <a:ext cx="648072" cy="648072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5376750" y="4088324"/>
            <a:ext cx="621069" cy="621069"/>
            <a:chOff x="251520" y="3681028"/>
            <a:chExt cx="1296144" cy="1296144"/>
          </a:xfrm>
        </p:grpSpPr>
        <p:sp>
          <p:nvSpPr>
            <p:cNvPr id="45" name="Прямоугольник 44"/>
            <p:cNvSpPr/>
            <p:nvPr/>
          </p:nvSpPr>
          <p:spPr>
            <a:xfrm>
              <a:off x="251520" y="3681028"/>
              <a:ext cx="648072" cy="648072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251520" y="4329100"/>
              <a:ext cx="648072" cy="648072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899592" y="3681028"/>
              <a:ext cx="648072" cy="64807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899592" y="4329100"/>
              <a:ext cx="648072" cy="64807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9" name="Группа 48"/>
          <p:cNvGrpSpPr/>
          <p:nvPr/>
        </p:nvGrpSpPr>
        <p:grpSpPr>
          <a:xfrm>
            <a:off x="8206271" y="3278688"/>
            <a:ext cx="621069" cy="621069"/>
            <a:chOff x="251520" y="3681028"/>
            <a:chExt cx="1296144" cy="1296144"/>
          </a:xfrm>
        </p:grpSpPr>
        <p:sp>
          <p:nvSpPr>
            <p:cNvPr id="50" name="Прямоугольник 49"/>
            <p:cNvSpPr/>
            <p:nvPr/>
          </p:nvSpPr>
          <p:spPr>
            <a:xfrm>
              <a:off x="251520" y="3681028"/>
              <a:ext cx="648072" cy="648072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251520" y="4329100"/>
              <a:ext cx="648072" cy="64807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899592" y="3681028"/>
              <a:ext cx="648072" cy="648072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899592" y="4329100"/>
              <a:ext cx="648072" cy="648072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4" name="Группа 53"/>
          <p:cNvGrpSpPr/>
          <p:nvPr/>
        </p:nvGrpSpPr>
        <p:grpSpPr>
          <a:xfrm>
            <a:off x="9070367" y="3278688"/>
            <a:ext cx="621069" cy="621069"/>
            <a:chOff x="251520" y="3681028"/>
            <a:chExt cx="1296144" cy="1296144"/>
          </a:xfrm>
        </p:grpSpPr>
        <p:sp>
          <p:nvSpPr>
            <p:cNvPr id="55" name="Прямоугольник 54"/>
            <p:cNvSpPr/>
            <p:nvPr/>
          </p:nvSpPr>
          <p:spPr>
            <a:xfrm>
              <a:off x="251520" y="3681028"/>
              <a:ext cx="648072" cy="648072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251520" y="4329100"/>
              <a:ext cx="648072" cy="648072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899592" y="3681028"/>
              <a:ext cx="648072" cy="648072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899592" y="4329100"/>
              <a:ext cx="648072" cy="648072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9" name="Группа 58"/>
          <p:cNvGrpSpPr/>
          <p:nvPr/>
        </p:nvGrpSpPr>
        <p:grpSpPr>
          <a:xfrm>
            <a:off x="9070367" y="4088325"/>
            <a:ext cx="621069" cy="621069"/>
            <a:chOff x="251520" y="3681028"/>
            <a:chExt cx="1296144" cy="1296144"/>
          </a:xfrm>
        </p:grpSpPr>
        <p:sp>
          <p:nvSpPr>
            <p:cNvPr id="60" name="Прямоугольник 59"/>
            <p:cNvSpPr/>
            <p:nvPr/>
          </p:nvSpPr>
          <p:spPr>
            <a:xfrm>
              <a:off x="251520" y="3681028"/>
              <a:ext cx="648072" cy="648072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251520" y="4329100"/>
              <a:ext cx="648072" cy="648072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Прямоугольник 61"/>
            <p:cNvSpPr/>
            <p:nvPr/>
          </p:nvSpPr>
          <p:spPr>
            <a:xfrm>
              <a:off x="899592" y="3681028"/>
              <a:ext cx="648072" cy="64807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Прямоугольник 62"/>
            <p:cNvSpPr/>
            <p:nvPr/>
          </p:nvSpPr>
          <p:spPr>
            <a:xfrm>
              <a:off x="899592" y="4329100"/>
              <a:ext cx="648072" cy="648072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4" name="Группа 63"/>
          <p:cNvGrpSpPr/>
          <p:nvPr/>
        </p:nvGrpSpPr>
        <p:grpSpPr>
          <a:xfrm>
            <a:off x="8206271" y="4088325"/>
            <a:ext cx="621069" cy="621069"/>
            <a:chOff x="251520" y="3681028"/>
            <a:chExt cx="1296144" cy="1296144"/>
          </a:xfrm>
        </p:grpSpPr>
        <p:sp>
          <p:nvSpPr>
            <p:cNvPr id="65" name="Прямоугольник 64"/>
            <p:cNvSpPr/>
            <p:nvPr/>
          </p:nvSpPr>
          <p:spPr>
            <a:xfrm>
              <a:off x="251520" y="3681028"/>
              <a:ext cx="648072" cy="648072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6" name="Прямоугольник 65"/>
            <p:cNvSpPr/>
            <p:nvPr/>
          </p:nvSpPr>
          <p:spPr>
            <a:xfrm>
              <a:off x="251520" y="4329100"/>
              <a:ext cx="648072" cy="648072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Прямоугольник 66"/>
            <p:cNvSpPr/>
            <p:nvPr/>
          </p:nvSpPr>
          <p:spPr>
            <a:xfrm>
              <a:off x="899592" y="3681028"/>
              <a:ext cx="648072" cy="648072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899592" y="4329100"/>
              <a:ext cx="648072" cy="64807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9" name="Группа 68"/>
          <p:cNvGrpSpPr/>
          <p:nvPr/>
        </p:nvGrpSpPr>
        <p:grpSpPr>
          <a:xfrm>
            <a:off x="6857728" y="5671209"/>
            <a:ext cx="621069" cy="621069"/>
            <a:chOff x="251520" y="3681028"/>
            <a:chExt cx="1296144" cy="1296144"/>
          </a:xfrm>
        </p:grpSpPr>
        <p:sp>
          <p:nvSpPr>
            <p:cNvPr id="70" name="Прямоугольник 69"/>
            <p:cNvSpPr/>
            <p:nvPr/>
          </p:nvSpPr>
          <p:spPr>
            <a:xfrm>
              <a:off x="251520" y="3681028"/>
              <a:ext cx="648072" cy="648072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Прямоугольник 70"/>
            <p:cNvSpPr/>
            <p:nvPr/>
          </p:nvSpPr>
          <p:spPr>
            <a:xfrm>
              <a:off x="251520" y="4329100"/>
              <a:ext cx="648072" cy="64807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Прямоугольник 71"/>
            <p:cNvSpPr/>
            <p:nvPr/>
          </p:nvSpPr>
          <p:spPr>
            <a:xfrm>
              <a:off x="899592" y="3681028"/>
              <a:ext cx="648072" cy="64807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899592" y="4329100"/>
              <a:ext cx="648072" cy="648072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4" name="Группа 73"/>
          <p:cNvGrpSpPr/>
          <p:nvPr/>
        </p:nvGrpSpPr>
        <p:grpSpPr>
          <a:xfrm>
            <a:off x="7721824" y="5671209"/>
            <a:ext cx="621069" cy="621069"/>
            <a:chOff x="251520" y="3681028"/>
            <a:chExt cx="1296144" cy="1296144"/>
          </a:xfrm>
        </p:grpSpPr>
        <p:sp>
          <p:nvSpPr>
            <p:cNvPr id="75" name="Прямоугольник 74"/>
            <p:cNvSpPr/>
            <p:nvPr/>
          </p:nvSpPr>
          <p:spPr>
            <a:xfrm>
              <a:off x="251520" y="3681028"/>
              <a:ext cx="648072" cy="648072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6" name="Прямоугольник 75"/>
            <p:cNvSpPr/>
            <p:nvPr/>
          </p:nvSpPr>
          <p:spPr>
            <a:xfrm>
              <a:off x="251520" y="4329100"/>
              <a:ext cx="648072" cy="648072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7" name="Прямоугольник 76"/>
            <p:cNvSpPr/>
            <p:nvPr/>
          </p:nvSpPr>
          <p:spPr>
            <a:xfrm>
              <a:off x="899592" y="3681028"/>
              <a:ext cx="648072" cy="648072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8" name="Прямоугольник 77"/>
            <p:cNvSpPr/>
            <p:nvPr/>
          </p:nvSpPr>
          <p:spPr>
            <a:xfrm>
              <a:off x="899592" y="4329100"/>
              <a:ext cx="648072" cy="64807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9" name="Группа 88"/>
          <p:cNvGrpSpPr/>
          <p:nvPr/>
        </p:nvGrpSpPr>
        <p:grpSpPr>
          <a:xfrm>
            <a:off x="4648935" y="5728303"/>
            <a:ext cx="621069" cy="621069"/>
            <a:chOff x="251520" y="3681028"/>
            <a:chExt cx="1296144" cy="1296144"/>
          </a:xfrm>
          <a:solidFill>
            <a:srgbClr val="FF0000"/>
          </a:solidFill>
        </p:grpSpPr>
        <p:sp>
          <p:nvSpPr>
            <p:cNvPr id="90" name="Прямоугольник 89"/>
            <p:cNvSpPr/>
            <p:nvPr/>
          </p:nvSpPr>
          <p:spPr>
            <a:xfrm>
              <a:off x="251520" y="3681028"/>
              <a:ext cx="648072" cy="648072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Прямоугольник 90"/>
            <p:cNvSpPr/>
            <p:nvPr/>
          </p:nvSpPr>
          <p:spPr>
            <a:xfrm>
              <a:off x="251520" y="4329100"/>
              <a:ext cx="648072" cy="648072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Прямоугольник 91"/>
            <p:cNvSpPr/>
            <p:nvPr/>
          </p:nvSpPr>
          <p:spPr>
            <a:xfrm>
              <a:off x="899592" y="3681028"/>
              <a:ext cx="648072" cy="648072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Прямоугольник 92"/>
            <p:cNvSpPr/>
            <p:nvPr/>
          </p:nvSpPr>
          <p:spPr>
            <a:xfrm>
              <a:off x="899592" y="4329100"/>
              <a:ext cx="648072" cy="648072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4" name="Овал 93"/>
          <p:cNvSpPr/>
          <p:nvPr/>
        </p:nvSpPr>
        <p:spPr>
          <a:xfrm>
            <a:off x="2101057" y="2912326"/>
            <a:ext cx="2304256" cy="2232248"/>
          </a:xfrm>
          <a:prstGeom prst="ellipse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Овал 94"/>
          <p:cNvSpPr/>
          <p:nvPr/>
        </p:nvSpPr>
        <p:spPr>
          <a:xfrm>
            <a:off x="4977626" y="2912326"/>
            <a:ext cx="2304256" cy="2232248"/>
          </a:xfrm>
          <a:prstGeom prst="ellipse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Овал 95"/>
          <p:cNvSpPr/>
          <p:nvPr/>
        </p:nvSpPr>
        <p:spPr>
          <a:xfrm>
            <a:off x="6502642" y="5387246"/>
            <a:ext cx="2304256" cy="1275441"/>
          </a:xfrm>
          <a:prstGeom prst="ellipse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Овал 96"/>
          <p:cNvSpPr/>
          <p:nvPr/>
        </p:nvSpPr>
        <p:spPr>
          <a:xfrm>
            <a:off x="4285066" y="5390028"/>
            <a:ext cx="1307395" cy="1297619"/>
          </a:xfrm>
          <a:prstGeom prst="ellipse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Овал 97"/>
          <p:cNvSpPr/>
          <p:nvPr/>
        </p:nvSpPr>
        <p:spPr>
          <a:xfrm>
            <a:off x="2599488" y="5390028"/>
            <a:ext cx="1307395" cy="1297619"/>
          </a:xfrm>
          <a:prstGeom prst="ellipse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Овал 98"/>
          <p:cNvSpPr/>
          <p:nvPr/>
        </p:nvSpPr>
        <p:spPr>
          <a:xfrm>
            <a:off x="7761293" y="2912326"/>
            <a:ext cx="2304256" cy="2232248"/>
          </a:xfrm>
          <a:prstGeom prst="ellipse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81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Задача подсчёта числа раскрасок: общая постановка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1018440" cy="4771727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dirty="0" smtClean="0"/>
              <a:t>Дана </a:t>
            </a:r>
            <a:r>
              <a:rPr lang="ru-RU" i="1" dirty="0" smtClean="0"/>
              <a:t>конфигурация</a:t>
            </a:r>
            <a:r>
              <a:rPr lang="ru-RU" dirty="0" smtClean="0"/>
              <a:t> (клетчатая доска, таблица, многоугольник и т.д.), состоящая из отдельных </a:t>
            </a:r>
            <a:r>
              <a:rPr lang="ru-RU" i="1" dirty="0" smtClean="0"/>
              <a:t>частей</a:t>
            </a:r>
            <a:r>
              <a:rPr lang="ru-RU" dirty="0" smtClean="0"/>
              <a:t> (клеток, вершин</a:t>
            </a:r>
            <a:r>
              <a:rPr lang="en-US" dirty="0" smtClean="0"/>
              <a:t>/</a:t>
            </a:r>
            <a:r>
              <a:rPr lang="ru-RU" dirty="0" smtClean="0"/>
              <a:t>рёбер и т.д.)</a:t>
            </a:r>
          </a:p>
          <a:p>
            <a:pPr>
              <a:lnSpc>
                <a:spcPct val="100000"/>
              </a:lnSpc>
            </a:pPr>
            <a:r>
              <a:rPr lang="ru-RU" dirty="0" smtClean="0"/>
              <a:t>Задано множество </a:t>
            </a:r>
            <a:r>
              <a:rPr lang="ru-RU" i="1" dirty="0" smtClean="0"/>
              <a:t>цветов</a:t>
            </a:r>
            <a:r>
              <a:rPr lang="ru-RU" dirty="0" smtClean="0"/>
              <a:t>, которые мы можем присваивать частям нашей конфигурации. </a:t>
            </a:r>
            <a:r>
              <a:rPr lang="ru-RU" i="1" dirty="0" smtClean="0"/>
              <a:t>Раскраска</a:t>
            </a:r>
            <a:r>
              <a:rPr lang="ru-RU" dirty="0" smtClean="0"/>
              <a:t> конфигурации — это присвоение одного из цветов каждому её элементу.</a:t>
            </a:r>
          </a:p>
          <a:p>
            <a:pPr>
              <a:lnSpc>
                <a:spcPct val="100000"/>
              </a:lnSpc>
            </a:pPr>
            <a:r>
              <a:rPr lang="ru-RU" dirty="0" smtClean="0"/>
              <a:t>Задана </a:t>
            </a:r>
            <a:r>
              <a:rPr lang="ru-RU" i="1" dirty="0" smtClean="0"/>
              <a:t>группа перестановок</a:t>
            </a:r>
            <a:r>
              <a:rPr lang="ru-RU" dirty="0" smtClean="0"/>
              <a:t> частей конфигурации. Две раскраски для нас </a:t>
            </a:r>
            <a:r>
              <a:rPr lang="ru-RU" i="1" dirty="0" smtClean="0"/>
              <a:t>эквивалентны</a:t>
            </a:r>
            <a:r>
              <a:rPr lang="ru-RU" dirty="0" smtClean="0"/>
              <a:t>, если они совпадают при какой-либо перестановке, принадлежащей группе.</a:t>
            </a:r>
          </a:p>
          <a:p>
            <a:pPr>
              <a:lnSpc>
                <a:spcPct val="100000"/>
              </a:lnSpc>
            </a:pPr>
            <a:r>
              <a:rPr lang="ru-RU" dirty="0" smtClean="0"/>
              <a:t>Нужно найти число классов эквивалентности.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305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Группа перестановок частей конфигурации из примера</a:t>
            </a:r>
            <a:endParaRPr lang="ru-RU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3406365" y="3788051"/>
            <a:ext cx="828092" cy="828092"/>
            <a:chOff x="442205" y="4473116"/>
            <a:chExt cx="1296144" cy="129614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Прямоугольник 3"/>
                <p:cNvSpPr/>
                <p:nvPr/>
              </p:nvSpPr>
              <p:spPr>
                <a:xfrm>
                  <a:off x="442205" y="4473116"/>
                  <a:ext cx="648072" cy="64807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4" name="Прямоугольник 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2205" y="4473116"/>
                  <a:ext cx="648072" cy="648072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/>
                  </a:stretch>
                </a:blipFill>
                <a:ln w="12700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Прямоугольник 4"/>
                <p:cNvSpPr/>
                <p:nvPr/>
              </p:nvSpPr>
              <p:spPr>
                <a:xfrm>
                  <a:off x="442205" y="5121188"/>
                  <a:ext cx="648072" cy="64807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  <m:t>4</m:t>
                        </m:r>
                      </m:oMath>
                    </m:oMathPara>
                  </a14:m>
                  <a:endParaRPr lang="ru-RU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5" name="Прямоугольник 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2205" y="5121188"/>
                  <a:ext cx="648072" cy="648072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  <a:ln w="12700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Прямоугольник 5"/>
                <p:cNvSpPr/>
                <p:nvPr/>
              </p:nvSpPr>
              <p:spPr>
                <a:xfrm>
                  <a:off x="1090277" y="4473116"/>
                  <a:ext cx="648072" cy="64807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oMath>
                    </m:oMathPara>
                  </a14:m>
                  <a:endParaRPr lang="ru-RU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6" name="Прямоугольник 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0277" y="4473116"/>
                  <a:ext cx="648072" cy="64807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  <a:ln w="12700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Прямоугольник 6"/>
                <p:cNvSpPr/>
                <p:nvPr/>
              </p:nvSpPr>
              <p:spPr>
                <a:xfrm>
                  <a:off x="1090277" y="5121188"/>
                  <a:ext cx="648072" cy="64807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oMath>
                    </m:oMathPara>
                  </a14:m>
                  <a:endParaRPr lang="ru-RU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7" name="Прямоугольник 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0277" y="5121188"/>
                  <a:ext cx="648072" cy="64807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  <a:ln w="12700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" name="Группа 8"/>
          <p:cNvGrpSpPr/>
          <p:nvPr/>
        </p:nvGrpSpPr>
        <p:grpSpPr>
          <a:xfrm>
            <a:off x="5519936" y="2159858"/>
            <a:ext cx="828092" cy="828092"/>
            <a:chOff x="442205" y="4473116"/>
            <a:chExt cx="1296144" cy="129614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Прямоугольник 9"/>
                <p:cNvSpPr/>
                <p:nvPr/>
              </p:nvSpPr>
              <p:spPr>
                <a:xfrm>
                  <a:off x="442205" y="4473116"/>
                  <a:ext cx="648072" cy="64807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  <m:t>4</m:t>
                        </m:r>
                      </m:oMath>
                    </m:oMathPara>
                  </a14:m>
                  <a:endParaRPr lang="ru-RU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0" name="Прямоугольник 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2205" y="4473116"/>
                  <a:ext cx="648072" cy="64807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  <a:ln w="12700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Прямоугольник 10"/>
                <p:cNvSpPr/>
                <p:nvPr/>
              </p:nvSpPr>
              <p:spPr>
                <a:xfrm>
                  <a:off x="442205" y="5121188"/>
                  <a:ext cx="648072" cy="64807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oMath>
                    </m:oMathPara>
                  </a14:m>
                  <a:endParaRPr lang="ru-RU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1" name="Прямоугольник 1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2205" y="5121188"/>
                  <a:ext cx="648072" cy="648072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  <a:ln w="12700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Прямоугольник 11"/>
                <p:cNvSpPr/>
                <p:nvPr/>
              </p:nvSpPr>
              <p:spPr>
                <a:xfrm>
                  <a:off x="1090277" y="4473116"/>
                  <a:ext cx="648072" cy="64807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Прямоугольник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0277" y="4473116"/>
                  <a:ext cx="648072" cy="648072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  <a:ln w="12700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Прямоугольник 12"/>
                <p:cNvSpPr/>
                <p:nvPr/>
              </p:nvSpPr>
              <p:spPr>
                <a:xfrm>
                  <a:off x="1090277" y="5121188"/>
                  <a:ext cx="648072" cy="64807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oMath>
                    </m:oMathPara>
                  </a14:m>
                  <a:endParaRPr lang="ru-RU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3" name="Прямоугольник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0277" y="5121188"/>
                  <a:ext cx="648072" cy="648072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/>
                  </a:stretch>
                </a:blipFill>
                <a:ln w="12700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4" name="Группа 13"/>
          <p:cNvGrpSpPr/>
          <p:nvPr/>
        </p:nvGrpSpPr>
        <p:grpSpPr>
          <a:xfrm>
            <a:off x="5519936" y="3261032"/>
            <a:ext cx="828092" cy="828092"/>
            <a:chOff x="442205" y="4473116"/>
            <a:chExt cx="1296144" cy="129614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Прямоугольник 14"/>
                <p:cNvSpPr/>
                <p:nvPr/>
              </p:nvSpPr>
              <p:spPr>
                <a:xfrm>
                  <a:off x="442205" y="4473116"/>
                  <a:ext cx="648072" cy="64807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oMath>
                    </m:oMathPara>
                  </a14:m>
                  <a:endParaRPr lang="ru-RU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5" name="Прямоугольник 1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2205" y="4473116"/>
                  <a:ext cx="648072" cy="648072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/>
                  </a:stretch>
                </a:blipFill>
                <a:ln w="12700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Прямоугольник 15"/>
                <p:cNvSpPr/>
                <p:nvPr/>
              </p:nvSpPr>
              <p:spPr>
                <a:xfrm>
                  <a:off x="442205" y="5121188"/>
                  <a:ext cx="648072" cy="64807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oMath>
                    </m:oMathPara>
                  </a14:m>
                  <a:endParaRPr lang="ru-RU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6" name="Прямоугольник 1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2205" y="5121188"/>
                  <a:ext cx="648072" cy="648072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/>
                  </a:stretch>
                </a:blipFill>
                <a:ln w="12700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Прямоугольник 16"/>
                <p:cNvSpPr/>
                <p:nvPr/>
              </p:nvSpPr>
              <p:spPr>
                <a:xfrm>
                  <a:off x="1090277" y="4473116"/>
                  <a:ext cx="648072" cy="64807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  <m:t>4</m:t>
                        </m:r>
                      </m:oMath>
                    </m:oMathPara>
                  </a14:m>
                  <a:endParaRPr lang="ru-RU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7" name="Прямоугольник 1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0277" y="4473116"/>
                  <a:ext cx="648072" cy="648072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/>
                  </a:stretch>
                </a:blipFill>
                <a:ln w="12700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Прямоугольник 17"/>
                <p:cNvSpPr/>
                <p:nvPr/>
              </p:nvSpPr>
              <p:spPr>
                <a:xfrm>
                  <a:off x="1090277" y="5121188"/>
                  <a:ext cx="648072" cy="64807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8" name="Прямоугольник 1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0277" y="5121188"/>
                  <a:ext cx="648072" cy="648072"/>
                </a:xfrm>
                <a:prstGeom prst="rect">
                  <a:avLst/>
                </a:prstGeom>
                <a:blipFill rotWithShape="1">
                  <a:blip r:embed="rId13"/>
                  <a:stretch>
                    <a:fillRect/>
                  </a:stretch>
                </a:blipFill>
                <a:ln w="12700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9" name="Группа 18"/>
          <p:cNvGrpSpPr/>
          <p:nvPr/>
        </p:nvGrpSpPr>
        <p:grpSpPr>
          <a:xfrm>
            <a:off x="5519936" y="4331626"/>
            <a:ext cx="828092" cy="828092"/>
            <a:chOff x="442205" y="4473116"/>
            <a:chExt cx="1296144" cy="129614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Прямоугольник 19"/>
                <p:cNvSpPr/>
                <p:nvPr/>
              </p:nvSpPr>
              <p:spPr>
                <a:xfrm>
                  <a:off x="442205" y="4473116"/>
                  <a:ext cx="648072" cy="64807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oMath>
                    </m:oMathPara>
                  </a14:m>
                  <a:endParaRPr lang="ru-RU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0" name="Прямоугольник 1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2205" y="4473116"/>
                  <a:ext cx="648072" cy="648072"/>
                </a:xfrm>
                <a:prstGeom prst="rect">
                  <a:avLst/>
                </a:prstGeom>
                <a:blipFill rotWithShape="1">
                  <a:blip r:embed="rId14"/>
                  <a:stretch>
                    <a:fillRect/>
                  </a:stretch>
                </a:blipFill>
                <a:ln w="12700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Прямоугольник 20"/>
                <p:cNvSpPr/>
                <p:nvPr/>
              </p:nvSpPr>
              <p:spPr>
                <a:xfrm>
                  <a:off x="442205" y="5121188"/>
                  <a:ext cx="648072" cy="64807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1" name="Прямоугольник 2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2205" y="5121188"/>
                  <a:ext cx="648072" cy="648072"/>
                </a:xfrm>
                <a:prstGeom prst="rect">
                  <a:avLst/>
                </a:prstGeom>
                <a:blipFill rotWithShape="1">
                  <a:blip r:embed="rId15"/>
                  <a:stretch>
                    <a:fillRect/>
                  </a:stretch>
                </a:blipFill>
                <a:ln w="12700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Прямоугольник 21"/>
                <p:cNvSpPr/>
                <p:nvPr/>
              </p:nvSpPr>
              <p:spPr>
                <a:xfrm>
                  <a:off x="1090277" y="4473116"/>
                  <a:ext cx="648072" cy="64807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oMath>
                    </m:oMathPara>
                  </a14:m>
                  <a:endParaRPr lang="ru-RU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2" name="Прямоугольник 2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0277" y="4473116"/>
                  <a:ext cx="648072" cy="648072"/>
                </a:xfrm>
                <a:prstGeom prst="rect">
                  <a:avLst/>
                </a:prstGeom>
                <a:blipFill rotWithShape="1">
                  <a:blip r:embed="rId16"/>
                  <a:stretch>
                    <a:fillRect/>
                  </a:stretch>
                </a:blipFill>
                <a:ln w="12700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Прямоугольник 22"/>
                <p:cNvSpPr/>
                <p:nvPr/>
              </p:nvSpPr>
              <p:spPr>
                <a:xfrm>
                  <a:off x="1090277" y="5121188"/>
                  <a:ext cx="648072" cy="64807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  <m:t>4</m:t>
                        </m:r>
                      </m:oMath>
                    </m:oMathPara>
                  </a14:m>
                  <a:endParaRPr lang="ru-RU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3" name="Прямоугольник 2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0277" y="5121188"/>
                  <a:ext cx="648072" cy="648072"/>
                </a:xfrm>
                <a:prstGeom prst="rect">
                  <a:avLst/>
                </a:prstGeom>
                <a:blipFill rotWithShape="1">
                  <a:blip r:embed="rId17"/>
                  <a:stretch>
                    <a:fillRect/>
                  </a:stretch>
                </a:blipFill>
                <a:ln w="12700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4" name="Группа 23"/>
          <p:cNvGrpSpPr/>
          <p:nvPr/>
        </p:nvGrpSpPr>
        <p:grpSpPr>
          <a:xfrm>
            <a:off x="5519936" y="5403318"/>
            <a:ext cx="828092" cy="828092"/>
            <a:chOff x="442205" y="4473116"/>
            <a:chExt cx="1296144" cy="129614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Прямоугольник 24"/>
                <p:cNvSpPr/>
                <p:nvPr/>
              </p:nvSpPr>
              <p:spPr>
                <a:xfrm>
                  <a:off x="442205" y="4473116"/>
                  <a:ext cx="648072" cy="64807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5" name="Прямоугольник 2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2205" y="4473116"/>
                  <a:ext cx="648072" cy="648072"/>
                </a:xfrm>
                <a:prstGeom prst="rect">
                  <a:avLst/>
                </a:prstGeom>
                <a:blipFill rotWithShape="1">
                  <a:blip r:embed="rId18"/>
                  <a:stretch>
                    <a:fillRect/>
                  </a:stretch>
                </a:blipFill>
                <a:ln w="12700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Прямоугольник 25"/>
                <p:cNvSpPr/>
                <p:nvPr/>
              </p:nvSpPr>
              <p:spPr>
                <a:xfrm>
                  <a:off x="442205" y="5121188"/>
                  <a:ext cx="648072" cy="64807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  <m:t>4</m:t>
                        </m:r>
                      </m:oMath>
                    </m:oMathPara>
                  </a14:m>
                  <a:endParaRPr lang="ru-RU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6" name="Прямоугольник 2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2205" y="5121188"/>
                  <a:ext cx="648072" cy="648072"/>
                </a:xfrm>
                <a:prstGeom prst="rect">
                  <a:avLst/>
                </a:prstGeom>
                <a:blipFill rotWithShape="1">
                  <a:blip r:embed="rId19"/>
                  <a:stretch>
                    <a:fillRect/>
                  </a:stretch>
                </a:blipFill>
                <a:ln w="12700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Прямоугольник 26"/>
                <p:cNvSpPr/>
                <p:nvPr/>
              </p:nvSpPr>
              <p:spPr>
                <a:xfrm>
                  <a:off x="1090277" y="4473116"/>
                  <a:ext cx="648072" cy="64807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oMath>
                    </m:oMathPara>
                  </a14:m>
                  <a:endParaRPr lang="ru-RU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7" name="Прямоугольник 2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0277" y="4473116"/>
                  <a:ext cx="648072" cy="648072"/>
                </a:xfrm>
                <a:prstGeom prst="rect">
                  <a:avLst/>
                </a:prstGeom>
                <a:blipFill rotWithShape="1">
                  <a:blip r:embed="rId20"/>
                  <a:stretch>
                    <a:fillRect/>
                  </a:stretch>
                </a:blipFill>
                <a:ln w="12700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Прямоугольник 27"/>
                <p:cNvSpPr/>
                <p:nvPr/>
              </p:nvSpPr>
              <p:spPr>
                <a:xfrm>
                  <a:off x="1090277" y="5121188"/>
                  <a:ext cx="648072" cy="64807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oMath>
                    </m:oMathPara>
                  </a14:m>
                  <a:endParaRPr lang="ru-RU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8" name="Прямоугольник 2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0277" y="5121188"/>
                  <a:ext cx="648072" cy="648072"/>
                </a:xfrm>
                <a:prstGeom prst="rect">
                  <a:avLst/>
                </a:prstGeom>
                <a:blipFill rotWithShape="1">
                  <a:blip r:embed="rId21"/>
                  <a:stretch>
                    <a:fillRect/>
                  </a:stretch>
                </a:blipFill>
                <a:ln w="12700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30" name="Прямая со стрелкой 29"/>
          <p:cNvCxnSpPr/>
          <p:nvPr/>
        </p:nvCxnSpPr>
        <p:spPr>
          <a:xfrm flipV="1">
            <a:off x="4439816" y="2780928"/>
            <a:ext cx="936104" cy="13081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4439816" y="4089125"/>
            <a:ext cx="936104" cy="15901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V="1">
            <a:off x="4439816" y="3675078"/>
            <a:ext cx="936104" cy="4140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4439816" y="4089124"/>
            <a:ext cx="936104" cy="6565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7307073" y="2060647"/>
                <a:ext cx="673967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1400" i="1">
                          <a:latin typeface="Cambria Math"/>
                        </a:rPr>
                        <m:t>1</m:t>
                      </m:r>
                      <m:r>
                        <a:rPr lang="ru-RU" sz="1400" i="1">
                          <a:latin typeface="Cambria Math"/>
                        </a:rPr>
                        <m:t>→</m:t>
                      </m:r>
                      <m:r>
                        <a:rPr lang="en-US" sz="1400" i="1">
                          <a:latin typeface="Cambria Math"/>
                        </a:rPr>
                        <m:t>2</m:t>
                      </m:r>
                    </m:oMath>
                    <m:oMath xmlns:m="http://schemas.openxmlformats.org/officeDocument/2006/math">
                      <m:r>
                        <a:rPr lang="en-US" sz="1400" i="1">
                          <a:latin typeface="Cambria Math"/>
                        </a:rPr>
                        <m:t>2</m:t>
                      </m:r>
                      <m:r>
                        <a:rPr lang="en-US" sz="1400" i="1">
                          <a:latin typeface="Cambria Math"/>
                        </a:rPr>
                        <m:t>→</m:t>
                      </m:r>
                      <m:r>
                        <a:rPr lang="en-US" sz="1400" i="1">
                          <a:latin typeface="Cambria Math"/>
                        </a:rPr>
                        <m:t>3</m:t>
                      </m:r>
                    </m:oMath>
                    <m:oMath xmlns:m="http://schemas.openxmlformats.org/officeDocument/2006/math">
                      <m:r>
                        <a:rPr lang="en-US" sz="1400" i="1">
                          <a:latin typeface="Cambria Math"/>
                        </a:rPr>
                        <m:t>3</m:t>
                      </m:r>
                      <m:r>
                        <a:rPr lang="en-US" sz="1400" i="1">
                          <a:latin typeface="Cambria Math"/>
                        </a:rPr>
                        <m:t>→</m:t>
                      </m:r>
                      <m:r>
                        <a:rPr lang="en-US" sz="1400" i="1">
                          <a:latin typeface="Cambria Math"/>
                        </a:rPr>
                        <m:t>4</m:t>
                      </m:r>
                    </m:oMath>
                    <m:oMath xmlns:m="http://schemas.openxmlformats.org/officeDocument/2006/math">
                      <m:r>
                        <a:rPr lang="en-US" sz="1400" i="1">
                          <a:latin typeface="Cambria Math"/>
                        </a:rPr>
                        <m:t>4</m:t>
                      </m:r>
                      <m:r>
                        <a:rPr lang="en-US" sz="1400" i="1">
                          <a:latin typeface="Cambria Math"/>
                        </a:rPr>
                        <m:t>→</m:t>
                      </m:r>
                      <m:r>
                        <a:rPr lang="en-US" sz="1400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sz="1400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7073" y="2060647"/>
                <a:ext cx="673967" cy="954107"/>
              </a:xfrm>
              <a:prstGeom prst="rect">
                <a:avLst/>
              </a:prstGeom>
              <a:blipFill rotWithShape="0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Box 86"/>
              <p:cNvSpPr txBox="1"/>
              <p:nvPr/>
            </p:nvSpPr>
            <p:spPr>
              <a:xfrm>
                <a:off x="7307073" y="3198025"/>
                <a:ext cx="673967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1400" i="1">
                          <a:latin typeface="Cambria Math"/>
                        </a:rPr>
                        <m:t>1</m:t>
                      </m:r>
                      <m:r>
                        <a:rPr lang="ru-RU" sz="1400" i="1">
                          <a:latin typeface="Cambria Math"/>
                        </a:rPr>
                        <m:t>→</m:t>
                      </m:r>
                      <m:r>
                        <a:rPr lang="en-US" sz="1400" i="1">
                          <a:latin typeface="Cambria Math"/>
                        </a:rPr>
                        <m:t>3</m:t>
                      </m:r>
                    </m:oMath>
                    <m:oMath xmlns:m="http://schemas.openxmlformats.org/officeDocument/2006/math">
                      <m:r>
                        <a:rPr lang="en-US" sz="1400" i="1">
                          <a:latin typeface="Cambria Math"/>
                        </a:rPr>
                        <m:t>2</m:t>
                      </m:r>
                      <m:r>
                        <a:rPr lang="en-US" sz="1400" i="1">
                          <a:latin typeface="Cambria Math"/>
                        </a:rPr>
                        <m:t>→</m:t>
                      </m:r>
                      <m:r>
                        <a:rPr lang="en-US" sz="1400" i="1">
                          <a:latin typeface="Cambria Math"/>
                        </a:rPr>
                        <m:t>4</m:t>
                      </m:r>
                    </m:oMath>
                    <m:oMath xmlns:m="http://schemas.openxmlformats.org/officeDocument/2006/math">
                      <m:r>
                        <a:rPr lang="en-US" sz="1400" i="1">
                          <a:latin typeface="Cambria Math"/>
                        </a:rPr>
                        <m:t>3</m:t>
                      </m:r>
                      <m:r>
                        <a:rPr lang="en-US" sz="1400" i="1">
                          <a:latin typeface="Cambria Math"/>
                        </a:rPr>
                        <m:t>→</m:t>
                      </m:r>
                      <m:r>
                        <a:rPr lang="en-US" sz="1400" i="1">
                          <a:latin typeface="Cambria Math"/>
                        </a:rPr>
                        <m:t>1</m:t>
                      </m:r>
                    </m:oMath>
                    <m:oMath xmlns:m="http://schemas.openxmlformats.org/officeDocument/2006/math">
                      <m:r>
                        <a:rPr lang="en-US" sz="1400" i="1">
                          <a:latin typeface="Cambria Math"/>
                        </a:rPr>
                        <m:t>4</m:t>
                      </m:r>
                      <m:r>
                        <a:rPr lang="en-US" sz="1400" i="1">
                          <a:latin typeface="Cambria Math"/>
                        </a:rPr>
                        <m:t>→</m:t>
                      </m:r>
                      <m:r>
                        <a:rPr lang="en-US" sz="1400" i="1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ru-RU" sz="1400" dirty="0"/>
              </a:p>
            </p:txBody>
          </p:sp>
        </mc:Choice>
        <mc:Fallback xmlns="">
          <p:sp>
            <p:nvSpPr>
              <p:cNvPr id="87" name="TextBox 8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7073" y="3198025"/>
                <a:ext cx="673967" cy="954107"/>
              </a:xfrm>
              <a:prstGeom prst="rect">
                <a:avLst/>
              </a:prstGeom>
              <a:blipFill rotWithShape="0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Box 88"/>
              <p:cNvSpPr txBox="1"/>
              <p:nvPr/>
            </p:nvSpPr>
            <p:spPr>
              <a:xfrm>
                <a:off x="7307073" y="4305057"/>
                <a:ext cx="673967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1400" i="1">
                          <a:latin typeface="Cambria Math"/>
                        </a:rPr>
                        <m:t>1</m:t>
                      </m:r>
                      <m:r>
                        <a:rPr lang="ru-RU" sz="1400" i="1">
                          <a:latin typeface="Cambria Math"/>
                        </a:rPr>
                        <m:t>→</m:t>
                      </m:r>
                      <m:r>
                        <a:rPr lang="en-US" sz="1400" i="1">
                          <a:latin typeface="Cambria Math"/>
                        </a:rPr>
                        <m:t>4</m:t>
                      </m:r>
                    </m:oMath>
                    <m:oMath xmlns:m="http://schemas.openxmlformats.org/officeDocument/2006/math">
                      <m:r>
                        <a:rPr lang="en-US" sz="1400" i="1">
                          <a:latin typeface="Cambria Math"/>
                        </a:rPr>
                        <m:t>2</m:t>
                      </m:r>
                      <m:r>
                        <a:rPr lang="en-US" sz="1400" i="1">
                          <a:latin typeface="Cambria Math"/>
                        </a:rPr>
                        <m:t>→</m:t>
                      </m:r>
                      <m:r>
                        <a:rPr lang="en-US" sz="1400" i="1">
                          <a:latin typeface="Cambria Math"/>
                        </a:rPr>
                        <m:t>1</m:t>
                      </m:r>
                    </m:oMath>
                    <m:oMath xmlns:m="http://schemas.openxmlformats.org/officeDocument/2006/math">
                      <m:r>
                        <a:rPr lang="en-US" sz="1400" i="1">
                          <a:latin typeface="Cambria Math"/>
                        </a:rPr>
                        <m:t>3</m:t>
                      </m:r>
                      <m:r>
                        <a:rPr lang="en-US" sz="1400" i="1">
                          <a:latin typeface="Cambria Math"/>
                        </a:rPr>
                        <m:t>→</m:t>
                      </m:r>
                      <m:r>
                        <a:rPr lang="en-US" sz="1400" i="1">
                          <a:latin typeface="Cambria Math"/>
                        </a:rPr>
                        <m:t>2</m:t>
                      </m:r>
                    </m:oMath>
                    <m:oMath xmlns:m="http://schemas.openxmlformats.org/officeDocument/2006/math">
                      <m:r>
                        <a:rPr lang="en-US" sz="1400" i="1">
                          <a:latin typeface="Cambria Math"/>
                        </a:rPr>
                        <m:t>4</m:t>
                      </m:r>
                      <m:r>
                        <a:rPr lang="en-US" sz="1400" i="1">
                          <a:latin typeface="Cambria Math"/>
                        </a:rPr>
                        <m:t>→</m:t>
                      </m:r>
                      <m:r>
                        <a:rPr lang="en-US" sz="1400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sz="1400" dirty="0"/>
              </a:p>
            </p:txBody>
          </p:sp>
        </mc:Choice>
        <mc:Fallback xmlns="">
          <p:sp>
            <p:nvSpPr>
              <p:cNvPr id="89" name="TextBox 8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7073" y="4305057"/>
                <a:ext cx="673967" cy="954107"/>
              </a:xfrm>
              <a:prstGeom prst="rect">
                <a:avLst/>
              </a:prstGeom>
              <a:blipFill rotWithShape="0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0" name="TextBox 89"/>
              <p:cNvSpPr txBox="1"/>
              <p:nvPr/>
            </p:nvSpPr>
            <p:spPr>
              <a:xfrm>
                <a:off x="7307073" y="5391463"/>
                <a:ext cx="673967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1400" i="1">
                          <a:latin typeface="Cambria Math"/>
                        </a:rPr>
                        <m:t>1</m:t>
                      </m:r>
                      <m:r>
                        <a:rPr lang="ru-RU" sz="1400" i="1">
                          <a:latin typeface="Cambria Math"/>
                        </a:rPr>
                        <m:t>→</m:t>
                      </m:r>
                      <m:r>
                        <a:rPr lang="en-US" sz="1400" i="1">
                          <a:latin typeface="Cambria Math"/>
                        </a:rPr>
                        <m:t>1</m:t>
                      </m:r>
                    </m:oMath>
                    <m:oMath xmlns:m="http://schemas.openxmlformats.org/officeDocument/2006/math">
                      <m:r>
                        <a:rPr lang="en-US" sz="1400" i="1">
                          <a:latin typeface="Cambria Math"/>
                        </a:rPr>
                        <m:t>2</m:t>
                      </m:r>
                      <m:r>
                        <a:rPr lang="en-US" sz="1400" i="1">
                          <a:latin typeface="Cambria Math"/>
                        </a:rPr>
                        <m:t>→</m:t>
                      </m:r>
                      <m:r>
                        <a:rPr lang="en-US" sz="1400" i="1">
                          <a:latin typeface="Cambria Math"/>
                        </a:rPr>
                        <m:t>2</m:t>
                      </m:r>
                    </m:oMath>
                    <m:oMath xmlns:m="http://schemas.openxmlformats.org/officeDocument/2006/math">
                      <m:r>
                        <a:rPr lang="en-US" sz="1400" i="1">
                          <a:latin typeface="Cambria Math"/>
                        </a:rPr>
                        <m:t>3</m:t>
                      </m:r>
                      <m:r>
                        <a:rPr lang="en-US" sz="1400" i="1">
                          <a:latin typeface="Cambria Math"/>
                        </a:rPr>
                        <m:t>→</m:t>
                      </m:r>
                      <m:r>
                        <a:rPr lang="en-US" sz="1400" i="1">
                          <a:latin typeface="Cambria Math"/>
                        </a:rPr>
                        <m:t>3</m:t>
                      </m:r>
                    </m:oMath>
                    <m:oMath xmlns:m="http://schemas.openxmlformats.org/officeDocument/2006/math">
                      <m:r>
                        <a:rPr lang="en-US" sz="1400" i="1">
                          <a:latin typeface="Cambria Math"/>
                        </a:rPr>
                        <m:t>4</m:t>
                      </m:r>
                      <m:r>
                        <a:rPr lang="en-US" sz="1400" i="1">
                          <a:latin typeface="Cambria Math"/>
                        </a:rPr>
                        <m:t>→</m:t>
                      </m:r>
                      <m:r>
                        <a:rPr lang="en-US" sz="1400" i="1">
                          <a:latin typeface="Cambria Math"/>
                        </a:rPr>
                        <m:t>4</m:t>
                      </m:r>
                    </m:oMath>
                  </m:oMathPara>
                </a14:m>
                <a:endParaRPr lang="ru-RU" sz="1400" dirty="0"/>
              </a:p>
            </p:txBody>
          </p:sp>
        </mc:Choice>
        <mc:Fallback xmlns="">
          <p:sp>
            <p:nvSpPr>
              <p:cNvPr id="90" name="TextBox 8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7073" y="5391463"/>
                <a:ext cx="673967" cy="954107"/>
              </a:xfrm>
              <a:prstGeom prst="rect">
                <a:avLst/>
              </a:prstGeom>
              <a:blipFill rotWithShape="0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6663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Обозначения и термины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группа перестановок частей конфигурации</a:t>
                </a:r>
                <a:endParaRPr lang="en-US" dirty="0" smtClean="0"/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Col</m:t>
                    </m:r>
                  </m:oMath>
                </a14:m>
                <a:r>
                  <a:rPr lang="en-US" dirty="0" smtClean="0"/>
                  <a:t> —</a:t>
                </a:r>
                <a:r>
                  <a:rPr lang="ru-RU" dirty="0" smtClean="0"/>
                  <a:t> множество всевозможных раскрасок конфигурации  (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Col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#</m:t>
                        </m:r>
                        <m:r>
                          <a:rPr lang="ru-RU" i="1">
                            <a:latin typeface="Cambria Math"/>
                          </a:rPr>
                          <m:t>цветов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#</m:t>
                        </m:r>
                        <m:r>
                          <a:rPr lang="ru-RU" b="0" i="1" smtClean="0">
                            <a:latin typeface="Cambria Math"/>
                          </a:rPr>
                          <m:t>частей</m:t>
                        </m:r>
                      </m:sup>
                    </m:sSup>
                  </m:oMath>
                </a14:m>
                <a:r>
                  <a:rPr lang="ru-RU" dirty="0" smtClean="0"/>
                  <a:t>)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Раскраска, переходящая сама в себя при перестановке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𝜋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называется </a:t>
                </a:r>
                <a:r>
                  <a:rPr lang="ru-RU" i="1" dirty="0" smtClean="0"/>
                  <a:t>неподвижной </a:t>
                </a:r>
                <a:r>
                  <a:rPr lang="ru-RU" dirty="0" smtClean="0"/>
                  <a:t>относительно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𝜋</m:t>
                    </m:r>
                  </m:oMath>
                </a14:m>
                <a:endParaRPr lang="en-US" dirty="0" smtClean="0"/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Класс эквивалентности, в который входит раскраска, называется </a:t>
                </a:r>
                <a:r>
                  <a:rPr lang="ru-RU" i="1" dirty="0" smtClean="0"/>
                  <a:t>орбитой</a:t>
                </a:r>
                <a:r>
                  <a:rPr lang="ru-RU" dirty="0"/>
                  <a:t> </a:t>
                </a:r>
                <a:r>
                  <a:rPr lang="ru-RU" dirty="0" smtClean="0"/>
                  <a:t>этой раскраски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3528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9457</TotalTime>
  <Words>458</Words>
  <Application>Microsoft Office PowerPoint</Application>
  <PresentationFormat>Широкоэкранный</PresentationFormat>
  <Paragraphs>218</Paragraphs>
  <Slides>25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Arial</vt:lpstr>
      <vt:lpstr>Calibri</vt:lpstr>
      <vt:lpstr>Calibri Light</vt:lpstr>
      <vt:lpstr>Cambria Math</vt:lpstr>
      <vt:lpstr>Тема Office</vt:lpstr>
      <vt:lpstr>Дискретные структуры МФТИ, осень 2013</vt:lpstr>
      <vt:lpstr>Группы</vt:lpstr>
      <vt:lpstr>Смежные классы</vt:lpstr>
      <vt:lpstr>Задача подсчёта числа раскрасок: пример</vt:lpstr>
      <vt:lpstr>Задача подсчёта числа раскрасок: пример</vt:lpstr>
      <vt:lpstr>Задача подсчёта числа раскрасок: пример</vt:lpstr>
      <vt:lpstr>Задача подсчёта числа раскрасок: общая постановка</vt:lpstr>
      <vt:lpstr>Группа перестановок частей конфигурации из примера</vt:lpstr>
      <vt:lpstr>Обозначения и термины</vt:lpstr>
      <vt:lpstr>Лемма Бёрнсайда</vt:lpstr>
      <vt:lpstr>Доказательство леммы Бёрнсайда: двойной подсчёт</vt:lpstr>
      <vt:lpstr>Доказательство леммы Бёрнсайда: двойной подсчёт</vt:lpstr>
      <vt:lpstr>Доказательство леммы Бёрнсайда: подгруппы-стабилизаторы</vt:lpstr>
      <vt:lpstr>Доказательство леммы Бёрнсайда: смежные классы стабилизаторов</vt:lpstr>
      <vt:lpstr>Доказательство леммы Бёрнсайда: смежные классы стабилизаторов</vt:lpstr>
      <vt:lpstr>Доказательство леммы Бёрнсайда: смежные классы стабилизаторов</vt:lpstr>
      <vt:lpstr>Доказательство леммы Бёрнсайда: завершение</vt:lpstr>
      <vt:lpstr>Циклы в перестановках: примеры</vt:lpstr>
      <vt:lpstr>Циклы в перестановках: примеры</vt:lpstr>
      <vt:lpstr>Циклы в перестановках: примеры</vt:lpstr>
      <vt:lpstr>Связь циклов в перестановках  с числом неподвижных раскрасок</vt:lpstr>
      <vt:lpstr>Теорема Редфилда—Пойи (J.H. Redfield, G. Pólya)</vt:lpstr>
      <vt:lpstr>Пример применения  теоремы Редфилда—Пойи</vt:lpstr>
      <vt:lpstr>Пример применения  теоремы Редфилда—Пойи</vt:lpstr>
      <vt:lpstr>Пример применения  теоремы Редфилда—Пойи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Dainiak</dc:creator>
  <cp:lastModifiedBy>Alex Dainiak</cp:lastModifiedBy>
  <cp:revision>360</cp:revision>
  <dcterms:created xsi:type="dcterms:W3CDTF">2011-09-09T18:22:36Z</dcterms:created>
  <dcterms:modified xsi:type="dcterms:W3CDTF">2014-04-02T07:58:27Z</dcterms:modified>
</cp:coreProperties>
</file>