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386" r:id="rId2"/>
    <p:sldId id="334" r:id="rId3"/>
    <p:sldId id="340" r:id="rId4"/>
    <p:sldId id="341" r:id="rId5"/>
    <p:sldId id="356" r:id="rId6"/>
    <p:sldId id="357" r:id="rId7"/>
    <p:sldId id="367" r:id="rId8"/>
    <p:sldId id="368" r:id="rId9"/>
    <p:sldId id="365" r:id="rId10"/>
    <p:sldId id="343" r:id="rId11"/>
    <p:sldId id="342" r:id="rId12"/>
    <p:sldId id="346" r:id="rId13"/>
    <p:sldId id="344" r:id="rId14"/>
    <p:sldId id="345" r:id="rId15"/>
    <p:sldId id="349" r:id="rId16"/>
    <p:sldId id="366" r:id="rId17"/>
    <p:sldId id="372" r:id="rId18"/>
    <p:sldId id="370" r:id="rId19"/>
    <p:sldId id="371" r:id="rId20"/>
    <p:sldId id="351" r:id="rId21"/>
    <p:sldId id="352" r:id="rId22"/>
    <p:sldId id="358" r:id="rId23"/>
    <p:sldId id="359" r:id="rId24"/>
    <p:sldId id="384" r:id="rId25"/>
    <p:sldId id="355" r:id="rId26"/>
    <p:sldId id="350" r:id="rId27"/>
    <p:sldId id="364" r:id="rId28"/>
    <p:sldId id="354" r:id="rId29"/>
    <p:sldId id="362" r:id="rId30"/>
    <p:sldId id="363" r:id="rId31"/>
    <p:sldId id="369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86"/>
          </p14:sldIdLst>
        </p14:section>
        <p14:section name="Группы" id="{7812A890-D814-4CE5-9D0F-D7EB42000C77}">
          <p14:sldIdLst>
            <p14:sldId id="334"/>
            <p14:sldId id="340"/>
            <p14:sldId id="341"/>
            <p14:sldId id="356"/>
            <p14:sldId id="357"/>
            <p14:sldId id="367"/>
            <p14:sldId id="368"/>
            <p14:sldId id="365"/>
            <p14:sldId id="343"/>
          </p14:sldIdLst>
        </p14:section>
        <p14:section name="Группы перестановок" id="{180C4E31-9CCB-4288-8D7C-857C5987C64A}">
          <p14:sldIdLst>
            <p14:sldId id="342"/>
            <p14:sldId id="346"/>
            <p14:sldId id="344"/>
            <p14:sldId id="345"/>
            <p14:sldId id="349"/>
            <p14:sldId id="366"/>
            <p14:sldId id="372"/>
            <p14:sldId id="370"/>
            <p14:sldId id="371"/>
          </p14:sldIdLst>
        </p14:section>
        <p14:section name="Эквивалентное определение" id="{A51A3410-51D5-40FA-A8BD-DB33959CB1BE}">
          <p14:sldIdLst>
            <p14:sldId id="351"/>
            <p14:sldId id="352"/>
            <p14:sldId id="358"/>
            <p14:sldId id="359"/>
          </p14:sldIdLst>
        </p14:section>
        <p14:section name="Смежные классы. Теорема Лагранжа." id="{DC70EB15-B92D-4903-A3E2-470EBA5212CC}">
          <p14:sldIdLst>
            <p14:sldId id="384"/>
            <p14:sldId id="355"/>
            <p14:sldId id="350"/>
            <p14:sldId id="364"/>
            <p14:sldId id="354"/>
            <p14:sldId id="362"/>
            <p14:sldId id="363"/>
          </p14:sldIdLst>
        </p14:section>
        <p14:section name="Теорема Силова" id="{89037CDF-93FA-4420-BD02-5D111FD40861}">
          <p14:sldIdLst>
            <p14:sldId id="369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94186" autoAdjust="0"/>
  </p:normalViewPr>
  <p:slideViewPr>
    <p:cSldViewPr>
      <p:cViewPr varScale="1">
        <p:scale>
          <a:sx n="75" d="100"/>
          <a:sy n="75" d="100"/>
        </p:scale>
        <p:origin x="34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AE8ED-36CC-48C1-A3E5-AAE7C270CDEA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A0469-F393-43CA-804F-9D27A2465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4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07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15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687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5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1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47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80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8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68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42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2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15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10.png"/><Relationship Id="rId7" Type="http://schemas.openxmlformats.org/officeDocument/2006/relationships/image" Target="../media/image110.png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5.png"/><Relationship Id="rId5" Type="http://schemas.openxmlformats.org/officeDocument/2006/relationships/image" Target="../media/image911.png"/><Relationship Id="rId10" Type="http://schemas.openxmlformats.org/officeDocument/2006/relationships/image" Target="../media/image14.png"/><Relationship Id="rId4" Type="http://schemas.openxmlformats.org/officeDocument/2006/relationships/image" Target="../media/image810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26" Type="http://schemas.openxmlformats.org/officeDocument/2006/relationships/image" Target="../media/image52.png"/><Relationship Id="rId3" Type="http://schemas.openxmlformats.org/officeDocument/2006/relationships/image" Target="../media/image29.png"/><Relationship Id="rId21" Type="http://schemas.openxmlformats.org/officeDocument/2006/relationships/image" Target="../media/image47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5" Type="http://schemas.openxmlformats.org/officeDocument/2006/relationships/image" Target="../media/image51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29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24" Type="http://schemas.openxmlformats.org/officeDocument/2006/relationships/image" Target="../media/image50.png"/><Relationship Id="rId32" Type="http://schemas.openxmlformats.org/officeDocument/2006/relationships/image" Target="../media/image58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28" Type="http://schemas.openxmlformats.org/officeDocument/2006/relationships/image" Target="../media/image54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31" Type="http://schemas.openxmlformats.org/officeDocument/2006/relationships/image" Target="../media/image57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8.png"/><Relationship Id="rId27" Type="http://schemas.openxmlformats.org/officeDocument/2006/relationships/image" Target="../media/image53.png"/><Relationship Id="rId30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3" Type="http://schemas.openxmlformats.org/officeDocument/2006/relationships/image" Target="../media/image60.png"/><Relationship Id="rId21" Type="http://schemas.openxmlformats.org/officeDocument/2006/relationships/image" Target="../media/image78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Relationship Id="rId22" Type="http://schemas.openxmlformats.org/officeDocument/2006/relationships/image" Target="../media/image7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77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Аддитивные и мультипликативные обозначения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Операция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часто обозначается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также знаком «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ru-RU" dirty="0" smtClean="0"/>
                  <a:t>» или «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⋅</m:t>
                    </m:r>
                  </m:oMath>
                </a14:m>
                <a:r>
                  <a:rPr lang="ru-RU" dirty="0" smtClean="0"/>
                  <a:t>»</a:t>
                </a:r>
                <a:r>
                  <a:rPr lang="en-US" dirty="0" smtClean="0"/>
                  <a:t>. </a:t>
                </a:r>
                <a:r>
                  <a:rPr lang="ru-RU" dirty="0" smtClean="0"/>
                  <a:t>Тогда обозначения такие: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Вместо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сокращённо пишут: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Вместо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 </a:t>
                </a:r>
                <a:r>
                  <a:rPr lang="ru-RU" dirty="0"/>
                  <a:t>сокращённо пишут: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5032375"/>
              </a:xfrm>
              <a:blipFill rotWithShape="0">
                <a:blip r:embed="rId2"/>
                <a:stretch>
                  <a:fillRect l="-1217" t="-19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7869669"/>
                  </p:ext>
                </p:extLst>
              </p:nvPr>
            </p:nvGraphicFramePr>
            <p:xfrm>
              <a:off x="2639616" y="2708920"/>
              <a:ext cx="7920880" cy="23447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08312"/>
                    <a:gridCol w="2520280"/>
                    <a:gridCol w="259228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Общая запись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 обозначении «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/>
                                </a:rPr>
                                <m:t>+</m:t>
                              </m:r>
                            </m:oMath>
                          </a14:m>
                          <a:r>
                            <a:rPr lang="ru-RU" dirty="0" smtClean="0"/>
                            <a:t>»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 обозначении </a:t>
                          </a:r>
                          <a:r>
                            <a:rPr lang="en-US" dirty="0" smtClean="0"/>
                            <a:t>«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/>
                                </a:rPr>
                                <m:t>⋅</m:t>
                              </m:r>
                            </m:oMath>
                          </a14:m>
                          <a:r>
                            <a:rPr lang="en-US" dirty="0" smtClean="0"/>
                            <a:t>»</a:t>
                          </a:r>
                          <a:endParaRPr lang="ru-RU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∘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dirty="0" smtClean="0"/>
                            <a:t> </a:t>
                          </a:r>
                          <a:r>
                            <a:rPr lang="ru-RU" dirty="0" smtClean="0"/>
                            <a:t>или</a:t>
                          </a:r>
                          <a:r>
                            <a:rPr lang="en-US" dirty="0" smtClean="0"/>
                            <a:t> </a:t>
                          </a:r>
                          <a:r>
                            <a:rPr lang="ru-RU" dirty="0" smtClean="0"/>
                            <a:t>просто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/>
                                </a:rPr>
                                <m:t>𝑎𝑏</m:t>
                              </m:r>
                            </m:oMath>
                          </a14:m>
                          <a:endParaRPr lang="ru-RU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Нейтральный</a:t>
                          </a:r>
                          <a:r>
                            <a:rPr lang="ru-RU" baseline="0" dirty="0" smtClean="0"/>
                            <a:t> элемент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baseline="0" smtClean="0">
                                  <a:latin typeface="Cambria Math"/>
                                </a:rPr>
                                <m:t>𝑒</m:t>
                              </m:r>
                            </m:oMath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Обратный</a:t>
                          </a:r>
                          <a:r>
                            <a:rPr lang="ru-RU" baseline="0" dirty="0" smtClean="0"/>
                            <a:t> элемент к</a:t>
                          </a:r>
                          <a:r>
                            <a:rPr lang="en-US" baseline="0" dirty="0" smtClean="0"/>
                            <a:t> </a:t>
                          </a:r>
                          <a:r>
                            <a:rPr lang="ru-RU" baseline="0" dirty="0" smtClean="0"/>
                            <a:t>элементу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baseline="0" smtClean="0">
                                  <a:latin typeface="Cambria Math"/>
                                </a:rPr>
                                <m:t>𝑎</m:t>
                              </m:r>
                            </m:oMath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limLow>
                                  <m:limLow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groupChr>
                                      <m:groupChrPr>
                                        <m:chr m:val="⏟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groupChr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∘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∘…∘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</m:groupChr>
                                  </m:e>
                                  <m:li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раз</m:t>
                                    </m:r>
                                  </m:lim>
                                </m:limLow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𝑛𝑎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7869669"/>
                  </p:ext>
                </p:extLst>
              </p:nvPr>
            </p:nvGraphicFramePr>
            <p:xfrm>
              <a:off x="2639616" y="2708920"/>
              <a:ext cx="7920880" cy="23447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08312"/>
                    <a:gridCol w="2520280"/>
                    <a:gridCol w="259228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Общая запись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11836" t="-8197" r="-103623" b="-536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06353" t="-8197" r="-941" b="-536066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34" t="-108197" r="-182863" b="-436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11836" t="-108197" r="-103623" b="-436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06353" t="-108197" r="-941" b="-436066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34" t="-208197" r="-182863" b="-336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11836" t="-208197" r="-103623" b="-336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06353" t="-208197" r="-941" b="-336066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34" t="-177358" r="-182863" b="-93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11836" t="-177358" r="-103623" b="-93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06353" t="-177358" r="-941" b="-93396"/>
                          </a:stretch>
                        </a:blipFill>
                      </a:tcPr>
                    </a:tc>
                  </a:tr>
                  <a:tr h="59213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34" t="-303093" r="-182863" b="-20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11836" t="-303093" r="-103623" b="-20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06353" t="-303093" r="-941" b="-206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1730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 подстановок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Подстановка (перестановка) — это биекция множества на себя: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Обозначение: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23145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4853136"/>
              </a:xfrm>
              <a:blipFill rotWithShape="1">
                <a:blip r:embed="rId2"/>
                <a:stretch>
                  <a:fillRect l="-1763" t="-16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4838743" y="29563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838743" y="33883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838743" y="382039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838743" y="425244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838743" y="46844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854967" y="29563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854967" y="33883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854967" y="382039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854967" y="425244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854967" y="46844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509996" y="28436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5996" y="2843644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509996" y="324589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5996" y="3245890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509996" y="370774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5996" y="3707740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509996" y="413978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5996" y="4139788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09996" y="457183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5996" y="4571836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998983" y="28436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983" y="2843644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998983" y="324589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983" y="3245890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998983" y="370774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983" y="3707740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998983" y="413978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983" y="4139788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998983" y="457183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983" y="4571836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 стрелкой 24"/>
          <p:cNvCxnSpPr>
            <a:stCxn id="4" idx="6"/>
            <a:endCxn id="10" idx="2"/>
          </p:cNvCxnSpPr>
          <p:nvPr/>
        </p:nvCxnSpPr>
        <p:spPr>
          <a:xfrm>
            <a:off x="4982759" y="3028310"/>
            <a:ext cx="18722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6"/>
            <a:endCxn id="9" idx="2"/>
          </p:cNvCxnSpPr>
          <p:nvPr/>
        </p:nvCxnSpPr>
        <p:spPr>
          <a:xfrm flipV="1">
            <a:off x="4982759" y="3028310"/>
            <a:ext cx="187220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6"/>
            <a:endCxn id="11" idx="2"/>
          </p:cNvCxnSpPr>
          <p:nvPr/>
        </p:nvCxnSpPr>
        <p:spPr>
          <a:xfrm>
            <a:off x="4982759" y="3460358"/>
            <a:ext cx="18722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6"/>
            <a:endCxn id="12" idx="2"/>
          </p:cNvCxnSpPr>
          <p:nvPr/>
        </p:nvCxnSpPr>
        <p:spPr>
          <a:xfrm>
            <a:off x="4982759" y="4324454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" idx="6"/>
            <a:endCxn id="13" idx="2"/>
          </p:cNvCxnSpPr>
          <p:nvPr/>
        </p:nvCxnSpPr>
        <p:spPr>
          <a:xfrm>
            <a:off x="4982759" y="4756502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18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 подстановок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Тождественная подстановка:</a:t>
            </a:r>
            <a:endParaRPr lang="en-US" dirty="0" smtClean="0"/>
          </a:p>
        </p:txBody>
      </p:sp>
      <p:sp>
        <p:nvSpPr>
          <p:cNvPr id="4" name="Овал 3"/>
          <p:cNvSpPr/>
          <p:nvPr/>
        </p:nvSpPr>
        <p:spPr>
          <a:xfrm>
            <a:off x="5689580" y="27753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689580" y="320744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89580" y="36394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689580" y="407154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689580" y="45035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769700" y="27753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769700" y="320744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769700" y="36394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769700" y="407154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769700" y="45035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360833" y="266274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833" y="2662741"/>
                <a:ext cx="36580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360833" y="306498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833" y="3064987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360833" y="352683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833" y="3526837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360833" y="395888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833" y="3958885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360833" y="439093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833" y="4390933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913716" y="266274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716" y="2662741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913716" y="306498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716" y="3064987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913716" y="352683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716" y="3526837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913716" y="395888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716" y="3958885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913716" y="439093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716" y="4390933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 стрелкой 24"/>
          <p:cNvCxnSpPr>
            <a:stCxn id="4" idx="6"/>
            <a:endCxn id="9" idx="2"/>
          </p:cNvCxnSpPr>
          <p:nvPr/>
        </p:nvCxnSpPr>
        <p:spPr>
          <a:xfrm>
            <a:off x="5833596" y="2847407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6"/>
            <a:endCxn id="11" idx="2"/>
          </p:cNvCxnSpPr>
          <p:nvPr/>
        </p:nvCxnSpPr>
        <p:spPr>
          <a:xfrm>
            <a:off x="5833596" y="3711503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6"/>
            <a:endCxn id="10" idx="2"/>
          </p:cNvCxnSpPr>
          <p:nvPr/>
        </p:nvCxnSpPr>
        <p:spPr>
          <a:xfrm>
            <a:off x="5833596" y="3279455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6"/>
            <a:endCxn id="12" idx="2"/>
          </p:cNvCxnSpPr>
          <p:nvPr/>
        </p:nvCxnSpPr>
        <p:spPr>
          <a:xfrm>
            <a:off x="5833596" y="4143551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" idx="6"/>
            <a:endCxn id="13" idx="2"/>
          </p:cNvCxnSpPr>
          <p:nvPr/>
        </p:nvCxnSpPr>
        <p:spPr>
          <a:xfrm>
            <a:off x="5833596" y="4575599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Объект 2"/>
              <p:cNvSpPr txBox="1">
                <a:spLocks/>
              </p:cNvSpPr>
              <p:nvPr/>
            </p:nvSpPr>
            <p:spPr>
              <a:xfrm>
                <a:off x="5041508" y="5013176"/>
                <a:ext cx="2520280" cy="7486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      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7508" y="5013176"/>
                <a:ext cx="2520280" cy="74868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571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 подстановок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Композиция подстановок:</a:t>
            </a:r>
            <a:endParaRPr lang="en-US" dirty="0" smtClean="0"/>
          </a:p>
        </p:txBody>
      </p:sp>
      <p:sp>
        <p:nvSpPr>
          <p:cNvPr id="4" name="Овал 3"/>
          <p:cNvSpPr/>
          <p:nvPr/>
        </p:nvSpPr>
        <p:spPr>
          <a:xfrm>
            <a:off x="2416681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416681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416681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416681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416681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496801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496801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496801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496801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496801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087934" y="302831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34" y="3028310"/>
                <a:ext cx="36580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087934" y="343055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34" y="3430556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087934" y="389240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34" y="3892406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087934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34" y="4324454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087934" y="475650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34" y="4756502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640817" y="302831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817" y="3028310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640817" y="343055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817" y="3430556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640817" y="389240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817" y="3892406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640817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817" y="4324454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640817" y="475650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817" y="4756502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 стрелкой 24"/>
          <p:cNvCxnSpPr>
            <a:stCxn id="4" idx="6"/>
            <a:endCxn id="10" idx="2"/>
          </p:cNvCxnSpPr>
          <p:nvPr/>
        </p:nvCxnSpPr>
        <p:spPr>
          <a:xfrm>
            <a:off x="2560697" y="3212976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6"/>
            <a:endCxn id="9" idx="2"/>
          </p:cNvCxnSpPr>
          <p:nvPr/>
        </p:nvCxnSpPr>
        <p:spPr>
          <a:xfrm flipV="1">
            <a:off x="2560697" y="3212976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6"/>
            <a:endCxn id="11" idx="2"/>
          </p:cNvCxnSpPr>
          <p:nvPr/>
        </p:nvCxnSpPr>
        <p:spPr>
          <a:xfrm>
            <a:off x="2560697" y="3645024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6"/>
            <a:endCxn id="12" idx="2"/>
          </p:cNvCxnSpPr>
          <p:nvPr/>
        </p:nvCxnSpPr>
        <p:spPr>
          <a:xfrm>
            <a:off x="2560697" y="4509120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" idx="6"/>
            <a:endCxn id="13" idx="2"/>
          </p:cNvCxnSpPr>
          <p:nvPr/>
        </p:nvCxnSpPr>
        <p:spPr>
          <a:xfrm>
            <a:off x="2560697" y="494116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5231904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5231904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5231904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5231904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5231904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6312024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6312024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6312024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6312024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6312024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903157" y="302831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9157" y="3028310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903157" y="343055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9157" y="3430556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903157" y="389240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9157" y="3892406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4903157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9157" y="4324454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903157" y="475650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9157" y="4756502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456040" y="302831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028310"/>
                <a:ext cx="365806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6456040" y="343055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430556"/>
                <a:ext cx="365806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456040" y="389240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892406"/>
                <a:ext cx="365806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456040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4324454"/>
                <a:ext cx="365806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6456040" y="475650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4756502"/>
                <a:ext cx="365806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Прямая со стрелкой 53"/>
          <p:cNvCxnSpPr>
            <a:stCxn id="34" idx="6"/>
            <a:endCxn id="40" idx="2"/>
          </p:cNvCxnSpPr>
          <p:nvPr/>
        </p:nvCxnSpPr>
        <p:spPr>
          <a:xfrm>
            <a:off x="5375920" y="3212976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35" idx="6"/>
            <a:endCxn id="42" idx="2"/>
          </p:cNvCxnSpPr>
          <p:nvPr/>
        </p:nvCxnSpPr>
        <p:spPr>
          <a:xfrm>
            <a:off x="5375920" y="3645024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36" idx="6"/>
            <a:endCxn id="43" idx="2"/>
          </p:cNvCxnSpPr>
          <p:nvPr/>
        </p:nvCxnSpPr>
        <p:spPr>
          <a:xfrm>
            <a:off x="5375920" y="4077072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37" idx="6"/>
            <a:endCxn id="39" idx="3"/>
          </p:cNvCxnSpPr>
          <p:nvPr/>
        </p:nvCxnSpPr>
        <p:spPr>
          <a:xfrm flipV="1">
            <a:off x="5375921" y="3263894"/>
            <a:ext cx="957195" cy="1245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8" idx="6"/>
            <a:endCxn id="41" idx="2"/>
          </p:cNvCxnSpPr>
          <p:nvPr/>
        </p:nvCxnSpPr>
        <p:spPr>
          <a:xfrm flipV="1">
            <a:off x="5375920" y="4077072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8760296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Овал 59"/>
          <p:cNvSpPr/>
          <p:nvPr/>
        </p:nvSpPr>
        <p:spPr>
          <a:xfrm>
            <a:off x="8760296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Овал 60"/>
          <p:cNvSpPr/>
          <p:nvPr/>
        </p:nvSpPr>
        <p:spPr>
          <a:xfrm>
            <a:off x="8760296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Овал 61"/>
          <p:cNvSpPr/>
          <p:nvPr/>
        </p:nvSpPr>
        <p:spPr>
          <a:xfrm>
            <a:off x="8760296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Овал 62"/>
          <p:cNvSpPr/>
          <p:nvPr/>
        </p:nvSpPr>
        <p:spPr>
          <a:xfrm>
            <a:off x="8760296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Овал 63"/>
          <p:cNvSpPr/>
          <p:nvPr/>
        </p:nvSpPr>
        <p:spPr>
          <a:xfrm>
            <a:off x="9840416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Овал 64"/>
          <p:cNvSpPr/>
          <p:nvPr/>
        </p:nvSpPr>
        <p:spPr>
          <a:xfrm>
            <a:off x="9840416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Овал 65"/>
          <p:cNvSpPr/>
          <p:nvPr/>
        </p:nvSpPr>
        <p:spPr>
          <a:xfrm>
            <a:off x="9840416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Овал 66"/>
          <p:cNvSpPr/>
          <p:nvPr/>
        </p:nvSpPr>
        <p:spPr>
          <a:xfrm>
            <a:off x="9840416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Овал 67"/>
          <p:cNvSpPr/>
          <p:nvPr/>
        </p:nvSpPr>
        <p:spPr>
          <a:xfrm>
            <a:off x="9840416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8431549" y="302831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549" y="3028310"/>
                <a:ext cx="365806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8431549" y="343055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549" y="3430556"/>
                <a:ext cx="365806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8431549" y="389240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549" y="3892406"/>
                <a:ext cx="365806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8431549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549" y="4324454"/>
                <a:ext cx="365806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8431549" y="475650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549" y="4756502"/>
                <a:ext cx="365806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9984432" y="302831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3028310"/>
                <a:ext cx="365806" cy="369332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9984432" y="343055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3430556"/>
                <a:ext cx="365806" cy="369332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9984432" y="389240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3892406"/>
                <a:ext cx="365806" cy="369332"/>
              </a:xfrm>
              <a:prstGeom prst="rect">
                <a:avLst/>
              </a:prstGeom>
              <a:blipFill rotWithShape="1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9984432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4324454"/>
                <a:ext cx="365806" cy="369332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9984432" y="475650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4756502"/>
                <a:ext cx="365806" cy="369332"/>
              </a:xfrm>
              <a:prstGeom prst="rect">
                <a:avLst/>
              </a:prstGeom>
              <a:blipFill rotWithShape="1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Прямая со стрелкой 78"/>
          <p:cNvCxnSpPr>
            <a:stCxn id="59" idx="5"/>
            <a:endCxn id="67" idx="2"/>
          </p:cNvCxnSpPr>
          <p:nvPr/>
        </p:nvCxnSpPr>
        <p:spPr>
          <a:xfrm>
            <a:off x="8883222" y="3263894"/>
            <a:ext cx="957195" cy="1245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61" idx="6"/>
            <a:endCxn id="65" idx="2"/>
          </p:cNvCxnSpPr>
          <p:nvPr/>
        </p:nvCxnSpPr>
        <p:spPr>
          <a:xfrm flipV="1">
            <a:off x="8904312" y="3645024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>
            <a:stCxn id="60" idx="5"/>
            <a:endCxn id="68" idx="2"/>
          </p:cNvCxnSpPr>
          <p:nvPr/>
        </p:nvCxnSpPr>
        <p:spPr>
          <a:xfrm>
            <a:off x="8883222" y="3695942"/>
            <a:ext cx="957195" cy="1245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stCxn id="62" idx="6"/>
            <a:endCxn id="64" idx="3"/>
          </p:cNvCxnSpPr>
          <p:nvPr/>
        </p:nvCxnSpPr>
        <p:spPr>
          <a:xfrm flipV="1">
            <a:off x="8904313" y="3263894"/>
            <a:ext cx="957195" cy="1245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stCxn id="63" idx="6"/>
            <a:endCxn id="66" idx="3"/>
          </p:cNvCxnSpPr>
          <p:nvPr/>
        </p:nvCxnSpPr>
        <p:spPr>
          <a:xfrm flipV="1">
            <a:off x="8904313" y="4127990"/>
            <a:ext cx="957195" cy="813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Объект 2"/>
              <p:cNvSpPr txBox="1">
                <a:spLocks/>
              </p:cNvSpPr>
              <p:nvPr/>
            </p:nvSpPr>
            <p:spPr>
              <a:xfrm>
                <a:off x="1775520" y="5125834"/>
                <a:ext cx="8640960" cy="7486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125834"/>
                <a:ext cx="8640960" cy="748680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165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 подстановок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Обратная подстановка:</a:t>
            </a:r>
            <a:endParaRPr lang="en-US" dirty="0" smtClean="0"/>
          </a:p>
        </p:txBody>
      </p:sp>
      <p:sp>
        <p:nvSpPr>
          <p:cNvPr id="4" name="Овал 3"/>
          <p:cNvSpPr/>
          <p:nvPr/>
        </p:nvSpPr>
        <p:spPr>
          <a:xfrm>
            <a:off x="3973074" y="280520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973074" y="32372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973074" y="366929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973074" y="41013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973074" y="45333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053194" y="280520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053194" y="32372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053194" y="366929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053194" y="41013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053194" y="45333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644327" y="269254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327" y="2692543"/>
                <a:ext cx="36580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644327" y="309478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327" y="3094789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644327" y="355663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327" y="3556639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644327" y="398868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327" y="3988687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644327" y="442073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327" y="4420735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197210" y="269254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210" y="2692543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197210" y="309478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210" y="3094789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197210" y="355663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210" y="3556639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197210" y="398868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210" y="3988687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197210" y="442073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210" y="4420735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 стрелкой 24"/>
          <p:cNvCxnSpPr>
            <a:stCxn id="4" idx="6"/>
            <a:endCxn id="10" idx="2"/>
          </p:cNvCxnSpPr>
          <p:nvPr/>
        </p:nvCxnSpPr>
        <p:spPr>
          <a:xfrm>
            <a:off x="4117090" y="2877209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6"/>
            <a:endCxn id="9" idx="2"/>
          </p:cNvCxnSpPr>
          <p:nvPr/>
        </p:nvCxnSpPr>
        <p:spPr>
          <a:xfrm flipV="1">
            <a:off x="4117090" y="2877209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6"/>
            <a:endCxn id="11" idx="2"/>
          </p:cNvCxnSpPr>
          <p:nvPr/>
        </p:nvCxnSpPr>
        <p:spPr>
          <a:xfrm>
            <a:off x="4117090" y="3309257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6"/>
            <a:endCxn id="13" idx="2"/>
          </p:cNvCxnSpPr>
          <p:nvPr/>
        </p:nvCxnSpPr>
        <p:spPr>
          <a:xfrm>
            <a:off x="4117090" y="4173353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" idx="6"/>
            <a:endCxn id="12" idx="2"/>
          </p:cNvCxnSpPr>
          <p:nvPr/>
        </p:nvCxnSpPr>
        <p:spPr>
          <a:xfrm flipV="1">
            <a:off x="4117090" y="4173353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6788297" y="280520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6788297" y="32372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6788297" y="366929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6788297" y="41013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6788297" y="45333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7868417" y="280520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7868417" y="32372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7868417" y="366929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7868417" y="41013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7868417" y="45333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459550" y="269254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550" y="2692543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459550" y="309478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550" y="3094789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459550" y="355663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550" y="3556639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6459550" y="398868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550" y="3988687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459550" y="442073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550" y="4420735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8012433" y="269254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433" y="2692543"/>
                <a:ext cx="365806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8012433" y="309478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433" y="3094789"/>
                <a:ext cx="365806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012433" y="355663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433" y="3556639"/>
                <a:ext cx="365806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8012433" y="398868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433" y="3988687"/>
                <a:ext cx="365806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8012433" y="442073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433" y="4420735"/>
                <a:ext cx="365806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Прямая со стрелкой 53"/>
          <p:cNvCxnSpPr>
            <a:stCxn id="34" idx="6"/>
            <a:endCxn id="41" idx="2"/>
          </p:cNvCxnSpPr>
          <p:nvPr/>
        </p:nvCxnSpPr>
        <p:spPr>
          <a:xfrm>
            <a:off x="6932313" y="2877209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35" idx="6"/>
            <a:endCxn id="39" idx="3"/>
          </p:cNvCxnSpPr>
          <p:nvPr/>
        </p:nvCxnSpPr>
        <p:spPr>
          <a:xfrm flipV="1">
            <a:off x="6932314" y="2928127"/>
            <a:ext cx="957195" cy="381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37" idx="6"/>
            <a:endCxn id="43" idx="2"/>
          </p:cNvCxnSpPr>
          <p:nvPr/>
        </p:nvCxnSpPr>
        <p:spPr>
          <a:xfrm>
            <a:off x="6932313" y="4173353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36" idx="6"/>
            <a:endCxn id="40" idx="2"/>
          </p:cNvCxnSpPr>
          <p:nvPr/>
        </p:nvCxnSpPr>
        <p:spPr>
          <a:xfrm flipV="1">
            <a:off x="6932313" y="3309257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8" idx="6"/>
            <a:endCxn id="42" idx="2"/>
          </p:cNvCxnSpPr>
          <p:nvPr/>
        </p:nvCxnSpPr>
        <p:spPr>
          <a:xfrm flipV="1">
            <a:off x="6932313" y="4173353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Объект 2"/>
              <p:cNvSpPr txBox="1">
                <a:spLocks/>
              </p:cNvSpPr>
              <p:nvPr/>
            </p:nvSpPr>
            <p:spPr>
              <a:xfrm>
                <a:off x="3287688" y="5013176"/>
                <a:ext cx="5256584" cy="7486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𝜎</m:t>
                    </m:r>
                  </m:oMath>
                </a14:m>
                <a:r>
                  <a:rPr lang="en-US" dirty="0"/>
                  <a:t>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5013176"/>
                <a:ext cx="5256584" cy="748680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596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 подстановок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730408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Совокупность всех подстановок на множестве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1,2,…,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образует группу относительно композиции (последовательного применения).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Эта группа называется </a:t>
                </a:r>
                <a:r>
                  <a:rPr lang="ru-RU" i="1" dirty="0" smtClean="0"/>
                  <a:t>симметрической группой</a:t>
                </a:r>
                <a:r>
                  <a:rPr lang="ru-RU" dirty="0"/>
                  <a:t> </a:t>
                </a:r>
                <a:r>
                  <a:rPr lang="ru-RU" dirty="0" smtClean="0"/>
                  <a:t> и обозначается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𝕊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Очевидно,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!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Упражнение.</a:t>
                </a:r>
                <a:br>
                  <a:rPr lang="ru-RU" b="1" dirty="0" smtClean="0"/>
                </a:br>
                <a:r>
                  <a:rPr lang="ru-RU" dirty="0" smtClean="0"/>
                  <a:t>Подстановки </a:t>
                </a:r>
                <a:r>
                  <a:rPr lang="ru-RU" dirty="0"/>
                  <a:t>на множестве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1,2,</m:t>
                        </m:r>
                        <m:r>
                          <a:rPr lang="ru-RU" i="1">
                            <a:latin typeface="Cambria Math"/>
                          </a:rPr>
                          <m:t>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оставляющие элемент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неподвижным, образуют подгруппу</a:t>
                </a:r>
                <a:r>
                  <a:rPr lang="en-US" dirty="0"/>
                  <a:t> </a:t>
                </a:r>
                <a:r>
                  <a:rPr lang="ru-RU" dirty="0"/>
                  <a:t>в группе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𝕊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Эта подгруппа оказывается изоморфной группе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𝕊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730408" cy="4915743"/>
              </a:xfrm>
              <a:blipFill rotWithShape="0">
                <a:blip r:embed="rId2"/>
                <a:stretch>
                  <a:fillRect l="-1193" t="-1115" r="-1023" b="-24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492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Кэли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Теорема.</a:t>
                </a:r>
                <a:br>
                  <a:rPr lang="ru-RU" b="1" dirty="0" smtClean="0"/>
                </a:br>
                <a:r>
                  <a:rPr lang="ru-RU" i="1" dirty="0" smtClean="0"/>
                  <a:t>Любая</a:t>
                </a:r>
                <a:r>
                  <a:rPr lang="ru-RU" dirty="0" smtClean="0"/>
                  <a:t> конечная</a:t>
                </a:r>
                <a:r>
                  <a:rPr lang="en-US" dirty="0" smtClean="0"/>
                  <a:t> </a:t>
                </a:r>
                <a:r>
                  <a:rPr lang="ru-RU" dirty="0" smtClean="0"/>
                  <a:t>группа изоморфна некоторой группе подстановок.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> предъявим изоморфизм.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r>
                      <a:rPr lang="ru-RU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Каждому элементу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сопоставим перестановку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ru-RU" dirty="0" smtClean="0"/>
                  <a:t> на множестве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: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∘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∘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</m:mr>
                      </m:m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4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777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Кэли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Каждое отображение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действительно перестановка, т.к.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∘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∘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Очевидно также, что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есть рассматриваемое сопоставление элементам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перестановок 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является биекцией из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190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Кэли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</m:mr>
                      </m:m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перестановки, сопоставленные элементам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Посмотрим, как себя ведёт композиция этих перестановок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П</a:t>
                </a:r>
                <a:r>
                  <a:rPr lang="ru-RU" dirty="0" smtClean="0"/>
                  <a:t>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 Имеем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∘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Осталось показать, что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  — группа.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  <a:blipFill rotWithShape="0">
                <a:blip r:embed="rId2"/>
                <a:stretch>
                  <a:fillRect l="-1201" r="-23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382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Кэли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≔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∘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</m:mr>
                      </m:m>
                    </m:oMath>
                  </m:oMathPara>
                </a14:m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Множество перестановок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является группой относительно операции композиции: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Нейтральная перестановка у нас есть</a:t>
                </a:r>
                <a:r>
                  <a:rPr lang="ru-RU" dirty="0"/>
                  <a:t> </a:t>
                </a:r>
                <a:r>
                  <a:rPr lang="ru-RU" dirty="0" smtClean="0"/>
                  <a:t> — это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,  </a:t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— </a:t>
                </a:r>
                <a:r>
                  <a:rPr lang="ru-RU" dirty="0" smtClean="0"/>
                  <a:t>нейтральный элемент 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Обратная перестановка 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это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где 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обратен 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: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249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Группа — это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с заданной на нём бинарной операцией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∘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которая удовлетворяет свойствам: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Ассоциативность: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Существование нейтрального элемента: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Существование обратных элементов: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90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Эквивалентное определение 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Группу можно определить как множество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 ассоциативной операцией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∘</m:t>
                    </m:r>
                  </m:oMath>
                </a14:m>
                <a:r>
                  <a:rPr lang="ru-RU" dirty="0" smtClean="0"/>
                  <a:t>, такой, что для</a:t>
                </a:r>
                <a:r>
                  <a:rPr lang="en-US" dirty="0" smtClean="0"/>
                  <a:t> </a:t>
                </a:r>
                <a:r>
                  <a:rPr lang="ru-RU" dirty="0" smtClean="0"/>
                  <a:t>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существуют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решения (относительно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 smtClean="0"/>
                  <a:t>) уравнений</a:t>
                </a:r>
                <a:endParaRPr lang="en-US" b="0" i="1" dirty="0" smtClean="0">
                  <a:latin typeface="Cambria Math"/>
                </a:endParaRP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 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 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endParaRPr lang="en-US" b="0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en-US" i="1" dirty="0"/>
                  <a:t/>
                </a:r>
                <a:br>
                  <a:rPr lang="en-US" i="1" dirty="0"/>
                </a:br>
                <a:r>
                  <a:rPr lang="ru-RU" dirty="0" smtClean="0"/>
                  <a:t>Будем работать в мультипликативных обозначениях.</a:t>
                </a:r>
                <a:r>
                  <a:rPr lang="en-US" dirty="0" smtClean="0"/>
                  <a:t>  </a:t>
                </a:r>
                <a:br>
                  <a:rPr lang="en-US" dirty="0" smtClean="0"/>
                </a:b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группа, 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𝑎𝑥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 есть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существует и определён однозначно.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Аналогично разбираемся с уравнением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 t="-1115" b="-24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240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Эквивалентное определение 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0" dirty="0" smtClean="0"/>
                  <a:t>Обратно, пусть уравнения вида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 разрешимы 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Докажем существование нейтрального элемента.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Зафиксируем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left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решение уравнения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𝑥𝑎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— произвольный элемент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решение уравнения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left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left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𝑎𝑐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left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68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Эквивалентное определение 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b="0" dirty="0" smtClean="0"/>
                  <a:t> мы имеем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left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b="0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right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решение уравнения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решение уравнения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right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𝑑𝑎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right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right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𝑑𝑎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Таким образом,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 выполнено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right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Кроме того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left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left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right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right</m:t>
                        </m:r>
                      </m:sub>
                    </m:sSub>
                  </m:oMath>
                </a14:m>
                <a:r>
                  <a:rPr lang="ru-RU" dirty="0" smtClean="0"/>
                  <a:t>,</a:t>
                </a:r>
                <a:br>
                  <a:rPr lang="ru-RU" dirty="0" smtClean="0"/>
                </a:br>
                <a:r>
                  <a:rPr lang="ru-RU" dirty="0" smtClean="0"/>
                  <a:t>то есть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left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right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</a:t>
                </a:r>
                <a:r>
                  <a:rPr lang="ru-RU" dirty="0" smtClean="0"/>
                  <a:t> </a:t>
                </a:r>
                <a:r>
                  <a:rPr lang="en-US" dirty="0" smtClean="0"/>
                  <a:t>«</a:t>
                </a:r>
                <a:r>
                  <a:rPr lang="ru-RU" dirty="0" smtClean="0"/>
                  <a:t>полноценный</a:t>
                </a:r>
                <a:r>
                  <a:rPr lang="en-US" dirty="0" smtClean="0"/>
                  <a:t>»</a:t>
                </a:r>
                <a:r>
                  <a:rPr lang="ru-RU" dirty="0" smtClean="0"/>
                  <a:t> нейтральный элемент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3081" r="-17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298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Эквивалентное определение 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Существование нейтрального элемента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доказано. Осталось доказать существование обратных элементов.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пусть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left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right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решения уравнений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соответственно.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Достаточно показать,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left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bSup>
                    <m:r>
                      <a:rPr lang="en-US" b="0" i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right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 smtClean="0"/>
                  <a:t>Имеем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left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left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left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right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right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right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что и требовалось.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50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«Сдвиги» множеств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  <m:r>
                      <a:rPr lang="en-US" b="0" i="1" smtClean="0">
                        <a:latin typeface="Cambria Math"/>
                      </a:rPr>
                      <m:t>,∘)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группа</a:t>
                </a:r>
                <a:r>
                  <a:rPr lang="en-US" dirty="0"/>
                  <a:t>.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Для элемента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 и подмножества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 обозначают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∘</m:t>
                      </m:r>
                      <m:r>
                        <a:rPr lang="en-US" i="1">
                          <a:latin typeface="Cambria Math"/>
                        </a:rPr>
                        <m:t>𝑆</m:t>
                      </m:r>
                      <m:r>
                        <a:rPr lang="en-US" i="1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и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∘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213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Мощности «сдвигов» множеств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любого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и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имеем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</a:t>
                </a:r>
                <a:r>
                  <a:rPr lang="en-US" i="1" dirty="0" smtClean="0"/>
                  <a:t> (</a:t>
                </a:r>
                <a:r>
                  <a:rPr lang="ru-RU" i="1" dirty="0" smtClean="0"/>
                  <a:t>здесь и до конца лекции в мультипликативных обозначениях</a:t>
                </a:r>
                <a:r>
                  <a:rPr lang="en-US" i="1" dirty="0" smtClean="0"/>
                  <a:t>)</a:t>
                </a:r>
                <a:r>
                  <a:rPr lang="ru-RU" i="1" dirty="0" smtClean="0"/>
                  <a:t>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Зафиксируем любой 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любые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ru-RU" dirty="0" smtClean="0"/>
                  <a:t>.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откуда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Значит, все элементы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…,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различны.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6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053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Смежные </a:t>
            </a:r>
            <a:r>
              <a:rPr lang="ru-RU" dirty="0"/>
              <a:t>классы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0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Множество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левым смежным классом </a:t>
                </a:r>
                <a:r>
                  <a:rPr lang="en-US" i="1" dirty="0" smtClean="0"/>
                  <a:t/>
                </a:r>
                <a:br>
                  <a:rPr lang="en-US" i="1" dirty="0" smtClean="0"/>
                </a:br>
                <a:r>
                  <a:rPr lang="ru-RU" i="1" dirty="0" smtClean="0"/>
                  <a:t>элемента</a:t>
                </a:r>
                <a:r>
                  <a:rPr lang="en-US" i="1" dirty="0" smtClean="0"/>
                  <a:t> </a:t>
                </a:r>
                <a:r>
                  <a:rPr lang="ru-RU" i="1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i="1" dirty="0" smtClean="0"/>
                  <a:t>по подгруппе</a:t>
                </a:r>
                <a:r>
                  <a:rPr lang="en-US" i="1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Аналогично,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i="1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  называется </a:t>
                </a:r>
                <a:r>
                  <a:rPr lang="ru-RU" i="1" dirty="0" smtClean="0"/>
                  <a:t>правым смежным классом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(Для групп</a:t>
                </a:r>
                <a:r>
                  <a:rPr lang="en-US" dirty="0" smtClean="0"/>
                  <a:t>, </a:t>
                </a:r>
                <a:r>
                  <a:rPr lang="ru-RU" dirty="0" smtClean="0"/>
                  <a:t>в которых операция коммутативна, соответствующие левые и правые смежные классы совпадают.)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6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Примеры смежных классов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Примеры: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Множество чисел вида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7+3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образует смежный класс в абелевой группе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  <m:r>
                          <a:rPr lang="en-US" b="0" i="1" smtClean="0">
                            <a:latin typeface="Cambria Math"/>
                          </a:rPr>
                          <m:t>,+</m:t>
                        </m:r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Совокупность перестановок на множестве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1,2,…,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меняющих друг с другом местами элементы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ru-RU" dirty="0" smtClean="0"/>
                  <a:t>, образует смежный класс в</a:t>
                </a:r>
                <a:r>
                  <a:rPr lang="en-US" dirty="0" smtClean="0"/>
                  <a:t> </a:t>
                </a:r>
                <a:r>
                  <a:rPr lang="ru-RU" dirty="0" smtClean="0"/>
                  <a:t>группе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𝕊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012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Смежные </a:t>
            </a:r>
            <a:r>
              <a:rPr lang="ru-RU" dirty="0"/>
              <a:t>классы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Различные левые смежные классы по одной и той же подгруппе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 пересекаются</a:t>
                </a:r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 smtClean="0"/>
                  <a:t>Это же справедливо и для правых смежных классов.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en-US" dirty="0" smtClean="0"/>
                  <a:t>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Допустим,</a:t>
                </a:r>
                <a:r>
                  <a:rPr lang="en-US" dirty="0" smtClean="0"/>
                  <a:t> </a:t>
                </a:r>
                <a:r>
                  <a:rPr lang="ru-RU" dirty="0" smtClean="0"/>
                  <a:t>что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i="1">
                        <a:latin typeface="Cambria Math"/>
                      </a:rPr>
                      <m:t>∩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ru-RU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покажем, что</a:t>
                </a:r>
                <a:r>
                  <a:rPr lang="en-US" dirty="0" smtClean="0"/>
                  <a:t> </a:t>
                </a: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ru-RU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i="1">
                        <a:latin typeface="Cambria Math"/>
                      </a:rPr>
                      <m:t>∩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∋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,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то существуют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0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такие, что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45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Смежные </a:t>
            </a:r>
            <a:r>
              <a:rPr lang="ru-RU" dirty="0"/>
              <a:t>классы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0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такие, что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𝑑</m:t>
                    </m:r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Рассмотрим произвольный 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По определению,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такой,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</m:d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То есть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Получили, что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Аналогично доказывается, что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018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Примеры групп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Группами</a:t>
                </a:r>
                <a:r>
                  <a:rPr lang="en-US" dirty="0" smtClean="0"/>
                  <a:t>,</a:t>
                </a:r>
                <a:r>
                  <a:rPr lang="ru-RU" dirty="0" smtClean="0"/>
                  <a:t> например, являются: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ℤ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относительно операции сложения </a:t>
                </a:r>
                <a:r>
                  <a:rPr lang="ru-RU" dirty="0"/>
                  <a:t>чисел,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множество чётных чисел относительно сложения </a:t>
                </a:r>
                <a:r>
                  <a:rPr lang="ru-RU" dirty="0"/>
                  <a:t>чисел,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относительно </a:t>
                </a:r>
                <a:r>
                  <a:rPr lang="ru-RU" dirty="0" smtClean="0"/>
                  <a:t>операции сложения чисел,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/>
                  <a:t>  </a:t>
                </a:r>
                <a:r>
                  <a:rPr lang="ru-RU" dirty="0"/>
                  <a:t>относительно </a:t>
                </a:r>
                <a:r>
                  <a:rPr lang="ru-RU" dirty="0" smtClean="0"/>
                  <a:t>операции умножения чисел,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/>
                  <a:t>множество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/>
                  <a:t> относительно </a:t>
                </a:r>
                <a:r>
                  <a:rPr lang="ru-RU" dirty="0" smtClean="0"/>
                  <a:t>операции покоординатного сложения векторов.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множество невырожденных матриц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/>
                  <a:t> относительно операции умножения матриц.</a:t>
                </a:r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Группами </a:t>
                </a:r>
                <a:r>
                  <a:rPr lang="ru-RU" i="1" dirty="0" smtClean="0"/>
                  <a:t>не являются</a:t>
                </a:r>
                <a:r>
                  <a:rPr lang="ru-RU" dirty="0" smtClean="0"/>
                  <a:t>, например: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множество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относительно операции</a:t>
                </a:r>
                <a:r>
                  <a:rPr lang="en-US" dirty="0" smtClean="0"/>
                  <a:t> </a:t>
                </a:r>
                <a:r>
                  <a:rPr lang="ru-RU" dirty="0" smtClean="0"/>
                  <a:t>умножения чисел,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/>
                  <a:t>м</a:t>
                </a:r>
                <a:r>
                  <a:rPr lang="ru-RU" dirty="0" smtClean="0"/>
                  <a:t>ножество нечётных чисел относительно сложения чисел,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множество всех матриц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/>
                  <a:t> относительно операции умножения </a:t>
                </a:r>
                <a:r>
                  <a:rPr lang="ru-RU" dirty="0" smtClean="0"/>
                  <a:t>матриц</a:t>
                </a:r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638" t="-6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48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Лагранжа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</a:t>
                </a:r>
                <a:r>
                  <a:rPr lang="ru-RU" dirty="0" smtClean="0"/>
                  <a:t> (Лагранжа о порядке подгруппы).</a:t>
                </a:r>
                <a:br>
                  <a:rPr lang="ru-RU" dirty="0" smtClean="0"/>
                </a:br>
                <a:r>
                  <a:rPr lang="ru-RU" dirty="0" smtClean="0"/>
                  <a:t>Если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0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&lt;∞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делится</a:t>
                </a:r>
                <a:r>
                  <a:rPr lang="en-US" dirty="0" smtClean="0"/>
                  <a:t> </a:t>
                </a:r>
                <a:r>
                  <a:rPr lang="ru-RU" dirty="0" smtClean="0"/>
                  <a:t> на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Очевидно, любой 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принадлежит некоторому смежному классу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например,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Поэтому имеет место разбиение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𝔾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⊔…⊔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различные смежные классы.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 как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43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</a:t>
            </a:r>
            <a:r>
              <a:rPr lang="ru-RU" dirty="0" err="1" smtClean="0"/>
              <a:t>Силова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 smtClean="0"/>
                  <a:t> (</a:t>
                </a:r>
                <a:r>
                  <a:rPr lang="ru-RU" dirty="0" err="1" smtClean="0"/>
                  <a:t>Силова</a:t>
                </a:r>
                <a:r>
                  <a:rPr lang="ru-RU" dirty="0" smtClean="0"/>
                  <a:t> о существовании подгруппы)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конечная группа.</a:t>
                </a:r>
                <a:br>
                  <a:rPr lang="ru-RU" dirty="0" smtClean="0"/>
                </a:br>
                <a:r>
                  <a:rPr lang="ru-RU" dirty="0" smtClean="0"/>
                  <a:t>Для любого числа вида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делящего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</m:oMath>
                </a14:m>
                <a:r>
                  <a:rPr lang="ru-RU" dirty="0" smtClean="0"/>
                  <a:t>, существует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, такая,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(Здесь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простое,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произвольное натуральное.)</a:t>
                </a:r>
              </a:p>
              <a:p>
                <a:pPr marL="0" indent="0">
                  <a:buNone/>
                </a:pPr>
                <a:endParaRPr lang="en-US" i="1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br>
                  <a:rPr lang="ru-RU" i="1" dirty="0" smtClean="0"/>
                </a:b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i="1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𝛽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max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∣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𝔾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делится на 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i="1" dirty="0" smtClean="0"/>
                  <a:t>.</a:t>
                </a:r>
                <a:endParaRPr lang="en-US" i="1" dirty="0" smtClean="0"/>
              </a:p>
              <a:p>
                <a:pPr marL="0" indent="0">
                  <a:buNone/>
                </a:pPr>
                <a:r>
                  <a:rPr lang="ru-RU" dirty="0" smtClean="0"/>
                  <a:t>Зафиксируем произвольное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𝛽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1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46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Доказательство теоремы </a:t>
                </a:r>
                <a:r>
                  <a:rPr lang="ru-RU" dirty="0" err="1" smtClean="0"/>
                  <a:t>Силова</a:t>
                </a:r>
                <a:r>
                  <a:rPr lang="ru-RU" dirty="0" smtClean="0"/>
                  <a:t>: мощность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𝛽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где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не делится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Положим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.  </a:t>
                </a:r>
                <a:r>
                  <a:rPr lang="ru-RU" dirty="0"/>
                  <a:t> </a:t>
                </a:r>
                <a:r>
                  <a:rPr lang="ru-RU" dirty="0" smtClean="0"/>
                  <a:t>Имеем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sz="1200" dirty="0"/>
                  <a:t/>
                </a:r>
                <a:br>
                  <a:rPr lang="ru-RU" sz="12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𝛽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𝑙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𝛼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120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𝛽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𝑙</m:t>
                          </m:r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𝛽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⋅…⋅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𝛽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𝛼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1⋅2⋅…⋅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120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𝛼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𝛽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𝛼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/>
                                    </a:rPr>
                                    <m:t>𝑙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5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508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/>
                  <a:t>Доказательство теоремы </a:t>
                </a:r>
                <a:r>
                  <a:rPr lang="ru-RU" dirty="0" err="1"/>
                  <a:t>Силова</a:t>
                </a:r>
                <a:r>
                  <a:rPr lang="ru-RU" dirty="0"/>
                  <a:t>: мощность</a:t>
                </a:r>
                <a:r>
                  <a:rPr lang="ru-RU" dirty="0" smtClean="0"/>
                  <a:t> </a:t>
                </a:r>
                <a:r>
                  <a:rPr lang="ru-RU" dirty="0"/>
                  <a:t>множества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𝑀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𝛽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где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не делится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Положим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.  </a:t>
                </a:r>
                <a:r>
                  <a:rPr lang="ru-RU" dirty="0"/>
                  <a:t> </a:t>
                </a:r>
                <a:r>
                  <a:rPr lang="ru-RU" dirty="0" smtClean="0"/>
                  <a:t>Имеем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sz="1200" dirty="0"/>
                  <a:t/>
                </a:r>
                <a:br>
                  <a:rPr lang="ru-RU" sz="12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𝛼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𝛽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𝛼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/>
                                    </a:rPr>
                                    <m:t>𝑙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степень, с которой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ru-RU" dirty="0" smtClean="0"/>
                  <a:t> входит в разложение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равна степени, с которой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входит в разложение числа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Поэтому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наибольшая степень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которую делится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</m:d>
                  </m:oMath>
                </a14:m>
                <a:r>
                  <a:rPr lang="ru-RU" dirty="0" smtClean="0"/>
                  <a:t>, равна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𝛽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 rotWithShape="0">
                <a:blip r:embed="rId3"/>
                <a:stretch>
                  <a:fillRect l="-1217" t="-15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117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 smtClean="0"/>
              <a:t>: орбиты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𝑀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обозначим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𝑆𝑔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𝑠𝑔</m:t>
                        </m:r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Очевидно, 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𝑆𝑔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Орбитой</a:t>
                </a:r>
                <a:r>
                  <a:rPr lang="en-US" i="1" dirty="0" smtClean="0"/>
                  <a:t> </a:t>
                </a:r>
                <a:r>
                  <a:rPr lang="ru-RU" dirty="0" smtClean="0"/>
                  <a:t>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назовём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e>
                      </m:func>
                      <m:r>
                        <a:rPr lang="en-US" b="0" i="0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𝑆𝑔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Для любого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ru-RU" dirty="0" smtClean="0"/>
                  <a:t>  имеем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n-US" b="0">
                        <a:latin typeface="Cambria Math"/>
                      </a:rPr>
                      <m:t>orb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Покажем, что если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∩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≠∅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  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ru-RU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Допустим,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∩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∋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57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 smtClean="0"/>
              <a:t>: различные орбиты не пересекаются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e>
                      </m:func>
                      <m:r>
                        <a:rPr lang="en-US" b="0" i="0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𝑆𝑔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Допустим,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∩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∋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 </a:t>
                </a:r>
                <a:r>
                  <a:rPr lang="ru-RU" dirty="0" smtClean="0"/>
                  <a:t>тогда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∃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𝔾</m:t>
                      </m:r>
                      <m:r>
                        <a:rPr lang="en-US" b="0" i="1" smtClean="0">
                          <a:latin typeface="Cambria Math"/>
                        </a:rPr>
                        <m:t>: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𝑏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dirty="0" smtClean="0"/>
                  <a:t>, т.е.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для некоторого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Но тогда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∈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Итак</a:t>
                </a:r>
                <a:r>
                  <a:rPr lang="en-US" dirty="0" smtClean="0"/>
                  <a:t>,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⊆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 же доказывается, что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⊆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и следовательно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orb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b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36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 smtClean="0"/>
              <a:t>: подбираем специальную орбиту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𝑀</m:t>
                      </m:r>
                      <m:r>
                        <a:rPr lang="en-US" b="0" i="1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latin typeface="Cambria Math"/>
                            </a:rPr>
                            <m:t>𝑆</m:t>
                          </m:r>
                          <m:r>
                            <a:rPr lang="en-US" b="0" i="1">
                              <a:latin typeface="Cambria Math"/>
                            </a:rPr>
                            <m:t>⊆</m:t>
                          </m:r>
                          <m:r>
                            <a:rPr lang="en-US" b="0" i="1">
                              <a:latin typeface="Cambria Math"/>
                            </a:rPr>
                            <m:t>𝐺</m:t>
                          </m:r>
                          <m:r>
                            <a:rPr lang="en-US" b="0" i="1">
                              <a:latin typeface="Cambria Math"/>
                            </a:rPr>
                            <m:t>∣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b="0" i="1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/>
                                </a:rPr>
                                <m:t>𝛼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e>
                      </m:func>
                      <m:r>
                        <a:rPr lang="en-US" b="0" i="0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𝑆𝑔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>
                          <a:latin typeface="Cambria Math"/>
                        </a:rPr>
                        <m:t>𝑀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>
                          <a:latin typeface="Cambria Math"/>
                        </a:rPr>
                        <m:t>𝑆</m:t>
                      </m:r>
                      <m:r>
                        <a:rPr lang="en-US" b="0" i="1">
                          <a:latin typeface="Cambria Math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en-US" b="0">
                          <a:latin typeface="Cambria Math"/>
                        </a:rPr>
                        <m:t>orb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latin typeface="Cambria Math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b="0" i="1">
                          <a:latin typeface="Cambria Math"/>
                        </a:rPr>
                        <m:t>∩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>
                                      <a:latin typeface="Cambria Math"/>
                                    </a:rPr>
                                    <m:t>′′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≠∅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ru-RU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′′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Следовательно, всё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разбивается на непересекающиеся орбиты: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такие, что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𝑀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i="1">
                          <a:latin typeface="Cambria Math"/>
                        </a:rPr>
                        <m:t>⊔</m:t>
                      </m:r>
                      <m:r>
                        <a:rPr lang="en-US" b="0" i="1" smtClean="0">
                          <a:latin typeface="Cambria Math"/>
                        </a:rPr>
                        <m:t>…⊔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Наибольшая </a:t>
                </a:r>
                <a:r>
                  <a:rPr lang="ru-RU" dirty="0"/>
                  <a:t>степень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/>
                  <a:t>на</a:t>
                </a:r>
                <a:r>
                  <a:rPr lang="en-US" dirty="0"/>
                  <a:t> </a:t>
                </a:r>
                <a:r>
                  <a:rPr lang="ru-RU" dirty="0"/>
                  <a:t>которую делится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𝑀</m:t>
                        </m:r>
                      </m:e>
                    </m:d>
                  </m:oMath>
                </a14:m>
                <a:r>
                  <a:rPr lang="ru-RU" dirty="0"/>
                  <a:t>, равна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𝛽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</m:d>
                  </m:oMath>
                </a14:m>
                <a:r>
                  <a:rPr lang="ru-RU" dirty="0" smtClean="0"/>
                  <a:t>,  поэтому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∃</m:t>
                      </m:r>
                      <m:r>
                        <a:rPr lang="en-US" b="0" i="1" smtClean="0">
                          <a:latin typeface="Cambria Math"/>
                        </a:rPr>
                        <m:t>𝑖</m:t>
                      </m:r>
                      <m:r>
                        <a:rPr lang="en-US" b="0" i="1" smtClean="0">
                          <a:latin typeface="Cambria Math"/>
                        </a:rPr>
                        <m:t>: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orb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  </m:t>
                      </m:r>
                      <m:r>
                        <a:rPr lang="ru-RU" b="0" i="1" smtClean="0">
                          <a:latin typeface="Cambria Math"/>
                        </a:rPr>
                        <m:t>не делится на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𝛽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928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 smtClean="0"/>
              <a:t>: определяем искомую подгруппу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Зафиксируем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такое, что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делится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𝛽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𝛼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есть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4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/>
              <a:t>: определяем искомую подгруппу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Зафиксируем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такое, что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делится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𝛽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𝛼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   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есть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 —  </a:t>
                </a:r>
                <a:r>
                  <a:rPr lang="ru-RU" dirty="0" smtClean="0"/>
                  <a:t>подгруппа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081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/>
              <a:t>: </a:t>
            </a:r>
            <a:r>
              <a:rPr lang="ru-RU" dirty="0" smtClean="0"/>
              <a:t>описываем смежные классы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𝔾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произвольный правый смежный класс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по подгруппе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произвольный элемент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Т.к.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h𝑎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для некоторого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h𝑎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 есть оказалось,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679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Геометрические примеры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Группой является множество всевозможных поворотов плоскости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относительно начала координат.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Операция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означает, что сначала выполняется поворот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а затем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 (</a:t>
                </a:r>
                <a:r>
                  <a:rPr lang="ru-RU" i="1" dirty="0" smtClean="0"/>
                  <a:t>композиция</a:t>
                </a:r>
                <a:r>
                  <a:rPr lang="ru-RU" dirty="0" smtClean="0"/>
                  <a:t>).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∘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∘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  <m:r>
                          <a:rPr lang="en-US" b="0" i="1" smtClean="0">
                            <a:latin typeface="Cambria Math"/>
                          </a:rPr>
                          <m:t>∘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очевидно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Нейтральный элемент — поворот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o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Обратный элемент к повороту на угол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 </a:t>
                </a:r>
                <a:r>
                  <a:rPr lang="ru-RU" dirty="0" smtClean="0"/>
                  <a:t>поворот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 угол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1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/>
              <a:t>: описываем смежные классы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𝔾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Оказалось, что любой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правый смежный класс по подгруппе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может быть представлен как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некоторого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А значит, общее число различных смежных классов по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087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/>
              <a:t>: </a:t>
            </a:r>
            <a:r>
              <a:rPr lang="ru-RU" dirty="0" smtClean="0"/>
              <a:t>находим порядок подгруппы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𝔾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Число различных смежных классов по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ℍ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𝛽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ru-RU" b="0" i="1" smtClean="0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ℍ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𝛽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и так как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не делится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𝛽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𝛼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r>
                  <a:rPr lang="ru-RU" dirty="0" smtClean="0"/>
                  <a:t>, то</a:t>
                </a:r>
                <a:endParaRPr lang="en-US" dirty="0" smtClean="0"/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делится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Достаточно теперь показать,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096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Силова</a:t>
            </a:r>
            <a:r>
              <a:rPr lang="ru-RU" dirty="0"/>
              <a:t>: находим порядок подгруппы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orb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𝔾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Возьмём произвольный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𝑡h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Отсюда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ℍ</m:t>
                      </m:r>
                      <m:r>
                        <a:rPr lang="en-US" b="0" i="1" smtClean="0">
                          <a:latin typeface="Cambria Math"/>
                        </a:rPr>
                        <m:t>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Следовательно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ℍ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Теорема доказана.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62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Единственность нейтрального и обратных элементов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>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 любой группе нейтральный элемент единственный</a:t>
                </a:r>
                <a:r>
                  <a:rPr lang="en-US" dirty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нейтральные элементы. 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/>
                  <a:t>Т</a:t>
                </a:r>
                <a:r>
                  <a:rPr lang="ru-RU" dirty="0" smtClean="0"/>
                  <a:t>.к.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нейтральный, то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∘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Т.к.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нейтральный,  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∘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650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Единственность нейтрального и обратных элементов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>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 любой группе для любого</a:t>
                </a:r>
                <a:r>
                  <a:rPr lang="en-US" dirty="0" smtClean="0"/>
                  <a:t> </a:t>
                </a:r>
                <a:r>
                  <a:rPr lang="ru-RU" dirty="0" smtClean="0"/>
                  <a:t>элемента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обратный 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элемент единственный.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обратные 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 элементы.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Тогда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∘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∘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∘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i="1">
                          <a:latin typeface="Cambria Math"/>
                        </a:rPr>
                        <m:t>∘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976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Изоморфизм групп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Группы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𝔾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,∘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𝔾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ru-RU"/>
                          <m:t>▪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изоморфны</a:t>
                </a:r>
                <a:r>
                  <a:rPr lang="ru-RU" dirty="0" smtClean="0"/>
                  <a:t>, если существует биекция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↔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такая, что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𝔾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m:rPr>
                          <m:nor/>
                        </m:rPr>
                        <a:rPr lang="ru-RU"/>
                        <m:t>▪</m:t>
                      </m:r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3000"/>
                  </a:spcBef>
                  <a:buNone/>
                </a:pPr>
                <a:r>
                  <a:rPr lang="ru-RU" dirty="0" smtClean="0"/>
                  <a:t>Изоморфизм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всегда отображает нейтральный элемент в нейтральный: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Кроме того,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взаимно обратные элементы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будут взаимно обратными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r>
                  <a:rPr lang="en-US" b="1" dirty="0" smtClean="0"/>
                  <a:t> </a:t>
                </a:r>
                <a:r>
                  <a:rPr lang="ru-RU" b="1" dirty="0" smtClean="0"/>
                  <a:t>  (← упражнения!)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80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Изоморфизм групп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Примеры:</a:t>
                </a:r>
              </a:p>
              <a:p>
                <a:r>
                  <a:rPr lang="ru-RU" dirty="0" smtClean="0"/>
                  <a:t>Группа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ℤ</m:t>
                        </m:r>
                        <m:r>
                          <a:rPr lang="en-US" b="0" i="1" smtClean="0">
                            <a:latin typeface="Cambria Math"/>
                          </a:rPr>
                          <m:t>,+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изоморфна группе</a:t>
                </a:r>
                <a:r>
                  <a:rPr lang="en-US" dirty="0" smtClean="0"/>
                  <a:t> </a:t>
                </a:r>
                <a:r>
                  <a:rPr lang="ru-RU" dirty="0" smtClean="0"/>
                  <a:t>чётных чисел с операцией сложения.</a:t>
                </a:r>
                <a:br>
                  <a:rPr lang="ru-RU" dirty="0" smtClean="0"/>
                </a:br>
                <a:r>
                  <a:rPr lang="ru-RU" dirty="0" smtClean="0"/>
                  <a:t>Изоморфизм: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→2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r>
                  <a:rPr lang="ru-RU" dirty="0" smtClean="0"/>
                  <a:t>Группа поворотов плоскости на угол, кратный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</a:t>
                </a:r>
                <a:br>
                  <a:rPr lang="en-US" dirty="0" smtClean="0"/>
                </a:br>
                <a:r>
                  <a:rPr lang="ru-RU" dirty="0" smtClean="0"/>
                  <a:t>с операцией композиции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изоморфна группе чисел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0,1,2,3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 операцией сложения по модулю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661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Подгруппы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𝔾</m:t>
                        </m:r>
                        <m:r>
                          <a:rPr lang="en-US" b="0" i="1" smtClean="0">
                            <a:latin typeface="Cambria Math"/>
                          </a:rPr>
                          <m:t>,∘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группа,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является группой относительно операции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называется</a:t>
                </a:r>
                <a:r>
                  <a:rPr lang="en-US" dirty="0" smtClean="0"/>
                  <a:t> </a:t>
                </a:r>
                <a:r>
                  <a:rPr lang="ru-RU" i="1" dirty="0" smtClean="0"/>
                  <a:t>подгруппой</a:t>
                </a:r>
                <a:r>
                  <a:rPr lang="ru-RU" dirty="0" smtClean="0"/>
                  <a:t> группы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ru-RU" dirty="0" smtClean="0"/>
                  <a:t>.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Обозначение</a:t>
                </a:r>
                <a:r>
                  <a:rPr lang="en-US" dirty="0" smtClean="0"/>
                  <a:t>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ℍ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𝔾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Примеры: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При каждом фиксированном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все числа, делящиеся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образуют подгруппу в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ℤ</m:t>
                        </m:r>
                        <m:r>
                          <a:rPr lang="en-US" b="0" i="1" smtClean="0">
                            <a:latin typeface="Cambria Math"/>
                          </a:rPr>
                          <m:t>,+</m:t>
                        </m:r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Целые числа образуют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подгруппу в группе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,+</m:t>
                        </m:r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954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7467</TotalTime>
  <Words>578</Words>
  <Application>Microsoft Office PowerPoint</Application>
  <PresentationFormat>Широкоэкранный</PresentationFormat>
  <Paragraphs>336</Paragraphs>
  <Slides>42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Группы</vt:lpstr>
      <vt:lpstr>Примеры групп</vt:lpstr>
      <vt:lpstr>Геометрические примеры</vt:lpstr>
      <vt:lpstr>Единственность нейтрального и обратных элементов</vt:lpstr>
      <vt:lpstr>Единственность нейтрального и обратных элементов</vt:lpstr>
      <vt:lpstr>Изоморфизм групп</vt:lpstr>
      <vt:lpstr>Изоморфизм групп</vt:lpstr>
      <vt:lpstr>Подгруппы</vt:lpstr>
      <vt:lpstr>Аддитивные и мультипликативные обозначения</vt:lpstr>
      <vt:lpstr>Группы подстановок</vt:lpstr>
      <vt:lpstr>Группы подстановок</vt:lpstr>
      <vt:lpstr>Группы подстановок</vt:lpstr>
      <vt:lpstr>Группы подстановок</vt:lpstr>
      <vt:lpstr>Группы подстановок</vt:lpstr>
      <vt:lpstr>Теорема Кэли</vt:lpstr>
      <vt:lpstr>Теорема Кэли</vt:lpstr>
      <vt:lpstr>Теорема Кэли</vt:lpstr>
      <vt:lpstr>Теорема Кэли</vt:lpstr>
      <vt:lpstr>Эквивалентное определение группы</vt:lpstr>
      <vt:lpstr>Эквивалентное определение группы</vt:lpstr>
      <vt:lpstr>Эквивалентное определение группы</vt:lpstr>
      <vt:lpstr>Эквивалентное определение группы</vt:lpstr>
      <vt:lpstr>«Сдвиги» множеств</vt:lpstr>
      <vt:lpstr>Мощности «сдвигов» множеств</vt:lpstr>
      <vt:lpstr>Смежные классы</vt:lpstr>
      <vt:lpstr>Примеры смежных классов</vt:lpstr>
      <vt:lpstr>Смежные классы</vt:lpstr>
      <vt:lpstr>Смежные классы</vt:lpstr>
      <vt:lpstr>Теорема Лагранжа</vt:lpstr>
      <vt:lpstr>Теорема Силова</vt:lpstr>
      <vt:lpstr>Доказательство теоремы Силова: мощность множества M</vt:lpstr>
      <vt:lpstr>Доказательство теоремы Силова: мощность множества M</vt:lpstr>
      <vt:lpstr>Доказательство теоремы Силова: орбиты</vt:lpstr>
      <vt:lpstr>Доказательство теоремы Силова: различные орбиты не пересекаются</vt:lpstr>
      <vt:lpstr>Доказательство теоремы Силова: подбираем специальную орбиту</vt:lpstr>
      <vt:lpstr>Доказательство теоремы Силова: определяем искомую подгруппу</vt:lpstr>
      <vt:lpstr>Доказательство теоремы Силова: определяем искомую подгруппу</vt:lpstr>
      <vt:lpstr>Доказательство теоремы Силова: описываем смежные классы</vt:lpstr>
      <vt:lpstr>Доказательство теоремы Силова: описываем смежные классы</vt:lpstr>
      <vt:lpstr>Доказательство теоремы Силова: находим порядок подгруппы</vt:lpstr>
      <vt:lpstr>Доказательство теоремы Силова: находим порядок подгруппы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304</cp:revision>
  <dcterms:created xsi:type="dcterms:W3CDTF">2011-09-09T18:22:36Z</dcterms:created>
  <dcterms:modified xsi:type="dcterms:W3CDTF">2014-04-02T07:56:28Z</dcterms:modified>
</cp:coreProperties>
</file>