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1" r:id="rId2"/>
    <p:sldId id="279" r:id="rId3"/>
    <p:sldId id="256" r:id="rId4"/>
    <p:sldId id="257" r:id="rId5"/>
    <p:sldId id="280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819C7-81C3-496C-AE1C-D83DF47F36D7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8ACD5-E132-4570-BC56-6842CD3C1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0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09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923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5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19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2F57C-7676-4C3D-AD8F-811E6050BD9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61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Х. (</a:t>
            </a:r>
            <a:r>
              <a:rPr lang="ru-RU" dirty="0" err="1" smtClean="0"/>
              <a:t>ака</a:t>
            </a:r>
            <a:r>
              <a:rPr lang="ru-RU" dirty="0" smtClean="0"/>
              <a:t> индикаторная) ф.</a:t>
            </a:r>
            <a:r>
              <a:rPr lang="ru-RU" baseline="0" dirty="0" smtClean="0"/>
              <a:t> — общематематический концепт. Способ закодировать множество. Можно кодировать по-разному, сейчас это удобно так.</a:t>
            </a:r>
          </a:p>
          <a:p>
            <a:r>
              <a:rPr lang="ru-RU" baseline="0" dirty="0" smtClean="0"/>
              <a:t>Пределы суммирования не пишем. Можно считать, что по натуральным числам, </a:t>
            </a:r>
            <a:r>
              <a:rPr lang="ru-RU" baseline="0" dirty="0" err="1" smtClean="0"/>
              <a:t>б.о.о</a:t>
            </a:r>
            <a:r>
              <a:rPr lang="ru-RU" baseline="0" dirty="0" smtClean="0"/>
              <a:t> — наш друг!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6312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32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000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815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96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26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52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38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</a:t>
            </a:r>
            <a:r>
              <a:rPr lang="ru-RU" baseline="0" dirty="0" smtClean="0"/>
              <a:t> пользе «</a:t>
            </a:r>
            <a:r>
              <a:rPr lang="ru-RU" baseline="0" dirty="0" err="1" smtClean="0"/>
              <a:t>б.о.о</a:t>
            </a:r>
            <a:r>
              <a:rPr lang="ru-RU" baseline="0" dirty="0" smtClean="0"/>
              <a:t>.»! Почему это важно для математика и даже для программиста.</a:t>
            </a:r>
            <a:endParaRPr lang="en-US" dirty="0" smtClean="0"/>
          </a:p>
          <a:p>
            <a:r>
              <a:rPr lang="ru-RU" dirty="0" smtClean="0"/>
              <a:t>Не</a:t>
            </a:r>
            <a:r>
              <a:rPr lang="ru-RU" baseline="0" dirty="0" smtClean="0"/>
              <a:t> смущаться нижних индексов в последнем выражении!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9403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Опять переходим от глобальных мощностей → к локальным </a:t>
            </a:r>
            <a:r>
              <a:rPr lang="ru-RU" dirty="0" err="1" smtClean="0"/>
              <a:t>х.ф</a:t>
            </a:r>
            <a:r>
              <a:rPr lang="ru-RU" dirty="0" smtClean="0"/>
              <a:t>.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0158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</a:t>
            </a:r>
            <a:r>
              <a:rPr lang="ru-RU" baseline="0" dirty="0" smtClean="0"/>
              <a:t> самом деле придумывать доказательство скорее получится в другом порядке: лемма всплывёт позже.</a:t>
            </a:r>
          </a:p>
          <a:p>
            <a:r>
              <a:rPr lang="ru-RU" baseline="0" dirty="0" smtClean="0"/>
              <a:t>Философия об измышлении и </a:t>
            </a:r>
            <a:r>
              <a:rPr lang="ru-RU" baseline="0" smtClean="0"/>
              <a:t>изложении результатов.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204C-49A3-4546-B15D-90286FBAA21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4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11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591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71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Сначала докажите самостоятельно!</a:t>
            </a:r>
          </a:p>
          <a:p>
            <a:r>
              <a:rPr lang="ru-RU" dirty="0" smtClean="0"/>
              <a:t>Работа с похожими</a:t>
            </a:r>
            <a:r>
              <a:rPr lang="ru-RU" baseline="0" dirty="0" smtClean="0"/>
              <a:t> суммами — очень частая необходимость в комбинаторике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867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85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09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Почему</a:t>
            </a:r>
            <a:r>
              <a:rPr lang="ru-RU" baseline="0" dirty="0" smtClean="0"/>
              <a:t> это РЕКУРРЕНТНОЕ соотношение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878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8ACD5-E132-4570-BC56-6842CD3C19A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16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6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48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27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6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3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3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1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52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7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207AA-9124-42FF-AE12-171B64FB635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BCC45-1AF2-46A0-B292-D852441B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23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5189324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Основное рекуррентное соотношение:</a:t>
                </a:r>
                <a:r>
                  <a:rPr lang="ru-RU" i="1" dirty="0">
                    <a:latin typeface="Cambria Math" panose="02040503050406030204" pitchFamily="18" charset="0"/>
                  </a:rPr>
                  <a:t/>
                </a:r>
                <a:br>
                  <a:rPr lang="ru-RU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ru-RU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Треугольник Паскаля: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0       1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dirty="0" smtClean="0"/>
                  <a:t> 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sz="5700" dirty="0" smtClean="0"/>
                  <a:t>…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5189324"/>
              </a:xfrm>
              <a:blipFill rotWithShape="0">
                <a:blip r:embed="rId4"/>
                <a:stretch>
                  <a:fillRect l="-928" t="-939" b="-1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>
            <a:stCxn id="6" idx="1"/>
          </p:cNvCxnSpPr>
          <p:nvPr/>
        </p:nvCxnSpPr>
        <p:spPr>
          <a:xfrm flipH="1">
            <a:off x="7580570" y="3910441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60691" y="3725775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691" y="3725775"/>
                <a:ext cx="80419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 стрелкой 8"/>
          <p:cNvCxnSpPr>
            <a:stCxn id="10" idx="1"/>
          </p:cNvCxnSpPr>
          <p:nvPr/>
        </p:nvCxnSpPr>
        <p:spPr>
          <a:xfrm flipH="1">
            <a:off x="7888661" y="4527155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968782" y="4342489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8782" y="4342489"/>
                <a:ext cx="80419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 стрелкой 10"/>
          <p:cNvCxnSpPr>
            <a:stCxn id="12" idx="1"/>
          </p:cNvCxnSpPr>
          <p:nvPr/>
        </p:nvCxnSpPr>
        <p:spPr>
          <a:xfrm flipH="1">
            <a:off x="8290758" y="5103219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370879" y="4918553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879" y="4918553"/>
                <a:ext cx="804195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 стрелкой 12"/>
          <p:cNvCxnSpPr>
            <a:stCxn id="14" idx="1"/>
          </p:cNvCxnSpPr>
          <p:nvPr/>
        </p:nvCxnSpPr>
        <p:spPr>
          <a:xfrm flipH="1">
            <a:off x="8692855" y="5679283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772976" y="5494617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2976" y="5494617"/>
                <a:ext cx="80419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83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197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dirty="0" smtClean="0"/>
              <a:t>Необходимость «жонглировать» биномиальными коэффициентами возникает часто, полезно помнить их свойства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Если нужно сравнить два комбинаторных числа, может быть полезным рассмотреть их </a:t>
            </a:r>
            <a:r>
              <a:rPr lang="ru-RU" dirty="0"/>
              <a:t>отношение.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Часто, если есть рекуррентное соотношение, то можно эффективно вычислять.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Отождествление частей сложного объекта с простыми объектами того же вида позволяет получать рекуррентные соотношения.</a:t>
            </a:r>
            <a:endParaRPr lang="ru-RU" dirty="0"/>
          </a:p>
          <a:p>
            <a:pPr>
              <a:lnSpc>
                <a:spcPct val="100000"/>
              </a:lnSpc>
            </a:pPr>
            <a:r>
              <a:rPr lang="ru-RU" dirty="0" smtClean="0"/>
              <a:t>Метод выделенного элемента.</a:t>
            </a:r>
          </a:p>
        </p:txBody>
      </p:sp>
    </p:spTree>
    <p:extLst>
      <p:ext uri="{BB962C8B-B14F-4D97-AF65-F5344CB8AC3E}">
        <p14:creationId xmlns:p14="http://schemas.microsoft.com/office/powerpoint/2010/main" val="197209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Вычисление мощностей множеств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87688" y="2276872"/>
            <a:ext cx="2736304" cy="1800200"/>
          </a:xfrm>
          <a:prstGeom prst="ellipse">
            <a:avLst/>
          </a:prstGeom>
          <a:solidFill>
            <a:srgbClr val="0000FF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5087888" y="2276872"/>
            <a:ext cx="3888432" cy="1800200"/>
          </a:xfrm>
          <a:prstGeom prst="ellipse">
            <a:avLst/>
          </a:prstGeom>
          <a:solidFill>
            <a:srgbClr val="FF0000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1981200" y="4581128"/>
                <a:ext cx="8229600" cy="172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∖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4581128"/>
                <a:ext cx="8229600" cy="17282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2392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Формула </a:t>
            </a:r>
            <a:r>
              <a:rPr lang="ru-RU" dirty="0" smtClean="0"/>
              <a:t>включений-исключений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935760" y="2780928"/>
            <a:ext cx="2448272" cy="1800200"/>
          </a:xfrm>
          <a:prstGeom prst="ellipse">
            <a:avLst/>
          </a:prstGeom>
          <a:solidFill>
            <a:srgbClr val="0000FF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5663952" y="2780928"/>
            <a:ext cx="2592288" cy="1656184"/>
          </a:xfrm>
          <a:prstGeom prst="ellipse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83444" y="1664562"/>
                <a:ext cx="5076452" cy="7809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?</m:t>
                          </m:r>
                        </m:lim>
                      </m:limUpp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44" y="1664562"/>
                <a:ext cx="5076452" cy="7809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Овал 6"/>
          <p:cNvSpPr/>
          <p:nvPr/>
        </p:nvSpPr>
        <p:spPr>
          <a:xfrm>
            <a:off x="5159896" y="3681028"/>
            <a:ext cx="2088232" cy="1800200"/>
          </a:xfrm>
          <a:prstGeom prst="ellipse">
            <a:avLst/>
          </a:prstGeom>
          <a:solidFill>
            <a:srgbClr val="00FF00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4794136" y="1809868"/>
                <a:ext cx="5120640" cy="6617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136" y="1809868"/>
                <a:ext cx="5120640" cy="6617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>
              <a:xfrm>
                <a:off x="9601266" y="1809868"/>
                <a:ext cx="2414871" cy="6617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1266" y="1809868"/>
                <a:ext cx="2414871" cy="6617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2216802" y="1435962"/>
            <a:ext cx="347539" cy="535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1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Формула включений-исключений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132347" y="1825625"/>
                <a:ext cx="12456694" cy="435133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∪</m:t>
                          </m:r>
                          <m:sSub>
                            <m:sSub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∪…∪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−…−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∩…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∩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∩…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∩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32347" y="1825625"/>
                <a:ext cx="12456694" cy="4351338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вал 3"/>
              <p:cNvSpPr/>
              <p:nvPr/>
            </p:nvSpPr>
            <p:spPr>
              <a:xfrm>
                <a:off x="4295800" y="3937487"/>
                <a:ext cx="2448272" cy="1584176"/>
              </a:xfrm>
              <a:prstGeom prst="ellipse">
                <a:avLst/>
              </a:prstGeom>
              <a:solidFill>
                <a:srgbClr val="0000FF">
                  <a:alpha val="4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dirty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6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4" name="Овал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800" y="3937487"/>
                <a:ext cx="2448272" cy="1584176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вал 4"/>
              <p:cNvSpPr/>
              <p:nvPr/>
            </p:nvSpPr>
            <p:spPr>
              <a:xfrm>
                <a:off x="6023992" y="3937487"/>
                <a:ext cx="2232248" cy="1440160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dirty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6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5" name="Овал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2" y="3937487"/>
                <a:ext cx="2232248" cy="1440160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вал 6"/>
              <p:cNvSpPr/>
              <p:nvPr/>
            </p:nvSpPr>
            <p:spPr>
              <a:xfrm>
                <a:off x="5051884" y="4920676"/>
                <a:ext cx="2088232" cy="1800200"/>
              </a:xfrm>
              <a:prstGeom prst="ellipse">
                <a:avLst/>
              </a:prstGeom>
              <a:solidFill>
                <a:srgbClr val="00FF00">
                  <a:alpha val="4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dirty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3600" i="1" dirty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Овал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1884" y="4920676"/>
                <a:ext cx="2088232" cy="1800200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146593" y="5106164"/>
            <a:ext cx="609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1523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Характеристическая функция множества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если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∈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если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endParaRPr lang="en-US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dirty="0"/>
              </a:p>
              <a:p>
                <a:pPr lvl="0"/>
                <a:endParaRPr lang="en-US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lvl="0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grow m:val="on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nary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527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формулы включений-исключений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∪…∪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⋅…⋅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−…−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⋅…⋅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70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формулы включений-исключений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825624"/>
                <a:ext cx="11582400" cy="4849495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∪…∪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−…−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∩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sSup>
                                <m:sSup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∩…</m:t>
                                  </m:r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∩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+…+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−…−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ru-RU" sz="20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ru-RU" sz="20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∩…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∩…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∩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825624"/>
                <a:ext cx="11582400" cy="4849495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820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Неравенства </a:t>
            </a:r>
            <a:r>
              <a:rPr lang="ru-RU" dirty="0" err="1" smtClean="0"/>
              <a:t>Бонферрони</a:t>
            </a:r>
            <a:r>
              <a:rPr lang="ru-RU" dirty="0" smtClean="0"/>
              <a:t>: три множества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935760" y="2780928"/>
            <a:ext cx="2448272" cy="1800200"/>
          </a:xfrm>
          <a:prstGeom prst="ellipse">
            <a:avLst/>
          </a:prstGeom>
          <a:solidFill>
            <a:srgbClr val="0000FF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5663952" y="2780928"/>
            <a:ext cx="2592288" cy="1656184"/>
          </a:xfrm>
          <a:prstGeom prst="ellipse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83444" y="1795047"/>
                <a:ext cx="5076452" cy="7809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∪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44" y="1795047"/>
                <a:ext cx="5076452" cy="7809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Овал 6"/>
          <p:cNvSpPr/>
          <p:nvPr/>
        </p:nvSpPr>
        <p:spPr>
          <a:xfrm>
            <a:off x="5159896" y="3681028"/>
            <a:ext cx="2088232" cy="1800200"/>
          </a:xfrm>
          <a:prstGeom prst="ellipse">
            <a:avLst/>
          </a:prstGeom>
          <a:solidFill>
            <a:srgbClr val="00FF00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4794136" y="1809868"/>
                <a:ext cx="5120640" cy="6617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136" y="1809868"/>
                <a:ext cx="5120640" cy="6617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>
              <a:xfrm>
                <a:off x="9601266" y="1809868"/>
                <a:ext cx="2414871" cy="6617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</a:rPr>
                            <m:t>∩</m:t>
                          </m:r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1266" y="1809868"/>
                <a:ext cx="2414871" cy="6617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10" name="TextBox 9"/>
              <p:cNvSpPr txBox="1"/>
              <p:nvPr/>
            </p:nvSpPr>
            <p:spPr>
              <a:xfrm>
                <a:off x="2059967" y="1795047"/>
                <a:ext cx="561703" cy="553998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ru-RU" sz="3000" dirty="0"/>
              </a:p>
            </p:txBody>
          </p:sp>
        </mc:Choice>
        <mc:Fallback xmlns="">
          <p:sp useBgFill="1"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967" y="1795047"/>
                <a:ext cx="561703" cy="5539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11" name="TextBox 10"/>
              <p:cNvSpPr txBox="1"/>
              <p:nvPr/>
            </p:nvSpPr>
            <p:spPr>
              <a:xfrm>
                <a:off x="2059967" y="1798585"/>
                <a:ext cx="561703" cy="553998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/>
              </a:p>
            </p:txBody>
          </p:sp>
        </mc:Choice>
        <mc:Fallback xmlns="">
          <p:sp useBgFill="1"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967" y="1798585"/>
                <a:ext cx="561703" cy="5539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74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Неравенства </a:t>
            </a:r>
            <a:r>
              <a:rPr lang="ru-RU" dirty="0" err="1" smtClean="0"/>
              <a:t>Бонферрони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0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  <a:p>
                <a:pPr lvl="0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  <a:p>
                <a:pPr lvl="0">
                  <a:lnSpc>
                    <a:spcPct val="11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  <a:p>
                <a:pPr lvl="0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≥…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8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комбинаторные числа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ru-RU" dirty="0" smtClean="0"/>
                  <a:t>Количество размещений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размещений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r>
                  <a:rPr lang="ru-RU" dirty="0" smtClean="0"/>
                  <a:t>Количество сочетаний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сочетаний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от </a:t>
                </a:r>
                <a:r>
                  <a:rPr lang="en-US" i="1" u="sng" dirty="0" smtClean="0"/>
                  <a:t>a</a:t>
                </a:r>
                <a:r>
                  <a:rPr lang="en-US" i="1" dirty="0" smtClean="0"/>
                  <a:t>rrangement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ru-RU" dirty="0" smtClean="0"/>
                  <a:t> — от</a:t>
                </a:r>
                <a:r>
                  <a:rPr lang="en-US" dirty="0" smtClean="0"/>
                  <a:t> </a:t>
                </a:r>
                <a:r>
                  <a:rPr lang="en-US" i="1" u="sng" dirty="0" smtClean="0"/>
                  <a:t>c</a:t>
                </a:r>
                <a:r>
                  <a:rPr lang="en-US" i="1" dirty="0" smtClean="0"/>
                  <a:t>ombination</a:t>
                </a:r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696" t="-2801" b="-1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201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Лемма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Проверка в экстремальном</a:t>
                </a:r>
                <a:r>
                  <a:rPr lang="en-US" dirty="0" smtClean="0"/>
                  <a:t> (</a:t>
                </a:r>
                <a:r>
                  <a:rPr lang="ru-RU" dirty="0" smtClean="0"/>
                  <a:t>крайнем, граничном</a:t>
                </a:r>
                <a:r>
                  <a:rPr lang="en-US" dirty="0" smtClean="0"/>
                  <a:t>)</a:t>
                </a:r>
                <a:r>
                  <a:rPr lang="ru-RU" dirty="0" smtClean="0"/>
                  <a:t> случае: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≥</m:t>
                          </m:r>
                        </m:e>
                        <m:li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?</m:t>
                          </m:r>
                        </m:lim>
                      </m:limUp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−…+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Верно: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…+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  <a:blipFill rotWithShape="0">
                <a:blip r:embed="rId3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98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леммы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11192691" cy="50323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0,…,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−…+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легко проверяется.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выполнено при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</a:t>
                </a:r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−4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11192691" cy="5032375"/>
              </a:xfrm>
              <a:blipFill rotWithShape="0">
                <a:blip r:embed="rId3"/>
                <a:stretch>
                  <a:fillRect l="-1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Группа 4"/>
          <p:cNvGrpSpPr/>
          <p:nvPr/>
        </p:nvGrpSpPr>
        <p:grpSpPr>
          <a:xfrm>
            <a:off x="940525" y="5316583"/>
            <a:ext cx="11408229" cy="714683"/>
            <a:chOff x="966651" y="5460274"/>
            <a:chExt cx="11408229" cy="7146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9366070" y="5460274"/>
                  <a:ext cx="3008810" cy="714683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6070" y="5460274"/>
                  <a:ext cx="3008810" cy="714683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966651" y="5817615"/>
              <a:ext cx="8399419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452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неравенств </a:t>
            </a:r>
            <a:r>
              <a:rPr lang="ru-RU" dirty="0" err="1" smtClean="0"/>
              <a:t>Бонферрони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нечётно.</a:t>
                </a:r>
                <a:endParaRPr lang="en-US" dirty="0" smtClean="0"/>
              </a:p>
              <a:p>
                <a:pPr lvl="0">
                  <a:lnSpc>
                    <a:spcPct val="12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lim>
                        <m:r>
                          <a:rPr lang="ru-RU" i="1">
                            <a:latin typeface="Cambria Math" panose="02040503050406030204" pitchFamily="18" charset="0"/>
                          </a:rPr>
                          <m:t>?</m:t>
                        </m:r>
                      </m:lim>
                    </m:limUpp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:r>
                  <a:rPr lang="en-US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−…−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:r>
                  <a:rPr lang="en-US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:r>
                  <a:rPr lang="en-US" b="0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:r>
                  <a:rPr lang="en-US" b="0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∩…∩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∩…∩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  <a:blipFill rotWithShape="0">
                <a:blip r:embed="rId3"/>
                <a:stretch>
                  <a:fillRect l="-1074" t="-19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9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неравенств </a:t>
            </a:r>
            <a:r>
              <a:rPr lang="ru-RU" dirty="0" err="1" smtClean="0"/>
              <a:t>Бонферрони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</p:spPr>
            <p:txBody>
              <a:bodyPr>
                <a:normAutofit/>
              </a:bodyPr>
              <a:lstStyle/>
              <a:p>
                <a:pPr marL="0" lvl="0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lvl="0"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∪…∪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≤</m:t>
                        </m:r>
                      </m:e>
                      <m:lim>
                        <m:r>
                          <a:rPr lang="ru-RU" i="1">
                            <a:latin typeface="Cambria Math" panose="02040503050406030204" pitchFamily="18" charset="0"/>
                          </a:rPr>
                          <m:t>?</m:t>
                        </m:r>
                      </m:lim>
                    </m:limUpp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−…−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−…+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…⋅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⋅…⋅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𝟙</m:t>
                        </m:r>
                      </m:e>
                      <m: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65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неравенств </a:t>
            </a:r>
            <a:r>
              <a:rPr lang="ru-RU" dirty="0" err="1" smtClean="0"/>
              <a:t>Бонферрони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spcBef>
                    <a:spcPts val="2400"/>
                  </a:spcBef>
                  <a:buNone/>
                </a:pPr>
                <a:r>
                  <a:rPr lang="ru-RU" dirty="0" smtClean="0"/>
                  <a:t>При нечётных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−…+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11353801" cy="5032375"/>
              </a:xfrm>
              <a:blipFill rotWithShape="0">
                <a:blip r:embed="rId3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3122023" y="3696789"/>
            <a:ext cx="261257" cy="352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8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800806" cy="4351338"/>
          </a:xfrm>
        </p:spPr>
        <p:txBody>
          <a:bodyPr/>
          <a:lstStyle/>
          <a:p>
            <a:r>
              <a:rPr lang="ru-RU" dirty="0" smtClean="0"/>
              <a:t>Концепция характеристической (индикаторной) функции</a:t>
            </a:r>
          </a:p>
          <a:p>
            <a:r>
              <a:rPr lang="ru-RU" dirty="0" smtClean="0"/>
              <a:t>Алгебра может быть </a:t>
            </a:r>
            <a:r>
              <a:rPr lang="en-US" dirty="0" smtClean="0"/>
              <a:t>«</a:t>
            </a:r>
            <a:r>
              <a:rPr lang="ru-RU" dirty="0" smtClean="0"/>
              <a:t>неожиданно полезна</a:t>
            </a:r>
            <a:r>
              <a:rPr lang="en-US" dirty="0" smtClean="0"/>
              <a:t>»</a:t>
            </a:r>
            <a:r>
              <a:rPr lang="ru-RU" dirty="0" smtClean="0"/>
              <a:t> в комбинаторике</a:t>
            </a:r>
          </a:p>
          <a:p>
            <a:r>
              <a:rPr lang="ru-RU" dirty="0" smtClean="0"/>
              <a:t>Иногда полезно «менять масштаб»</a:t>
            </a:r>
          </a:p>
          <a:p>
            <a:r>
              <a:rPr lang="ru-RU" dirty="0" smtClean="0"/>
              <a:t>Полезное равенство может дать целую серию полезных неравенств</a:t>
            </a:r>
          </a:p>
        </p:txBody>
      </p:sp>
    </p:spTree>
    <p:extLst>
      <p:ext uri="{BB962C8B-B14F-4D97-AF65-F5344CB8AC3E}">
        <p14:creationId xmlns:p14="http://schemas.microsoft.com/office/powerpoint/2010/main" val="158397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Симметричность:</a:t>
                </a:r>
                <a:r>
                  <a:rPr lang="en-US" dirty="0" smtClean="0"/>
                  <a:t>  </a:t>
                </a:r>
                <a:r>
                  <a:rPr lang="ru-RU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!⋅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!⋅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471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967113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Унимодальность: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&lt;…&lt;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d>
                                <m:dPr>
                                  <m:begChr m:val="⌊"/>
                                  <m:endChr m:val="⌋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d>
                                <m:dPr>
                                  <m:begChr m:val="⌈"/>
                                  <m:endChr m:val="⌉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d>
                                <m:dPr>
                                  <m:begChr m:val="⌈"/>
                                  <m:endChr m:val="⌉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d>
                                <m:dPr>
                                  <m:begChr m:val="⌈"/>
                                  <m:endChr m:val="⌉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&gt;…&gt;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en-US" i="1" dirty="0" smtClean="0"/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!⋅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!⋅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⋅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967113" cy="4351338"/>
              </a:xfrm>
              <a:blipFill rotWithShape="0">
                <a:blip r:embed="rId4"/>
                <a:stretch>
                  <a:fillRect l="-1111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992573" y="4476466"/>
            <a:ext cx="4531057" cy="1700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23631" y="4476466"/>
            <a:ext cx="3739486" cy="1700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263116" y="4476466"/>
            <a:ext cx="1351129" cy="1700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5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фиксированные числа. 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При каких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достигается максимум выражения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72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Суммы биномиальных коэффициентов: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⋅1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…+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(1+1)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sz="2400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−…+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…+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1)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383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64644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Основное рекуррентное соотношение: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646445"/>
              </a:xfrm>
              <a:blipFill rotWithShape="0">
                <a:blip r:embed="rId4"/>
                <a:stretch>
                  <a:fillRect l="-1043" t="-33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Группа 17"/>
          <p:cNvGrpSpPr/>
          <p:nvPr/>
        </p:nvGrpSpPr>
        <p:grpSpPr>
          <a:xfrm>
            <a:off x="2021430" y="3432290"/>
            <a:ext cx="8776675" cy="3293689"/>
            <a:chOff x="2021430" y="1828777"/>
            <a:chExt cx="8776675" cy="3293689"/>
          </a:xfrm>
        </p:grpSpPr>
        <p:sp>
          <p:nvSpPr>
            <p:cNvPr id="4" name="Овал 3"/>
            <p:cNvSpPr/>
            <p:nvPr/>
          </p:nvSpPr>
          <p:spPr>
            <a:xfrm>
              <a:off x="2021430" y="2489528"/>
              <a:ext cx="7416824" cy="1008112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>
              <a:stCxn id="4" idx="4"/>
              <a:endCxn id="4" idx="0"/>
            </p:cNvCxnSpPr>
            <p:nvPr/>
          </p:nvCxnSpPr>
          <p:spPr>
            <a:xfrm flipV="1">
              <a:off x="5729842" y="2489528"/>
              <a:ext cx="0" cy="1008112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>
              <a:stCxn id="7" idx="1"/>
            </p:cNvCxnSpPr>
            <p:nvPr/>
          </p:nvCxnSpPr>
          <p:spPr>
            <a:xfrm flipH="1">
              <a:off x="8466147" y="2186119"/>
              <a:ext cx="566538" cy="371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10"/>
                <p:cNvSpPr txBox="1"/>
                <p:nvPr/>
              </p:nvSpPr>
              <p:spPr>
                <a:xfrm>
                  <a:off x="9032685" y="1828777"/>
                  <a:ext cx="1765420" cy="7146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ru-RU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2685" y="1828777"/>
                  <a:ext cx="1765420" cy="71468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11"/>
                <p:cNvSpPr txBox="1"/>
                <p:nvPr/>
              </p:nvSpPr>
              <p:spPr>
                <a:xfrm>
                  <a:off x="3155557" y="2630288"/>
                  <a:ext cx="207022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a14:m>
                  <a:r>
                    <a:rPr lang="en-US" dirty="0" smtClean="0"/>
                    <a:t>-</a:t>
                  </a:r>
                  <a:r>
                    <a:rPr lang="ru-RU" dirty="0" smtClean="0"/>
                    <a:t>сочетания, </a:t>
                  </a:r>
                  <a:r>
                    <a:rPr lang="ru-RU" b="1" dirty="0" smtClean="0"/>
                    <a:t>содержащие</a:t>
                  </a:r>
                  <a:r>
                    <a:rPr lang="ru-RU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5557" y="2630288"/>
                  <a:ext cx="2070229" cy="64633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655" t="-5660" r="-2655" b="-141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2"/>
                <p:cNvSpPr txBox="1"/>
                <p:nvPr/>
              </p:nvSpPr>
              <p:spPr>
                <a:xfrm>
                  <a:off x="6053878" y="2630288"/>
                  <a:ext cx="273630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a14:m>
                  <a:r>
                    <a:rPr lang="en-US" dirty="0" smtClean="0"/>
                    <a:t>-</a:t>
                  </a:r>
                  <a:r>
                    <a:rPr lang="ru-RU" dirty="0" smtClean="0"/>
                    <a:t>сочетания, </a:t>
                  </a:r>
                  <a:br>
                    <a:rPr lang="ru-RU" dirty="0" smtClean="0"/>
                  </a:br>
                  <a:r>
                    <a:rPr lang="ru-RU" b="1" dirty="0" smtClean="0"/>
                    <a:t>не содержащие</a:t>
                  </a:r>
                  <a:r>
                    <a:rPr lang="ru-RU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3878" y="2630288"/>
                  <a:ext cx="2736304" cy="64633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782" t="-5660" b="-141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Овал 9"/>
                <p:cNvSpPr/>
                <p:nvPr/>
              </p:nvSpPr>
              <p:spPr>
                <a:xfrm>
                  <a:off x="2237454" y="4186362"/>
                  <a:ext cx="3384376" cy="936104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" name="Овал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7454" y="4186362"/>
                  <a:ext cx="3384376" cy="936104"/>
                </a:xfrm>
                <a:prstGeom prst="ellipse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Прямая соединительная линия 10"/>
            <p:cNvCxnSpPr>
              <a:stCxn id="4" idx="4"/>
              <a:endCxn id="10" idx="6"/>
            </p:cNvCxnSpPr>
            <p:nvPr/>
          </p:nvCxnSpPr>
          <p:spPr>
            <a:xfrm flipH="1">
              <a:off x="5621830" y="3497640"/>
              <a:ext cx="108012" cy="1156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" idx="2"/>
              <a:endCxn id="10" idx="2"/>
            </p:cNvCxnSpPr>
            <p:nvPr/>
          </p:nvCxnSpPr>
          <p:spPr>
            <a:xfrm>
              <a:off x="2021430" y="2993584"/>
              <a:ext cx="216024" cy="16608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Овал 12"/>
                <p:cNvSpPr/>
                <p:nvPr/>
              </p:nvSpPr>
              <p:spPr>
                <a:xfrm>
                  <a:off x="5909862" y="4186362"/>
                  <a:ext cx="3384376" cy="936104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3" name="Овал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9862" y="4186362"/>
                  <a:ext cx="3384376" cy="936104"/>
                </a:xfrm>
                <a:prstGeom prst="ellipse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Прямая соединительная линия 15"/>
            <p:cNvCxnSpPr>
              <a:stCxn id="4" idx="4"/>
              <a:endCxn id="13" idx="2"/>
            </p:cNvCxnSpPr>
            <p:nvPr/>
          </p:nvCxnSpPr>
          <p:spPr>
            <a:xfrm>
              <a:off x="5729842" y="3497640"/>
              <a:ext cx="180020" cy="1156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6"/>
              <a:endCxn id="13" idx="6"/>
            </p:cNvCxnSpPr>
            <p:nvPr/>
          </p:nvCxnSpPr>
          <p:spPr>
            <a:xfrm flipH="1">
              <a:off x="9294238" y="2993584"/>
              <a:ext cx="144016" cy="16608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Багетная рамка 13"/>
          <p:cNvSpPr/>
          <p:nvPr/>
        </p:nvSpPr>
        <p:spPr>
          <a:xfrm rot="19059740">
            <a:off x="-425452" y="4122051"/>
            <a:ext cx="3669632" cy="43819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Метод в</a:t>
            </a:r>
            <a:r>
              <a:rPr lang="ru-RU" b="1" dirty="0">
                <a:solidFill>
                  <a:schemeClr val="tx1"/>
                </a:solidFill>
              </a:rPr>
              <a:t>ыделенн</a:t>
            </a:r>
            <a:r>
              <a:rPr lang="ru-RU" b="1" dirty="0" smtClean="0">
                <a:solidFill>
                  <a:schemeClr val="tx1"/>
                </a:solidFill>
              </a:rPr>
              <a:t>ого элемента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9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Основное рекуррентное соотношение: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Соотношение будет справедливым и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принять соглашения:</a:t>
                </a:r>
                <a:endParaRPr lang="en-US" dirty="0" smtClean="0"/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ru-RU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/>
                  <a:t>,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&lt;0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901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Свойства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3"/>
                <a:ext cx="10515600" cy="5298508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ru-RU" sz="3100" dirty="0" smtClean="0"/>
                  <a:t>Основное рекуррентное соотношение:</a:t>
                </a:r>
                <a:r>
                  <a:rPr lang="ru-RU" sz="3100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sz="310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3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10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310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sz="31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3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10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sz="310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ru-RU" sz="31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sz="3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3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10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sz="310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ru-RU" sz="3100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endParaRPr lang="en-US" sz="3100" dirty="0" smtClean="0"/>
              </a:p>
              <a:p>
                <a:pPr>
                  <a:lnSpc>
                    <a:spcPct val="120000"/>
                  </a:lnSpc>
                </a:pPr>
                <a:r>
                  <a:rPr lang="ru-RU" sz="3100" dirty="0" smtClean="0"/>
                  <a:t>Треугольник Паскаля: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dirty="0" smtClean="0"/>
                  <a:t>0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      0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ru-RU" sz="5700" dirty="0" smtClean="0"/>
                  <a:t>…</a:t>
                </a:r>
                <a:endParaRPr lang="ru-RU" sz="57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3"/>
                <a:ext cx="10515600" cy="5298508"/>
              </a:xfrm>
              <a:blipFill rotWithShape="0">
                <a:blip r:embed="rId4"/>
                <a:stretch>
                  <a:fillRect l="-928" t="-920" b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 стрелкой 3"/>
          <p:cNvCxnSpPr>
            <a:stCxn id="5" idx="1"/>
          </p:cNvCxnSpPr>
          <p:nvPr/>
        </p:nvCxnSpPr>
        <p:spPr>
          <a:xfrm flipH="1">
            <a:off x="7580570" y="3910441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660691" y="3725775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691" y="3725775"/>
                <a:ext cx="80419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>
            <a:stCxn id="7" idx="1"/>
          </p:cNvCxnSpPr>
          <p:nvPr/>
        </p:nvCxnSpPr>
        <p:spPr>
          <a:xfrm flipH="1">
            <a:off x="7888661" y="4527155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68782" y="4342489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8782" y="4342489"/>
                <a:ext cx="80419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 стрелкой 7"/>
          <p:cNvCxnSpPr>
            <a:stCxn id="9" idx="1"/>
          </p:cNvCxnSpPr>
          <p:nvPr/>
        </p:nvCxnSpPr>
        <p:spPr>
          <a:xfrm flipH="1">
            <a:off x="8290758" y="5103219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370879" y="4918553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879" y="4918553"/>
                <a:ext cx="804195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 стрелкой 9"/>
          <p:cNvCxnSpPr>
            <a:stCxn id="11" idx="1"/>
          </p:cNvCxnSpPr>
          <p:nvPr/>
        </p:nvCxnSpPr>
        <p:spPr>
          <a:xfrm flipH="1">
            <a:off x="8692855" y="5679283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772976" y="5494617"/>
                <a:ext cx="804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2976" y="5494617"/>
                <a:ext cx="80419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61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404</Words>
  <Application>Microsoft Office PowerPoint</Application>
  <PresentationFormat>Широкоэкранный</PresentationFormat>
  <Paragraphs>193</Paragraphs>
  <Slides>25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Основные комбинаторные числа</vt:lpstr>
      <vt:lpstr>Свойства чисел (n¦k)</vt:lpstr>
      <vt:lpstr>Свойства чисел (n¦k)</vt:lpstr>
      <vt:lpstr>Упражнение</vt:lpstr>
      <vt:lpstr>Свойства чисел (n¦k)</vt:lpstr>
      <vt:lpstr>Свойства чисел (n¦k)</vt:lpstr>
      <vt:lpstr>Свойства чисел (n¦k)</vt:lpstr>
      <vt:lpstr>Свойства чисел (n¦k)</vt:lpstr>
      <vt:lpstr>Свойства чисел (n¦k)</vt:lpstr>
      <vt:lpstr>На заметку</vt:lpstr>
      <vt:lpstr>Вычисление мощностей множеств</vt:lpstr>
      <vt:lpstr>Формула включений-исключений</vt:lpstr>
      <vt:lpstr>Формула включений-исключений</vt:lpstr>
      <vt:lpstr>Характеристическая функция множества</vt:lpstr>
      <vt:lpstr>Вывод формулы включений-исключений</vt:lpstr>
      <vt:lpstr>Вывод формулы включений-исключений</vt:lpstr>
      <vt:lpstr>Неравенства Бонферрони: три множества</vt:lpstr>
      <vt:lpstr>Неравенства Бонферрони</vt:lpstr>
      <vt:lpstr>Лемма</vt:lpstr>
      <vt:lpstr>Доказательство леммы</vt:lpstr>
      <vt:lpstr>Доказательство неравенств Бонферрони</vt:lpstr>
      <vt:lpstr>Доказательство неравенств Бонферрони</vt:lpstr>
      <vt:lpstr>Доказательство неравенств Бонферрони</vt:lpstr>
      <vt:lpstr>На заметку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Дискретные структуры осень 2013</dc:title>
  <dc:creator>Alex Dainiak</dc:creator>
  <cp:lastModifiedBy>Alex Dainiak</cp:lastModifiedBy>
  <cp:revision>11</cp:revision>
  <dcterms:created xsi:type="dcterms:W3CDTF">2013-09-05T19:00:41Z</dcterms:created>
  <dcterms:modified xsi:type="dcterms:W3CDTF">2014-04-02T07:58:44Z</dcterms:modified>
</cp:coreProperties>
</file>