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9"/>
  </p:notesMasterIdLst>
  <p:sldIdLst>
    <p:sldId id="412" r:id="rId3"/>
    <p:sldId id="346" r:id="rId4"/>
    <p:sldId id="347" r:id="rId5"/>
    <p:sldId id="348" r:id="rId6"/>
    <p:sldId id="349" r:id="rId7"/>
    <p:sldId id="357" r:id="rId8"/>
    <p:sldId id="359" r:id="rId9"/>
    <p:sldId id="360" r:id="rId10"/>
    <p:sldId id="361" r:id="rId11"/>
    <p:sldId id="363" r:id="rId12"/>
    <p:sldId id="364" r:id="rId13"/>
    <p:sldId id="365" r:id="rId14"/>
    <p:sldId id="366" r:id="rId15"/>
    <p:sldId id="367" r:id="rId16"/>
    <p:sldId id="369" r:id="rId17"/>
    <p:sldId id="370" r:id="rId18"/>
    <p:sldId id="371" r:id="rId19"/>
    <p:sldId id="372" r:id="rId20"/>
    <p:sldId id="405" r:id="rId21"/>
    <p:sldId id="406" r:id="rId22"/>
    <p:sldId id="402" r:id="rId23"/>
    <p:sldId id="403" r:id="rId24"/>
    <p:sldId id="404" r:id="rId25"/>
    <p:sldId id="407" r:id="rId26"/>
    <p:sldId id="408" r:id="rId27"/>
    <p:sldId id="411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Титульный слайд" id="{72F638D2-0AB5-4826-8610-3DA03EEABABF}">
          <p14:sldIdLst>
            <p14:sldId id="412"/>
          </p14:sldIdLst>
        </p14:section>
        <p14:section name="Введение" id="{663C5195-DF0F-497A-8CA3-A2FE873D10B9}">
          <p14:sldIdLst>
            <p14:sldId id="346"/>
            <p14:sldId id="347"/>
            <p14:sldId id="348"/>
            <p14:sldId id="349"/>
          </p14:sldIdLst>
        </p14:section>
        <p14:section name="Самые базовые понятия" id="{1F01E65A-841F-400D-ACFF-3F77D574754B}">
          <p14:sldIdLst>
            <p14:sldId id="357"/>
            <p14:sldId id="359"/>
            <p14:sldId id="360"/>
            <p14:sldId id="361"/>
            <p14:sldId id="363"/>
            <p14:sldId id="364"/>
            <p14:sldId id="365"/>
            <p14:sldId id="366"/>
            <p14:sldId id="367"/>
            <p14:sldId id="369"/>
            <p14:sldId id="370"/>
            <p14:sldId id="371"/>
            <p14:sldId id="372"/>
          </p14:sldIdLst>
        </p14:section>
        <p14:section name="Расстояния в графах" id="{F2A80E22-EE7E-4252-8930-4F4E80EA8F88}">
          <p14:sldIdLst>
            <p14:sldId id="405"/>
            <p14:sldId id="406"/>
          </p14:sldIdLst>
        </p14:section>
        <p14:section name="Деревья" id="{407F70CC-BFBF-40EF-B857-9C0AA247801E}">
          <p14:sldIdLst>
            <p14:sldId id="402"/>
            <p14:sldId id="403"/>
            <p14:sldId id="404"/>
            <p14:sldId id="407"/>
            <p14:sldId id="408"/>
            <p14:sldId id="41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00B050"/>
    </p:penClr>
    <p:extLst>
      <p:ext uri="{EC167BDD-8182-4AB7-AECC-EB403E3ABB37}">
        <p14:laserClr xmlns:p14="http://schemas.microsoft.com/office/powerpoint/2010/main">
          <a:srgbClr val="00FF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48" autoAdjust="0"/>
    <p:restoredTop sz="94660"/>
  </p:normalViewPr>
  <p:slideViewPr>
    <p:cSldViewPr>
      <p:cViewPr varScale="1">
        <p:scale>
          <a:sx n="75" d="100"/>
          <a:sy n="75" d="100"/>
        </p:scale>
        <p:origin x="342" y="7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525179-39FE-49E6-883F-ADAC551B2D29}" type="datetimeFigureOut">
              <a:rPr lang="ru-RU" smtClean="0"/>
              <a:t>02.04.2014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F237B0-62B5-4D79-AFD4-63D65044CA4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8937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F78AA-47ED-4563-BDEE-4544244446E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8489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A6AF2-828C-4505-9E2D-6D83EA73771E}" type="slidenum">
              <a:rPr lang="ru-RU" smtClean="0"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8587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Вопрос:</a:t>
            </a:r>
            <a:r>
              <a:rPr lang="ru-RU" baseline="0" dirty="0" smtClean="0"/>
              <a:t> зачем выписывать рёбра?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237B0-62B5-4D79-AFD4-63D65044CA47}" type="slidenum">
              <a:rPr lang="ru-RU" smtClean="0"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89209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237B0-62B5-4D79-AFD4-63D65044CA47}" type="slidenum">
              <a:rPr lang="ru-RU" smtClean="0"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794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A6AF2-828C-4505-9E2D-6D83EA73771E}" type="slidenum">
              <a:rPr lang="ru-RU" smtClean="0"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8587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A6AF2-828C-4505-9E2D-6D83EA73771E}" type="slidenum">
              <a:rPr lang="ru-RU" smtClean="0"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8587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A6AF2-828C-4505-9E2D-6D83EA73771E}" type="slidenum">
              <a:rPr lang="ru-RU" smtClean="0"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95818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237B0-62B5-4D79-AFD4-63D65044CA47}" type="slidenum">
              <a:rPr lang="ru-RU" smtClean="0"/>
              <a:t>16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78881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237B0-62B5-4D79-AFD4-63D65044CA47}" type="slidenum">
              <a:rPr lang="ru-RU" smtClean="0"/>
              <a:t>17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0138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237B0-62B5-4D79-AFD4-63D65044CA47}" type="slidenum">
              <a:rPr lang="ru-RU" smtClean="0"/>
              <a:t>18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758527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237B0-62B5-4D79-AFD4-63D65044CA47}" type="slidenum">
              <a:rPr lang="ru-RU" smtClean="0"/>
              <a:t>19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59987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237B0-62B5-4D79-AFD4-63D65044CA47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972039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237B0-62B5-4D79-AFD4-63D65044CA47}" type="slidenum">
              <a:rPr lang="ru-RU" smtClean="0"/>
              <a:t>20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22396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237B0-62B5-4D79-AFD4-63D65044CA47}" type="slidenum">
              <a:rPr lang="ru-RU" smtClean="0"/>
              <a:t>21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960148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237B0-62B5-4D79-AFD4-63D65044CA47}" type="slidenum">
              <a:rPr lang="ru-RU" smtClean="0"/>
              <a:t>22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632967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237B0-62B5-4D79-AFD4-63D65044CA47}" type="slidenum">
              <a:rPr lang="ru-RU" smtClean="0"/>
              <a:t>23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935767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237B0-62B5-4D79-AFD4-63D65044CA47}" type="slidenum">
              <a:rPr lang="ru-RU" smtClean="0"/>
              <a:t>24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117657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237B0-62B5-4D79-AFD4-63D65044CA47}" type="slidenum">
              <a:rPr lang="ru-RU" smtClean="0"/>
              <a:t>25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721163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237B0-62B5-4D79-AFD4-63D65044CA47}" type="slidenum">
              <a:rPr lang="ru-RU" smtClean="0"/>
              <a:t>26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87461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237B0-62B5-4D79-AFD4-63D65044CA47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67959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237B0-62B5-4D79-AFD4-63D65044CA47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24130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237B0-62B5-4D79-AFD4-63D65044CA47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99536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237B0-62B5-4D79-AFD4-63D65044CA47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7464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237B0-62B5-4D79-AFD4-63D65044CA47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60866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237B0-62B5-4D79-AFD4-63D65044CA47}" type="slidenum">
              <a:rPr lang="ru-RU" smtClean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01102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A6AF2-828C-4505-9E2D-6D83EA73771E}" type="slidenum">
              <a:rPr lang="ru-RU" smtClean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858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9932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8218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69856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91365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00017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13297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81629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60656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98981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99074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3341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02920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26205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49477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5227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1535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4961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3339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2203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1981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7825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9651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02.04.2014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4032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02.04.2014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6132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iniak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0.png"/><Relationship Id="rId10" Type="http://schemas.openxmlformats.org/officeDocument/2006/relationships/image" Target="../media/image19.png"/><Relationship Id="rId4" Type="http://schemas.openxmlformats.org/officeDocument/2006/relationships/image" Target="../media/image130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09800" y="2060848"/>
            <a:ext cx="7772400" cy="1872208"/>
          </a:xfrm>
        </p:spPr>
        <p:txBody>
          <a:bodyPr>
            <a:normAutofit/>
          </a:bodyPr>
          <a:lstStyle/>
          <a:p>
            <a:r>
              <a:rPr lang="ru-RU" dirty="0"/>
              <a:t>Дискретные </a:t>
            </a:r>
            <a:r>
              <a:rPr lang="ru-RU" dirty="0" smtClean="0"/>
              <a:t>структуры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sz="3200" dirty="0" smtClean="0"/>
              <a:t>МФТИ, </a:t>
            </a:r>
            <a:r>
              <a:rPr lang="ru-RU" sz="3200" dirty="0" smtClean="0"/>
              <a:t>осень 2013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63552" y="3886200"/>
            <a:ext cx="8136904" cy="1752600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Александр</a:t>
            </a:r>
            <a:r>
              <a:rPr lang="en-US" dirty="0" smtClean="0"/>
              <a:t> </a:t>
            </a:r>
            <a:r>
              <a:rPr lang="ru-RU" dirty="0" err="1" smtClean="0"/>
              <a:t>Дайняк</a:t>
            </a:r>
            <a:endParaRPr lang="ru-RU" dirty="0"/>
          </a:p>
          <a:p>
            <a:r>
              <a:rPr lang="en-US" dirty="0">
                <a:hlinkClick r:id="rId3"/>
              </a:rPr>
              <a:t>www.dainiak.com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97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Теорема </a:t>
            </a:r>
            <a:r>
              <a:rPr lang="en-US" dirty="0" smtClean="0"/>
              <a:t>«</a:t>
            </a:r>
            <a:r>
              <a:rPr lang="ru-RU" dirty="0" smtClean="0"/>
              <a:t>о рукопожатиях»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В любом графе сумма степеней всех вершин равна удвоенному количеству рёбер: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ru-RU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𝑣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∈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𝑉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𝐺</m:t>
                              </m:r>
                            </m:e>
                          </m:d>
                        </m:sub>
                        <m:sup/>
                        <m:e>
                          <m:r>
                            <a:rPr lang="en-US" b="0" i="1" smtClean="0">
                              <a:latin typeface="Cambria Math"/>
                            </a:rPr>
                            <m:t>𝑑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𝑣</m:t>
                              </m:r>
                            </m:e>
                          </m:d>
                        </m:e>
                      </m:nary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2</m:t>
                      </m:r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𝐸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𝐺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endParaRPr lang="ru-RU" i="1" dirty="0" smtClean="0"/>
              </a:p>
              <a:p>
                <a:pPr marL="0" indent="0">
                  <a:buNone/>
                </a:pPr>
                <a:r>
                  <a:rPr lang="ru-RU" i="1" dirty="0" smtClean="0"/>
                  <a:t>Доказательство:</a:t>
                </a:r>
                <a:r>
                  <a:rPr lang="ru-RU" dirty="0" smtClean="0"/>
                  <a:t> </a:t>
                </a:r>
                <a:r>
                  <a:rPr lang="ru-RU" b="1" dirty="0" smtClean="0"/>
                  <a:t>двойной подсчёт!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1" name="Группа 60"/>
          <p:cNvGrpSpPr/>
          <p:nvPr/>
        </p:nvGrpSpPr>
        <p:grpSpPr>
          <a:xfrm>
            <a:off x="6312025" y="4248512"/>
            <a:ext cx="4036741" cy="2088232"/>
            <a:chOff x="4788024" y="4248512"/>
            <a:chExt cx="4036741" cy="2088232"/>
          </a:xfrm>
        </p:grpSpPr>
        <p:sp>
          <p:nvSpPr>
            <p:cNvPr id="24" name="Овал 23"/>
            <p:cNvSpPr/>
            <p:nvPr/>
          </p:nvSpPr>
          <p:spPr>
            <a:xfrm>
              <a:off x="8680749" y="518461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7744645" y="619272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8680749" y="619272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27" name="Прямая соединительная линия 26"/>
            <p:cNvCxnSpPr>
              <a:stCxn id="26" idx="2"/>
              <a:endCxn id="25" idx="6"/>
            </p:cNvCxnSpPr>
            <p:nvPr/>
          </p:nvCxnSpPr>
          <p:spPr>
            <a:xfrm flipH="1">
              <a:off x="7888661" y="6264736"/>
              <a:ext cx="79208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>
              <a:stCxn id="24" idx="4"/>
              <a:endCxn id="26" idx="0"/>
            </p:cNvCxnSpPr>
            <p:nvPr/>
          </p:nvCxnSpPr>
          <p:spPr>
            <a:xfrm>
              <a:off x="8752757" y="5328632"/>
              <a:ext cx="0" cy="86409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Овал 29"/>
            <p:cNvSpPr/>
            <p:nvPr/>
          </p:nvSpPr>
          <p:spPr>
            <a:xfrm>
              <a:off x="7744645" y="518461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6808541" y="518461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7744645" y="4248512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6808541" y="619272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5872437" y="619272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12" name="Прямая соединительная линия 11"/>
            <p:cNvCxnSpPr>
              <a:stCxn id="36" idx="4"/>
              <a:endCxn id="30" idx="0"/>
            </p:cNvCxnSpPr>
            <p:nvPr/>
          </p:nvCxnSpPr>
          <p:spPr>
            <a:xfrm>
              <a:off x="7816653" y="4392528"/>
              <a:ext cx="0" cy="79208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>
              <a:stCxn id="36" idx="5"/>
              <a:endCxn id="24" idx="1"/>
            </p:cNvCxnSpPr>
            <p:nvPr/>
          </p:nvCxnSpPr>
          <p:spPr>
            <a:xfrm>
              <a:off x="7867570" y="4371437"/>
              <a:ext cx="834270" cy="83427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>
              <a:stCxn id="36" idx="3"/>
              <a:endCxn id="32" idx="7"/>
            </p:cNvCxnSpPr>
            <p:nvPr/>
          </p:nvCxnSpPr>
          <p:spPr>
            <a:xfrm flipH="1">
              <a:off x="6931466" y="4371437"/>
              <a:ext cx="834270" cy="83427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>
              <a:stCxn id="32" idx="3"/>
              <a:endCxn id="38" idx="7"/>
            </p:cNvCxnSpPr>
            <p:nvPr/>
          </p:nvCxnSpPr>
          <p:spPr>
            <a:xfrm flipH="1">
              <a:off x="5995362" y="5307541"/>
              <a:ext cx="834270" cy="90627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>
              <a:stCxn id="38" idx="6"/>
              <a:endCxn id="37" idx="2"/>
            </p:cNvCxnSpPr>
            <p:nvPr/>
          </p:nvCxnSpPr>
          <p:spPr>
            <a:xfrm>
              <a:off x="6016453" y="6264736"/>
              <a:ext cx="79208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>
              <a:stCxn id="37" idx="0"/>
              <a:endCxn id="32" idx="4"/>
            </p:cNvCxnSpPr>
            <p:nvPr/>
          </p:nvCxnSpPr>
          <p:spPr>
            <a:xfrm flipV="1">
              <a:off x="6880549" y="5328632"/>
              <a:ext cx="0" cy="86409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>
              <a:stCxn id="37" idx="6"/>
              <a:endCxn id="25" idx="2"/>
            </p:cNvCxnSpPr>
            <p:nvPr/>
          </p:nvCxnSpPr>
          <p:spPr>
            <a:xfrm>
              <a:off x="6952557" y="6264736"/>
              <a:ext cx="79208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>
              <a:stCxn id="30" idx="4"/>
              <a:endCxn id="25" idx="0"/>
            </p:cNvCxnSpPr>
            <p:nvPr/>
          </p:nvCxnSpPr>
          <p:spPr>
            <a:xfrm>
              <a:off x="7816653" y="5328632"/>
              <a:ext cx="0" cy="86409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>
              <a:stCxn id="30" idx="3"/>
              <a:endCxn id="37" idx="7"/>
            </p:cNvCxnSpPr>
            <p:nvPr/>
          </p:nvCxnSpPr>
          <p:spPr>
            <a:xfrm flipH="1">
              <a:off x="6931466" y="5307541"/>
              <a:ext cx="834270" cy="90627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Овал 59"/>
            <p:cNvSpPr/>
            <p:nvPr/>
          </p:nvSpPr>
          <p:spPr>
            <a:xfrm>
              <a:off x="4788024" y="619272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23" name="Прямая соединительная линия 22"/>
            <p:cNvCxnSpPr>
              <a:stCxn id="60" idx="6"/>
              <a:endCxn id="38" idx="2"/>
            </p:cNvCxnSpPr>
            <p:nvPr/>
          </p:nvCxnSpPr>
          <p:spPr>
            <a:xfrm>
              <a:off x="4932040" y="6264736"/>
              <a:ext cx="94039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Овал 61"/>
            <p:cNvSpPr/>
            <p:nvPr/>
          </p:nvSpPr>
          <p:spPr>
            <a:xfrm>
              <a:off x="5410870" y="5328632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1781983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Маршруты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i="1" dirty="0" smtClean="0"/>
                  <a:t>Маршрут</a:t>
                </a:r>
                <a:r>
                  <a:rPr lang="ru-RU" dirty="0" smtClean="0"/>
                  <a:t> — последовательность вершин и рёбер графа</a:t>
                </a:r>
                <a:r>
                  <a:rPr lang="en-US" dirty="0" smtClean="0"/>
                  <a:t> (</a:t>
                </a:r>
                <a:r>
                  <a:rPr lang="ru-RU" dirty="0" smtClean="0"/>
                  <a:t>начало и конец — в вершинах</a:t>
                </a:r>
                <a:r>
                  <a:rPr lang="en-US" dirty="0" smtClean="0"/>
                  <a:t>)</a:t>
                </a:r>
                <a:r>
                  <a:rPr lang="ru-RU" dirty="0" smtClean="0"/>
                  <a:t>, в которой последовательные элементы инцидентны друг другу</a:t>
                </a:r>
                <a:endParaRPr lang="ru-RU" sz="1000" dirty="0"/>
              </a:p>
              <a:p>
                <a:pPr marL="0" indent="0">
                  <a:spcBef>
                    <a:spcPts val="3000"/>
                  </a:spcBef>
                  <a:buNone/>
                </a:pPr>
                <a:r>
                  <a:rPr lang="ru-RU" dirty="0" smtClean="0"/>
                  <a:t>Пример маршрута: </a:t>
                </a:r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5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5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6</m:t>
                          </m:r>
                        </m:sub>
                      </m:sSub>
                    </m:oMath>
                  </m:oMathPara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4" name="Группа 63"/>
          <p:cNvGrpSpPr/>
          <p:nvPr/>
        </p:nvGrpSpPr>
        <p:grpSpPr>
          <a:xfrm>
            <a:off x="6600988" y="4045714"/>
            <a:ext cx="3694435" cy="2570222"/>
            <a:chOff x="5076987" y="4045714"/>
            <a:chExt cx="3694435" cy="2570222"/>
          </a:xfrm>
        </p:grpSpPr>
        <p:sp>
          <p:nvSpPr>
            <p:cNvPr id="24" name="Овал 23"/>
            <p:cNvSpPr/>
            <p:nvPr/>
          </p:nvSpPr>
          <p:spPr>
            <a:xfrm>
              <a:off x="8212697" y="509447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7276593" y="610258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8212697" y="610258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27" name="Прямая соединительная линия 26"/>
            <p:cNvCxnSpPr>
              <a:stCxn id="26" idx="2"/>
              <a:endCxn id="25" idx="6"/>
            </p:cNvCxnSpPr>
            <p:nvPr/>
          </p:nvCxnSpPr>
          <p:spPr>
            <a:xfrm flipH="1">
              <a:off x="7420609" y="6174596"/>
              <a:ext cx="79208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>
              <a:stCxn id="24" idx="4"/>
              <a:endCxn id="26" idx="0"/>
            </p:cNvCxnSpPr>
            <p:nvPr/>
          </p:nvCxnSpPr>
          <p:spPr>
            <a:xfrm>
              <a:off x="8284705" y="5238492"/>
              <a:ext cx="0" cy="86409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Овал 29"/>
            <p:cNvSpPr/>
            <p:nvPr/>
          </p:nvSpPr>
          <p:spPr>
            <a:xfrm>
              <a:off x="7276593" y="509447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6340489" y="509447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7276593" y="4158372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6340489" y="610258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5404385" y="610258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12" name="Прямая соединительная линия 11"/>
            <p:cNvCxnSpPr>
              <a:stCxn id="36" idx="4"/>
              <a:endCxn id="30" idx="0"/>
            </p:cNvCxnSpPr>
            <p:nvPr/>
          </p:nvCxnSpPr>
          <p:spPr>
            <a:xfrm>
              <a:off x="7348601" y="4302388"/>
              <a:ext cx="0" cy="79208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>
              <a:stCxn id="36" idx="5"/>
              <a:endCxn id="24" idx="1"/>
            </p:cNvCxnSpPr>
            <p:nvPr/>
          </p:nvCxnSpPr>
          <p:spPr>
            <a:xfrm>
              <a:off x="7399518" y="4281297"/>
              <a:ext cx="834270" cy="83427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>
              <a:stCxn id="36" idx="3"/>
              <a:endCxn id="32" idx="7"/>
            </p:cNvCxnSpPr>
            <p:nvPr/>
          </p:nvCxnSpPr>
          <p:spPr>
            <a:xfrm flipH="1">
              <a:off x="6463414" y="4281297"/>
              <a:ext cx="834270" cy="83427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>
              <a:stCxn id="32" idx="3"/>
              <a:endCxn id="38" idx="7"/>
            </p:cNvCxnSpPr>
            <p:nvPr/>
          </p:nvCxnSpPr>
          <p:spPr>
            <a:xfrm flipH="1">
              <a:off x="5527310" y="5217401"/>
              <a:ext cx="834270" cy="90627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>
              <a:stCxn id="38" idx="6"/>
              <a:endCxn id="37" idx="2"/>
            </p:cNvCxnSpPr>
            <p:nvPr/>
          </p:nvCxnSpPr>
          <p:spPr>
            <a:xfrm>
              <a:off x="5548401" y="6174596"/>
              <a:ext cx="79208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>
              <a:stCxn id="37" idx="0"/>
              <a:endCxn id="32" idx="4"/>
            </p:cNvCxnSpPr>
            <p:nvPr/>
          </p:nvCxnSpPr>
          <p:spPr>
            <a:xfrm flipV="1">
              <a:off x="6412497" y="5238492"/>
              <a:ext cx="0" cy="86409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>
              <a:stCxn id="37" idx="6"/>
              <a:endCxn id="25" idx="2"/>
            </p:cNvCxnSpPr>
            <p:nvPr/>
          </p:nvCxnSpPr>
          <p:spPr>
            <a:xfrm>
              <a:off x="6484505" y="6174596"/>
              <a:ext cx="79208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>
              <a:stCxn id="30" idx="4"/>
              <a:endCxn id="25" idx="0"/>
            </p:cNvCxnSpPr>
            <p:nvPr/>
          </p:nvCxnSpPr>
          <p:spPr>
            <a:xfrm>
              <a:off x="7348601" y="5238492"/>
              <a:ext cx="0" cy="86409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>
              <a:stCxn id="30" idx="3"/>
              <a:endCxn id="37" idx="7"/>
            </p:cNvCxnSpPr>
            <p:nvPr/>
          </p:nvCxnSpPr>
          <p:spPr>
            <a:xfrm flipH="1">
              <a:off x="6463414" y="5217401"/>
              <a:ext cx="834270" cy="90627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TextBox 52"/>
                <p:cNvSpPr txBox="1"/>
                <p:nvPr/>
              </p:nvSpPr>
              <p:spPr>
                <a:xfrm>
                  <a:off x="5971508" y="4930901"/>
                  <a:ext cx="46237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53" name="TextBox 5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71508" y="4930901"/>
                  <a:ext cx="462371" cy="36933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TextBox 53"/>
                <p:cNvSpPr txBox="1"/>
                <p:nvPr/>
              </p:nvSpPr>
              <p:spPr>
                <a:xfrm>
                  <a:off x="6130394" y="6246604"/>
                  <a:ext cx="46769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54" name="TextBox 5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30394" y="6246604"/>
                  <a:ext cx="467692" cy="36933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TextBox 54"/>
                <p:cNvSpPr txBox="1"/>
                <p:nvPr/>
              </p:nvSpPr>
              <p:spPr>
                <a:xfrm>
                  <a:off x="5076987" y="6174596"/>
                  <a:ext cx="46769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55" name="TextBox 5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76987" y="6174596"/>
                  <a:ext cx="467692" cy="36933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TextBox 55"/>
                <p:cNvSpPr txBox="1"/>
                <p:nvPr/>
              </p:nvSpPr>
              <p:spPr>
                <a:xfrm>
                  <a:off x="6931826" y="4930901"/>
                  <a:ext cx="46769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4</m:t>
                            </m:r>
                          </m:sub>
                        </m:sSub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56" name="TextBox 5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31826" y="4930901"/>
                  <a:ext cx="467692" cy="369332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TextBox 56"/>
                <p:cNvSpPr txBox="1"/>
                <p:nvPr/>
              </p:nvSpPr>
              <p:spPr>
                <a:xfrm>
                  <a:off x="7371818" y="4045714"/>
                  <a:ext cx="46769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5</m:t>
                            </m:r>
                          </m:sub>
                        </m:sSub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57" name="TextBox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71818" y="4045714"/>
                  <a:ext cx="467692" cy="369332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TextBox 57"/>
                <p:cNvSpPr txBox="1"/>
                <p:nvPr/>
              </p:nvSpPr>
              <p:spPr>
                <a:xfrm>
                  <a:off x="8303730" y="4909810"/>
                  <a:ext cx="46769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6</m:t>
                            </m:r>
                          </m:sub>
                        </m:sSub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58" name="TextBox 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03730" y="4909810"/>
                  <a:ext cx="467692" cy="369332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TextBox 58"/>
                <p:cNvSpPr txBox="1"/>
                <p:nvPr/>
              </p:nvSpPr>
              <p:spPr>
                <a:xfrm>
                  <a:off x="6165333" y="5485874"/>
                  <a:ext cx="46237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𝑒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59" name="TextBox 5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65333" y="5485874"/>
                  <a:ext cx="462371" cy="369332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TextBox 59"/>
                <p:cNvSpPr txBox="1"/>
                <p:nvPr/>
              </p:nvSpPr>
              <p:spPr>
                <a:xfrm>
                  <a:off x="5740322" y="5989930"/>
                  <a:ext cx="46237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𝑒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60" name="TextBox 5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40322" y="5989930"/>
                  <a:ext cx="462371" cy="369332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TextBox 60"/>
                <p:cNvSpPr txBox="1"/>
                <p:nvPr/>
              </p:nvSpPr>
              <p:spPr>
                <a:xfrm>
                  <a:off x="6676611" y="5485874"/>
                  <a:ext cx="46237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𝑒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61" name="TextBox 6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76611" y="5485874"/>
                  <a:ext cx="462371" cy="369332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TextBox 61"/>
                <p:cNvSpPr txBox="1"/>
                <p:nvPr/>
              </p:nvSpPr>
              <p:spPr>
                <a:xfrm>
                  <a:off x="7117415" y="4561569"/>
                  <a:ext cx="46237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𝑒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4</m:t>
                            </m:r>
                          </m:sub>
                        </m:sSub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62" name="TextBox 6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17415" y="4561569"/>
                  <a:ext cx="462371" cy="369332"/>
                </a:xfrm>
                <a:prstGeom prst="rect">
                  <a:avLst/>
                </a:prstGeom>
                <a:blipFill rotWithShape="1"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3" name="TextBox 62"/>
                <p:cNvSpPr txBox="1"/>
                <p:nvPr/>
              </p:nvSpPr>
              <p:spPr>
                <a:xfrm>
                  <a:off x="7750326" y="4561569"/>
                  <a:ext cx="46237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𝑒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5</m:t>
                            </m:r>
                          </m:sub>
                        </m:sSub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63" name="TextBox 6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50326" y="4561569"/>
                  <a:ext cx="462371" cy="369332"/>
                </a:xfrm>
                <a:prstGeom prst="rect">
                  <a:avLst/>
                </a:prstGeom>
                <a:blipFill rotWithShape="1"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888062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Пути, цепи и циклы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i="1" dirty="0" smtClean="0"/>
              <a:t>Цикл</a:t>
            </a:r>
            <a:r>
              <a:rPr lang="ru-RU" dirty="0" smtClean="0"/>
              <a:t> — это замкнутый маршрут (т.е. начало совпадает с концом) без повторяющихся рёбер</a:t>
            </a:r>
          </a:p>
          <a:p>
            <a:pPr>
              <a:lnSpc>
                <a:spcPct val="100000"/>
              </a:lnSpc>
            </a:pPr>
            <a:r>
              <a:rPr lang="ru-RU" i="1" dirty="0" smtClean="0"/>
              <a:t>Простой цикл </a:t>
            </a:r>
            <a:r>
              <a:rPr lang="ru-RU" dirty="0" smtClean="0"/>
              <a:t>— это цикл без повторяющихся вершин</a:t>
            </a:r>
          </a:p>
          <a:p>
            <a:pPr>
              <a:lnSpc>
                <a:spcPct val="100000"/>
              </a:lnSpc>
            </a:pPr>
            <a:r>
              <a:rPr lang="ru-RU" i="1" dirty="0" smtClean="0"/>
              <a:t>Путь</a:t>
            </a:r>
            <a:r>
              <a:rPr lang="ru-RU" dirty="0" smtClean="0"/>
              <a:t> — это незамкнутый маршрут без повторений рёбер</a:t>
            </a:r>
          </a:p>
          <a:p>
            <a:pPr>
              <a:lnSpc>
                <a:spcPct val="100000"/>
              </a:lnSpc>
            </a:pPr>
            <a:r>
              <a:rPr lang="ru-RU" i="1" dirty="0" smtClean="0"/>
              <a:t>Цепь</a:t>
            </a:r>
            <a:r>
              <a:rPr lang="ru-RU" dirty="0" smtClean="0"/>
              <a:t> — путь без повторяющихся вершин </a:t>
            </a:r>
            <a:endParaRPr lang="en-US" dirty="0" smtClean="0"/>
          </a:p>
          <a:p>
            <a:pPr>
              <a:lnSpc>
                <a:spcPct val="100000"/>
              </a:lnSpc>
            </a:pPr>
            <a:r>
              <a:rPr lang="ru-RU" i="1" dirty="0" smtClean="0"/>
              <a:t>Длина</a:t>
            </a:r>
            <a:r>
              <a:rPr lang="ru-RU" dirty="0" smtClean="0"/>
              <a:t> цикла/цепи — это количество рёбер</a:t>
            </a:r>
          </a:p>
        </p:txBody>
      </p:sp>
      <p:grpSp>
        <p:nvGrpSpPr>
          <p:cNvPr id="64" name="Группа 63"/>
          <p:cNvGrpSpPr/>
          <p:nvPr/>
        </p:nvGrpSpPr>
        <p:grpSpPr>
          <a:xfrm>
            <a:off x="7396437" y="4248512"/>
            <a:ext cx="2952328" cy="2088232"/>
            <a:chOff x="5404385" y="4158372"/>
            <a:chExt cx="2952328" cy="2088232"/>
          </a:xfrm>
        </p:grpSpPr>
        <p:sp>
          <p:nvSpPr>
            <p:cNvPr id="24" name="Овал 23"/>
            <p:cNvSpPr/>
            <p:nvPr/>
          </p:nvSpPr>
          <p:spPr>
            <a:xfrm>
              <a:off x="8212697" y="509447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7276593" y="610258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8212697" y="610258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27" name="Прямая соединительная линия 26"/>
            <p:cNvCxnSpPr>
              <a:stCxn id="26" idx="2"/>
              <a:endCxn id="25" idx="6"/>
            </p:cNvCxnSpPr>
            <p:nvPr/>
          </p:nvCxnSpPr>
          <p:spPr>
            <a:xfrm flipH="1">
              <a:off x="7420609" y="6174596"/>
              <a:ext cx="79208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>
              <a:stCxn id="24" idx="4"/>
              <a:endCxn id="26" idx="0"/>
            </p:cNvCxnSpPr>
            <p:nvPr/>
          </p:nvCxnSpPr>
          <p:spPr>
            <a:xfrm>
              <a:off x="8284705" y="5238492"/>
              <a:ext cx="0" cy="86409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Овал 29"/>
            <p:cNvSpPr/>
            <p:nvPr/>
          </p:nvSpPr>
          <p:spPr>
            <a:xfrm>
              <a:off x="7276593" y="509447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6340489" y="509447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7276593" y="4158372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6340489" y="610258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5404385" y="610258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12" name="Прямая соединительная линия 11"/>
            <p:cNvCxnSpPr>
              <a:stCxn id="36" idx="4"/>
              <a:endCxn id="30" idx="0"/>
            </p:cNvCxnSpPr>
            <p:nvPr/>
          </p:nvCxnSpPr>
          <p:spPr>
            <a:xfrm>
              <a:off x="7348601" y="4302388"/>
              <a:ext cx="0" cy="79208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>
              <a:stCxn id="36" idx="5"/>
              <a:endCxn id="24" idx="1"/>
            </p:cNvCxnSpPr>
            <p:nvPr/>
          </p:nvCxnSpPr>
          <p:spPr>
            <a:xfrm>
              <a:off x="7399518" y="4281297"/>
              <a:ext cx="834270" cy="83427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>
              <a:stCxn id="36" idx="3"/>
              <a:endCxn id="32" idx="7"/>
            </p:cNvCxnSpPr>
            <p:nvPr/>
          </p:nvCxnSpPr>
          <p:spPr>
            <a:xfrm flipH="1">
              <a:off x="6463414" y="4281297"/>
              <a:ext cx="834270" cy="83427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>
              <a:stCxn id="32" idx="3"/>
              <a:endCxn id="38" idx="7"/>
            </p:cNvCxnSpPr>
            <p:nvPr/>
          </p:nvCxnSpPr>
          <p:spPr>
            <a:xfrm flipH="1">
              <a:off x="5527310" y="5217401"/>
              <a:ext cx="834270" cy="90627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>
              <a:stCxn id="38" idx="6"/>
              <a:endCxn id="37" idx="2"/>
            </p:cNvCxnSpPr>
            <p:nvPr/>
          </p:nvCxnSpPr>
          <p:spPr>
            <a:xfrm>
              <a:off x="5548401" y="6174596"/>
              <a:ext cx="79208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>
              <a:stCxn id="37" idx="0"/>
              <a:endCxn id="32" idx="4"/>
            </p:cNvCxnSpPr>
            <p:nvPr/>
          </p:nvCxnSpPr>
          <p:spPr>
            <a:xfrm flipV="1">
              <a:off x="6412497" y="5238492"/>
              <a:ext cx="0" cy="86409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>
              <a:stCxn id="37" idx="6"/>
              <a:endCxn id="25" idx="2"/>
            </p:cNvCxnSpPr>
            <p:nvPr/>
          </p:nvCxnSpPr>
          <p:spPr>
            <a:xfrm>
              <a:off x="6484505" y="6174596"/>
              <a:ext cx="79208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>
              <a:stCxn id="30" idx="4"/>
              <a:endCxn id="25" idx="0"/>
            </p:cNvCxnSpPr>
            <p:nvPr/>
          </p:nvCxnSpPr>
          <p:spPr>
            <a:xfrm>
              <a:off x="7348601" y="5238492"/>
              <a:ext cx="0" cy="86409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>
              <a:stCxn id="30" idx="3"/>
              <a:endCxn id="37" idx="7"/>
            </p:cNvCxnSpPr>
            <p:nvPr/>
          </p:nvCxnSpPr>
          <p:spPr>
            <a:xfrm flipH="1">
              <a:off x="6463414" y="5217401"/>
              <a:ext cx="834270" cy="90627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36387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Связность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i="1" dirty="0" smtClean="0"/>
              <a:t>Связный граф</a:t>
            </a:r>
            <a:r>
              <a:rPr lang="ru-RU" dirty="0" smtClean="0"/>
              <a:t> — это граф, в котором между любыми двумя вершинами существует путь</a:t>
            </a:r>
          </a:p>
          <a:p>
            <a:r>
              <a:rPr lang="ru-RU" i="1" dirty="0" smtClean="0"/>
              <a:t>Компонента связности</a:t>
            </a:r>
            <a:r>
              <a:rPr lang="ru-RU" dirty="0" smtClean="0"/>
              <a:t> графа — </a:t>
            </a:r>
            <a:r>
              <a:rPr lang="ru-RU" dirty="0"/>
              <a:t>это его максимальный связный </a:t>
            </a:r>
            <a:r>
              <a:rPr lang="ru-RU" dirty="0" smtClean="0"/>
              <a:t>подграф</a:t>
            </a:r>
            <a:endParaRPr lang="en-US" dirty="0"/>
          </a:p>
          <a:p>
            <a:pPr marL="0" indent="0">
              <a:buNone/>
            </a:pPr>
            <a:endParaRPr lang="ru-RU" dirty="0" smtClean="0"/>
          </a:p>
        </p:txBody>
      </p:sp>
      <p:grpSp>
        <p:nvGrpSpPr>
          <p:cNvPr id="64" name="Группа 63"/>
          <p:cNvGrpSpPr/>
          <p:nvPr/>
        </p:nvGrpSpPr>
        <p:grpSpPr>
          <a:xfrm>
            <a:off x="8042308" y="4248512"/>
            <a:ext cx="2952328" cy="2088232"/>
            <a:chOff x="5404385" y="4158372"/>
            <a:chExt cx="2952328" cy="2088232"/>
          </a:xfrm>
        </p:grpSpPr>
        <p:sp>
          <p:nvSpPr>
            <p:cNvPr id="24" name="Овал 23"/>
            <p:cNvSpPr/>
            <p:nvPr/>
          </p:nvSpPr>
          <p:spPr>
            <a:xfrm>
              <a:off x="8212697" y="509447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7276593" y="610258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8212697" y="610258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27" name="Прямая соединительная линия 26"/>
            <p:cNvCxnSpPr>
              <a:stCxn id="26" idx="2"/>
              <a:endCxn id="25" idx="6"/>
            </p:cNvCxnSpPr>
            <p:nvPr/>
          </p:nvCxnSpPr>
          <p:spPr>
            <a:xfrm flipH="1">
              <a:off x="7420609" y="6174596"/>
              <a:ext cx="79208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>
              <a:stCxn id="24" idx="4"/>
              <a:endCxn id="26" idx="0"/>
            </p:cNvCxnSpPr>
            <p:nvPr/>
          </p:nvCxnSpPr>
          <p:spPr>
            <a:xfrm>
              <a:off x="8284705" y="5238492"/>
              <a:ext cx="0" cy="86409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Овал 29"/>
            <p:cNvSpPr/>
            <p:nvPr/>
          </p:nvSpPr>
          <p:spPr>
            <a:xfrm>
              <a:off x="7276593" y="509447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6340489" y="509447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7276593" y="4158372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6340489" y="610258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5404385" y="610258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12" name="Прямая соединительная линия 11"/>
            <p:cNvCxnSpPr>
              <a:stCxn id="36" idx="4"/>
              <a:endCxn id="30" idx="0"/>
            </p:cNvCxnSpPr>
            <p:nvPr/>
          </p:nvCxnSpPr>
          <p:spPr>
            <a:xfrm>
              <a:off x="7348601" y="4302388"/>
              <a:ext cx="0" cy="79208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>
              <a:stCxn id="36" idx="5"/>
              <a:endCxn id="24" idx="1"/>
            </p:cNvCxnSpPr>
            <p:nvPr/>
          </p:nvCxnSpPr>
          <p:spPr>
            <a:xfrm>
              <a:off x="7399518" y="4281297"/>
              <a:ext cx="834270" cy="83427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>
              <a:stCxn id="36" idx="3"/>
              <a:endCxn id="32" idx="7"/>
            </p:cNvCxnSpPr>
            <p:nvPr/>
          </p:nvCxnSpPr>
          <p:spPr>
            <a:xfrm flipH="1">
              <a:off x="6463414" y="4281297"/>
              <a:ext cx="834270" cy="83427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>
              <a:stCxn id="32" idx="3"/>
              <a:endCxn id="38" idx="7"/>
            </p:cNvCxnSpPr>
            <p:nvPr/>
          </p:nvCxnSpPr>
          <p:spPr>
            <a:xfrm flipH="1">
              <a:off x="5527310" y="5217401"/>
              <a:ext cx="834270" cy="90627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>
              <a:stCxn id="38" idx="6"/>
              <a:endCxn id="37" idx="2"/>
            </p:cNvCxnSpPr>
            <p:nvPr/>
          </p:nvCxnSpPr>
          <p:spPr>
            <a:xfrm>
              <a:off x="5548401" y="6174596"/>
              <a:ext cx="79208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>
              <a:stCxn id="37" idx="0"/>
              <a:endCxn id="32" idx="4"/>
            </p:cNvCxnSpPr>
            <p:nvPr/>
          </p:nvCxnSpPr>
          <p:spPr>
            <a:xfrm flipV="1">
              <a:off x="6412497" y="5238492"/>
              <a:ext cx="0" cy="86409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>
              <a:stCxn id="37" idx="6"/>
              <a:endCxn id="25" idx="2"/>
            </p:cNvCxnSpPr>
            <p:nvPr/>
          </p:nvCxnSpPr>
          <p:spPr>
            <a:xfrm>
              <a:off x="6484505" y="6174596"/>
              <a:ext cx="79208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>
              <a:stCxn id="30" idx="4"/>
              <a:endCxn id="25" idx="0"/>
            </p:cNvCxnSpPr>
            <p:nvPr/>
          </p:nvCxnSpPr>
          <p:spPr>
            <a:xfrm>
              <a:off x="7348601" y="5238492"/>
              <a:ext cx="0" cy="86409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>
              <a:stCxn id="30" idx="3"/>
              <a:endCxn id="37" idx="7"/>
            </p:cNvCxnSpPr>
            <p:nvPr/>
          </p:nvCxnSpPr>
          <p:spPr>
            <a:xfrm flipH="1">
              <a:off x="6463414" y="5217401"/>
              <a:ext cx="834270" cy="90627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Овал 32"/>
          <p:cNvSpPr/>
          <p:nvPr/>
        </p:nvSpPr>
        <p:spPr>
          <a:xfrm>
            <a:off x="3760040" y="518461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Овал 33"/>
          <p:cNvSpPr/>
          <p:nvPr/>
        </p:nvSpPr>
        <p:spPr>
          <a:xfrm>
            <a:off x="2823936" y="619272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Овал 34"/>
          <p:cNvSpPr/>
          <p:nvPr/>
        </p:nvSpPr>
        <p:spPr>
          <a:xfrm>
            <a:off x="3760040" y="619272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39" name="Прямая соединительная линия 38"/>
          <p:cNvCxnSpPr>
            <a:stCxn id="35" idx="2"/>
            <a:endCxn id="34" idx="6"/>
          </p:cNvCxnSpPr>
          <p:nvPr/>
        </p:nvCxnSpPr>
        <p:spPr>
          <a:xfrm flipH="1">
            <a:off x="2967952" y="6264736"/>
            <a:ext cx="79208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>
            <a:stCxn id="33" idx="4"/>
            <a:endCxn id="35" idx="0"/>
          </p:cNvCxnSpPr>
          <p:nvPr/>
        </p:nvCxnSpPr>
        <p:spPr>
          <a:xfrm>
            <a:off x="3832048" y="5328632"/>
            <a:ext cx="0" cy="86409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Овал 41"/>
          <p:cNvSpPr/>
          <p:nvPr/>
        </p:nvSpPr>
        <p:spPr>
          <a:xfrm>
            <a:off x="2823936" y="518461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3" name="Овал 42"/>
          <p:cNvSpPr/>
          <p:nvPr/>
        </p:nvSpPr>
        <p:spPr>
          <a:xfrm>
            <a:off x="1887832" y="518461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Овал 44"/>
          <p:cNvSpPr/>
          <p:nvPr/>
        </p:nvSpPr>
        <p:spPr>
          <a:xfrm>
            <a:off x="2823936" y="424851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6" name="Овал 45"/>
          <p:cNvSpPr/>
          <p:nvPr/>
        </p:nvSpPr>
        <p:spPr>
          <a:xfrm>
            <a:off x="1887832" y="619272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7" name="Овал 46"/>
          <p:cNvSpPr/>
          <p:nvPr/>
        </p:nvSpPr>
        <p:spPr>
          <a:xfrm>
            <a:off x="951728" y="619272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48" name="Прямая соединительная линия 47"/>
          <p:cNvCxnSpPr>
            <a:stCxn id="45" idx="4"/>
            <a:endCxn id="42" idx="0"/>
          </p:cNvCxnSpPr>
          <p:nvPr/>
        </p:nvCxnSpPr>
        <p:spPr>
          <a:xfrm>
            <a:off x="2895944" y="4392528"/>
            <a:ext cx="0" cy="7920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>
            <a:stCxn id="45" idx="5"/>
            <a:endCxn id="33" idx="1"/>
          </p:cNvCxnSpPr>
          <p:nvPr/>
        </p:nvCxnSpPr>
        <p:spPr>
          <a:xfrm>
            <a:off x="2946861" y="4371437"/>
            <a:ext cx="834270" cy="83427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>
            <a:stCxn id="43" idx="3"/>
            <a:endCxn id="47" idx="7"/>
          </p:cNvCxnSpPr>
          <p:nvPr/>
        </p:nvCxnSpPr>
        <p:spPr>
          <a:xfrm flipH="1">
            <a:off x="1074653" y="5307541"/>
            <a:ext cx="834270" cy="90627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>
            <a:stCxn id="47" idx="6"/>
            <a:endCxn id="46" idx="2"/>
          </p:cNvCxnSpPr>
          <p:nvPr/>
        </p:nvCxnSpPr>
        <p:spPr>
          <a:xfrm>
            <a:off x="1095744" y="6264736"/>
            <a:ext cx="79208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>
            <a:stCxn id="46" idx="0"/>
            <a:endCxn id="43" idx="4"/>
          </p:cNvCxnSpPr>
          <p:nvPr/>
        </p:nvCxnSpPr>
        <p:spPr>
          <a:xfrm flipV="1">
            <a:off x="1959840" y="5328632"/>
            <a:ext cx="0" cy="86409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>
            <a:stCxn id="42" idx="4"/>
            <a:endCxn id="34" idx="0"/>
          </p:cNvCxnSpPr>
          <p:nvPr/>
        </p:nvCxnSpPr>
        <p:spPr>
          <a:xfrm>
            <a:off x="2895944" y="5328632"/>
            <a:ext cx="0" cy="86409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>
            <a:stCxn id="6" idx="2"/>
          </p:cNvCxnSpPr>
          <p:nvPr/>
        </p:nvCxnSpPr>
        <p:spPr>
          <a:xfrm>
            <a:off x="8445878" y="4505186"/>
            <a:ext cx="676550" cy="2833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677976" y="4135854"/>
            <a:ext cx="1535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связный граф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4676801" y="4788572"/>
            <a:ext cx="1749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несвязный граф</a:t>
            </a:r>
          </a:p>
        </p:txBody>
      </p:sp>
      <p:cxnSp>
        <p:nvCxnSpPr>
          <p:cNvPr id="59" name="Прямая со стрелкой 58"/>
          <p:cNvCxnSpPr>
            <a:stCxn id="58" idx="2"/>
          </p:cNvCxnSpPr>
          <p:nvPr/>
        </p:nvCxnSpPr>
        <p:spPr>
          <a:xfrm flipH="1">
            <a:off x="4676801" y="5157904"/>
            <a:ext cx="874503" cy="1707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99700" y="3994161"/>
            <a:ext cx="1584176" cy="6527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компоненты связности</a:t>
            </a:r>
          </a:p>
        </p:txBody>
      </p:sp>
      <p:cxnSp>
        <p:nvCxnSpPr>
          <p:cNvPr id="13" name="Прямая со стрелкой 12"/>
          <p:cNvCxnSpPr>
            <a:stCxn id="10" idx="3"/>
          </p:cNvCxnSpPr>
          <p:nvPr/>
        </p:nvCxnSpPr>
        <p:spPr>
          <a:xfrm>
            <a:off x="2283876" y="4320520"/>
            <a:ext cx="252028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10" idx="2"/>
          </p:cNvCxnSpPr>
          <p:nvPr/>
        </p:nvCxnSpPr>
        <p:spPr>
          <a:xfrm>
            <a:off x="1491788" y="4646880"/>
            <a:ext cx="0" cy="3263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9845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Связность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i="1" dirty="0" smtClean="0"/>
              <a:t>Мост</a:t>
            </a:r>
            <a:r>
              <a:rPr lang="ru-RU" dirty="0" smtClean="0"/>
              <a:t> — это ребро, удаление которого приводит к графу с бо́льшим числом компонент связности</a:t>
            </a:r>
          </a:p>
          <a:p>
            <a:r>
              <a:rPr lang="ru-RU" i="1" dirty="0" smtClean="0"/>
              <a:t>Точка сочленения</a:t>
            </a:r>
            <a:r>
              <a:rPr lang="ru-RU" dirty="0" smtClean="0"/>
              <a:t> — вершина, </a:t>
            </a:r>
            <a:r>
              <a:rPr lang="ru-RU" dirty="0"/>
              <a:t>удаление </a:t>
            </a:r>
            <a:r>
              <a:rPr lang="ru-RU" dirty="0" smtClean="0"/>
              <a:t>которой </a:t>
            </a:r>
            <a:r>
              <a:rPr lang="ru-RU" dirty="0"/>
              <a:t>приводит к графу с бо́льшим числом компонент связности</a:t>
            </a:r>
          </a:p>
          <a:p>
            <a:endParaRPr lang="en-US" dirty="0"/>
          </a:p>
          <a:p>
            <a:pPr marL="0" indent="0">
              <a:buNone/>
            </a:pPr>
            <a:endParaRPr lang="ru-RU" dirty="0" smtClean="0"/>
          </a:p>
        </p:txBody>
      </p:sp>
      <p:sp>
        <p:nvSpPr>
          <p:cNvPr id="24" name="Овал 23"/>
          <p:cNvSpPr/>
          <p:nvPr/>
        </p:nvSpPr>
        <p:spPr>
          <a:xfrm>
            <a:off x="10204749" y="518461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Овал 24"/>
          <p:cNvSpPr/>
          <p:nvPr/>
        </p:nvSpPr>
        <p:spPr>
          <a:xfrm>
            <a:off x="9268645" y="619272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Овал 25"/>
          <p:cNvSpPr/>
          <p:nvPr/>
        </p:nvSpPr>
        <p:spPr>
          <a:xfrm>
            <a:off x="10204749" y="619272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27" name="Прямая соединительная линия 26"/>
          <p:cNvCxnSpPr>
            <a:stCxn id="26" idx="2"/>
            <a:endCxn id="25" idx="6"/>
          </p:cNvCxnSpPr>
          <p:nvPr/>
        </p:nvCxnSpPr>
        <p:spPr>
          <a:xfrm flipH="1">
            <a:off x="9412661" y="6264736"/>
            <a:ext cx="79208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>
            <a:stCxn id="24" idx="4"/>
            <a:endCxn id="26" idx="0"/>
          </p:cNvCxnSpPr>
          <p:nvPr/>
        </p:nvCxnSpPr>
        <p:spPr>
          <a:xfrm>
            <a:off x="10276757" y="5328632"/>
            <a:ext cx="0" cy="86409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Овал 29"/>
          <p:cNvSpPr/>
          <p:nvPr/>
        </p:nvSpPr>
        <p:spPr>
          <a:xfrm>
            <a:off x="9268645" y="518461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Овал 31"/>
          <p:cNvSpPr/>
          <p:nvPr/>
        </p:nvSpPr>
        <p:spPr>
          <a:xfrm>
            <a:off x="8332541" y="518461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Овал 35"/>
          <p:cNvSpPr/>
          <p:nvPr/>
        </p:nvSpPr>
        <p:spPr>
          <a:xfrm>
            <a:off x="9268645" y="424851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7" name="Овал 36"/>
          <p:cNvSpPr/>
          <p:nvPr/>
        </p:nvSpPr>
        <p:spPr>
          <a:xfrm>
            <a:off x="8332541" y="619272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8" name="Овал 37"/>
          <p:cNvSpPr/>
          <p:nvPr/>
        </p:nvSpPr>
        <p:spPr>
          <a:xfrm>
            <a:off x="7396437" y="619272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2" name="Прямая соединительная линия 11"/>
          <p:cNvCxnSpPr>
            <a:stCxn id="36" idx="4"/>
            <a:endCxn id="30" idx="0"/>
          </p:cNvCxnSpPr>
          <p:nvPr/>
        </p:nvCxnSpPr>
        <p:spPr>
          <a:xfrm>
            <a:off x="9340653" y="4392528"/>
            <a:ext cx="0" cy="7920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stCxn id="36" idx="5"/>
            <a:endCxn id="24" idx="1"/>
          </p:cNvCxnSpPr>
          <p:nvPr/>
        </p:nvCxnSpPr>
        <p:spPr>
          <a:xfrm>
            <a:off x="9391570" y="4371437"/>
            <a:ext cx="834270" cy="83427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36" idx="3"/>
            <a:endCxn id="32" idx="7"/>
          </p:cNvCxnSpPr>
          <p:nvPr/>
        </p:nvCxnSpPr>
        <p:spPr>
          <a:xfrm flipH="1">
            <a:off x="8455466" y="4371437"/>
            <a:ext cx="834270" cy="83427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32" idx="3"/>
            <a:endCxn id="38" idx="7"/>
          </p:cNvCxnSpPr>
          <p:nvPr/>
        </p:nvCxnSpPr>
        <p:spPr>
          <a:xfrm flipH="1">
            <a:off x="7519362" y="5307541"/>
            <a:ext cx="834270" cy="90627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stCxn id="38" idx="6"/>
            <a:endCxn id="37" idx="2"/>
          </p:cNvCxnSpPr>
          <p:nvPr/>
        </p:nvCxnSpPr>
        <p:spPr>
          <a:xfrm>
            <a:off x="7540453" y="6264736"/>
            <a:ext cx="79208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stCxn id="37" idx="0"/>
            <a:endCxn id="32" idx="4"/>
          </p:cNvCxnSpPr>
          <p:nvPr/>
        </p:nvCxnSpPr>
        <p:spPr>
          <a:xfrm flipV="1">
            <a:off x="8404549" y="5328632"/>
            <a:ext cx="0" cy="86409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>
            <a:stCxn id="30" idx="4"/>
            <a:endCxn id="25" idx="0"/>
          </p:cNvCxnSpPr>
          <p:nvPr/>
        </p:nvCxnSpPr>
        <p:spPr>
          <a:xfrm>
            <a:off x="9340653" y="5328632"/>
            <a:ext cx="0" cy="86409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>
            <a:stCxn id="6" idx="2"/>
          </p:cNvCxnSpPr>
          <p:nvPr/>
        </p:nvCxnSpPr>
        <p:spPr>
          <a:xfrm>
            <a:off x="7356874" y="4505186"/>
            <a:ext cx="1331415" cy="2833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032105" y="4135854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мост</a:t>
            </a:r>
          </a:p>
        </p:txBody>
      </p:sp>
    </p:spTree>
    <p:extLst>
      <p:ext uri="{BB962C8B-B14F-4D97-AF65-F5344CB8AC3E}">
        <p14:creationId xmlns:p14="http://schemas.microsoft.com/office/powerpoint/2010/main" val="369197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Полные и пустые графы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ru-RU" i="1" dirty="0" smtClean="0"/>
                  <a:t>Полный граф</a:t>
                </a:r>
                <a:r>
                  <a:rPr lang="ru-RU" dirty="0" smtClean="0"/>
                  <a:t>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вершинах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это граф, в котором есть все возможные рёбра (сколько?)</a:t>
                </a:r>
              </a:p>
              <a:p>
                <a:endParaRPr lang="ru-RU" dirty="0"/>
              </a:p>
              <a:p>
                <a:endParaRPr lang="ru-RU" dirty="0" smtClean="0"/>
              </a:p>
              <a:p>
                <a:endParaRPr lang="ru-RU" dirty="0" smtClean="0"/>
              </a:p>
              <a:p>
                <a:endParaRPr lang="ru-RU" i="1" dirty="0" smtClean="0"/>
              </a:p>
              <a:p>
                <a:endParaRPr lang="ru-RU" i="1" dirty="0"/>
              </a:p>
              <a:p>
                <a:r>
                  <a:rPr lang="ru-RU" i="1" dirty="0" smtClean="0"/>
                  <a:t>Пустой граф</a:t>
                </a:r>
                <a:r>
                  <a:rPr lang="ru-RU" dirty="0" smtClean="0"/>
                  <a:t> — в котором нет ни одного ребра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Овал 3"/>
          <p:cNvSpPr/>
          <p:nvPr/>
        </p:nvSpPr>
        <p:spPr>
          <a:xfrm>
            <a:off x="5954986" y="443711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4557951" y="444141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5933895" y="3361287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7" name="Прямая соединительная линия 6"/>
          <p:cNvCxnSpPr>
            <a:stCxn id="4" idx="0"/>
            <a:endCxn id="6" idx="4"/>
          </p:cNvCxnSpPr>
          <p:nvPr/>
        </p:nvCxnSpPr>
        <p:spPr>
          <a:xfrm flipH="1" flipV="1">
            <a:off x="6005904" y="3505304"/>
            <a:ext cx="21091" cy="93180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stCxn id="4" idx="2"/>
            <a:endCxn id="5" idx="6"/>
          </p:cNvCxnSpPr>
          <p:nvPr/>
        </p:nvCxnSpPr>
        <p:spPr>
          <a:xfrm flipH="1">
            <a:off x="4701968" y="4509120"/>
            <a:ext cx="1253019" cy="430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stCxn id="6" idx="3"/>
            <a:endCxn id="5" idx="7"/>
          </p:cNvCxnSpPr>
          <p:nvPr/>
        </p:nvCxnSpPr>
        <p:spPr>
          <a:xfrm flipH="1">
            <a:off x="4680876" y="3484213"/>
            <a:ext cx="1274110" cy="97829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4557951" y="3361287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1" name="Прямая соединительная линия 10"/>
          <p:cNvCxnSpPr>
            <a:stCxn id="5" idx="0"/>
            <a:endCxn id="10" idx="4"/>
          </p:cNvCxnSpPr>
          <p:nvPr/>
        </p:nvCxnSpPr>
        <p:spPr>
          <a:xfrm flipV="1">
            <a:off x="4629959" y="3505304"/>
            <a:ext cx="0" cy="93611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stCxn id="4" idx="1"/>
            <a:endCxn id="10" idx="5"/>
          </p:cNvCxnSpPr>
          <p:nvPr/>
        </p:nvCxnSpPr>
        <p:spPr>
          <a:xfrm flipH="1" flipV="1">
            <a:off x="4680877" y="3484213"/>
            <a:ext cx="1295201" cy="97399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stCxn id="6" idx="2"/>
            <a:endCxn id="10" idx="6"/>
          </p:cNvCxnSpPr>
          <p:nvPr/>
        </p:nvCxnSpPr>
        <p:spPr>
          <a:xfrm flipH="1">
            <a:off x="4701967" y="3433295"/>
            <a:ext cx="123192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8933195" y="450491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7697936" y="447592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9077211" y="362402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7" name="Прямая соединительная линия 16"/>
          <p:cNvCxnSpPr>
            <a:stCxn id="14" idx="0"/>
            <a:endCxn id="16" idx="4"/>
          </p:cNvCxnSpPr>
          <p:nvPr/>
        </p:nvCxnSpPr>
        <p:spPr>
          <a:xfrm flipV="1">
            <a:off x="9005203" y="3768038"/>
            <a:ext cx="144016" cy="73687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14" idx="2"/>
            <a:endCxn id="15" idx="6"/>
          </p:cNvCxnSpPr>
          <p:nvPr/>
        </p:nvCxnSpPr>
        <p:spPr>
          <a:xfrm flipH="1" flipV="1">
            <a:off x="7841953" y="4547936"/>
            <a:ext cx="1091243" cy="2898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16" idx="3"/>
            <a:endCxn id="15" idx="7"/>
          </p:cNvCxnSpPr>
          <p:nvPr/>
        </p:nvCxnSpPr>
        <p:spPr>
          <a:xfrm flipH="1">
            <a:off x="7820862" y="3746947"/>
            <a:ext cx="1277441" cy="75007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Овал 19"/>
          <p:cNvSpPr/>
          <p:nvPr/>
        </p:nvSpPr>
        <p:spPr>
          <a:xfrm>
            <a:off x="7565986" y="362200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21" name="Прямая соединительная линия 20"/>
          <p:cNvCxnSpPr>
            <a:stCxn id="15" idx="0"/>
            <a:endCxn id="20" idx="4"/>
          </p:cNvCxnSpPr>
          <p:nvPr/>
        </p:nvCxnSpPr>
        <p:spPr>
          <a:xfrm flipH="1" flipV="1">
            <a:off x="7637994" y="3766022"/>
            <a:ext cx="131950" cy="70990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stCxn id="14" idx="1"/>
            <a:endCxn id="20" idx="5"/>
          </p:cNvCxnSpPr>
          <p:nvPr/>
        </p:nvCxnSpPr>
        <p:spPr>
          <a:xfrm flipH="1" flipV="1">
            <a:off x="7688912" y="3744931"/>
            <a:ext cx="1265375" cy="78107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stCxn id="16" idx="2"/>
            <a:endCxn id="20" idx="6"/>
          </p:cNvCxnSpPr>
          <p:nvPr/>
        </p:nvCxnSpPr>
        <p:spPr>
          <a:xfrm flipH="1" flipV="1">
            <a:off x="7710003" y="3694014"/>
            <a:ext cx="1367209" cy="201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Овал 29"/>
          <p:cNvSpPr/>
          <p:nvPr/>
        </p:nvSpPr>
        <p:spPr>
          <a:xfrm>
            <a:off x="8248262" y="291209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32" name="Прямая соединительная линия 31"/>
          <p:cNvCxnSpPr>
            <a:stCxn id="20" idx="7"/>
            <a:endCxn id="30" idx="3"/>
          </p:cNvCxnSpPr>
          <p:nvPr/>
        </p:nvCxnSpPr>
        <p:spPr>
          <a:xfrm flipV="1">
            <a:off x="7688911" y="3035024"/>
            <a:ext cx="580442" cy="60807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>
            <a:stCxn id="16" idx="1"/>
            <a:endCxn id="30" idx="5"/>
          </p:cNvCxnSpPr>
          <p:nvPr/>
        </p:nvCxnSpPr>
        <p:spPr>
          <a:xfrm flipH="1" flipV="1">
            <a:off x="8371188" y="3035025"/>
            <a:ext cx="727115" cy="61008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>
            <a:stCxn id="30" idx="3"/>
            <a:endCxn id="15" idx="7"/>
          </p:cNvCxnSpPr>
          <p:nvPr/>
        </p:nvCxnSpPr>
        <p:spPr>
          <a:xfrm flipH="1">
            <a:off x="7820861" y="3035025"/>
            <a:ext cx="448492" cy="146199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>
            <a:stCxn id="30" idx="5"/>
          </p:cNvCxnSpPr>
          <p:nvPr/>
        </p:nvCxnSpPr>
        <p:spPr>
          <a:xfrm>
            <a:off x="8371187" y="3035024"/>
            <a:ext cx="634016" cy="146989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/>
              <p:cNvSpPr txBox="1"/>
              <p:nvPr/>
            </p:nvSpPr>
            <p:spPr>
              <a:xfrm>
                <a:off x="3935761" y="3788692"/>
                <a:ext cx="48833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𝐾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1760" y="3788692"/>
                <a:ext cx="488339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/>
              <p:cNvSpPr txBox="1"/>
              <p:nvPr/>
            </p:nvSpPr>
            <p:spPr>
              <a:xfrm>
                <a:off x="7059805" y="3786541"/>
                <a:ext cx="48833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𝐾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5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6" name="TextBox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5804" y="3786541"/>
                <a:ext cx="488339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51968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Независимые множества и клики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Клика</a:t>
            </a:r>
            <a:r>
              <a:rPr lang="ru-RU" dirty="0" smtClean="0"/>
              <a:t> в графе — это полный подграф</a:t>
            </a:r>
          </a:p>
          <a:p>
            <a:r>
              <a:rPr lang="ru-RU" i="1" dirty="0" smtClean="0"/>
              <a:t>Независимое множество</a:t>
            </a:r>
            <a:r>
              <a:rPr lang="ru-RU" dirty="0" smtClean="0"/>
              <a:t> — это подмножество вершин, порождающее пустой подграф</a:t>
            </a:r>
          </a:p>
        </p:txBody>
      </p:sp>
      <p:sp>
        <p:nvSpPr>
          <p:cNvPr id="5" name="Овал 4"/>
          <p:cNvSpPr/>
          <p:nvPr/>
        </p:nvSpPr>
        <p:spPr>
          <a:xfrm>
            <a:off x="10204749" y="5184616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9268645" y="619272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10204749" y="619272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8" name="Прямая соединительная линия 7"/>
          <p:cNvCxnSpPr>
            <a:stCxn id="7" idx="2"/>
            <a:endCxn id="6" idx="6"/>
          </p:cNvCxnSpPr>
          <p:nvPr/>
        </p:nvCxnSpPr>
        <p:spPr>
          <a:xfrm flipH="1">
            <a:off x="9412661" y="6264736"/>
            <a:ext cx="79208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stCxn id="5" idx="4"/>
            <a:endCxn id="7" idx="0"/>
          </p:cNvCxnSpPr>
          <p:nvPr/>
        </p:nvCxnSpPr>
        <p:spPr>
          <a:xfrm>
            <a:off x="10276757" y="5328632"/>
            <a:ext cx="0" cy="86409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9268645" y="5184616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8332541" y="518461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9268645" y="424851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8332541" y="619272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7396437" y="6192728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5" name="Прямая соединительная линия 14"/>
          <p:cNvCxnSpPr>
            <a:stCxn id="12" idx="4"/>
            <a:endCxn id="10" idx="0"/>
          </p:cNvCxnSpPr>
          <p:nvPr/>
        </p:nvCxnSpPr>
        <p:spPr>
          <a:xfrm>
            <a:off x="9340653" y="4392528"/>
            <a:ext cx="0" cy="7920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stCxn id="12" idx="5"/>
            <a:endCxn id="5" idx="1"/>
          </p:cNvCxnSpPr>
          <p:nvPr/>
        </p:nvCxnSpPr>
        <p:spPr>
          <a:xfrm>
            <a:off x="9391570" y="4371437"/>
            <a:ext cx="834270" cy="83427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12" idx="3"/>
            <a:endCxn id="11" idx="7"/>
          </p:cNvCxnSpPr>
          <p:nvPr/>
        </p:nvCxnSpPr>
        <p:spPr>
          <a:xfrm flipH="1">
            <a:off x="8455466" y="4371437"/>
            <a:ext cx="834270" cy="83427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11" idx="3"/>
            <a:endCxn id="14" idx="7"/>
          </p:cNvCxnSpPr>
          <p:nvPr/>
        </p:nvCxnSpPr>
        <p:spPr>
          <a:xfrm flipH="1">
            <a:off x="7519362" y="5307541"/>
            <a:ext cx="834270" cy="90627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14" idx="6"/>
            <a:endCxn id="13" idx="2"/>
          </p:cNvCxnSpPr>
          <p:nvPr/>
        </p:nvCxnSpPr>
        <p:spPr>
          <a:xfrm>
            <a:off x="7540453" y="6264736"/>
            <a:ext cx="79208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13" idx="0"/>
            <a:endCxn id="11" idx="4"/>
          </p:cNvCxnSpPr>
          <p:nvPr/>
        </p:nvCxnSpPr>
        <p:spPr>
          <a:xfrm flipV="1">
            <a:off x="8404549" y="5328632"/>
            <a:ext cx="0" cy="86409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stCxn id="13" idx="6"/>
            <a:endCxn id="6" idx="2"/>
          </p:cNvCxnSpPr>
          <p:nvPr/>
        </p:nvCxnSpPr>
        <p:spPr>
          <a:xfrm>
            <a:off x="8476557" y="6264736"/>
            <a:ext cx="79208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stCxn id="10" idx="4"/>
            <a:endCxn id="6" idx="0"/>
          </p:cNvCxnSpPr>
          <p:nvPr/>
        </p:nvCxnSpPr>
        <p:spPr>
          <a:xfrm>
            <a:off x="9340653" y="5328632"/>
            <a:ext cx="0" cy="86409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stCxn id="10" idx="3"/>
            <a:endCxn id="13" idx="7"/>
          </p:cNvCxnSpPr>
          <p:nvPr/>
        </p:nvCxnSpPr>
        <p:spPr>
          <a:xfrm flipH="1">
            <a:off x="8455466" y="5307541"/>
            <a:ext cx="834270" cy="90627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5303913" y="3429000"/>
            <a:ext cx="3028629" cy="135957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6918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Независимые множества и клики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ru-RU" i="1" dirty="0" smtClean="0"/>
                  <a:t>Число независимости </a:t>
                </a:r>
                <a14:m>
                  <m:oMath xmlns:m="http://schemas.openxmlformats.org/officeDocument/2006/math">
                    <m:r>
                      <a:rPr lang="ru-RU" b="0" i="1" smtClean="0">
                        <a:latin typeface="Cambria Math"/>
                      </a:rPr>
                      <m:t>𝛼</m:t>
                    </m:r>
                    <m:d>
                      <m:dPr>
                        <m:ctrlPr>
                          <a:rPr lang="ru-R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это размер максимального независимого множества</a:t>
                </a:r>
              </a:p>
              <a:p>
                <a:r>
                  <a:rPr lang="ru-RU" i="1" dirty="0" smtClean="0"/>
                  <a:t>Кликовое число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это максимальный размер клики в графе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1"/>
                <a:ext cx="8229600" cy="2260848"/>
              </a:xfrm>
              <a:blipFill rotWithShape="1">
                <a:blip r:embed="rId3"/>
                <a:stretch>
                  <a:fillRect l="-1630" t="-3243" r="-741" b="-351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Овал 4"/>
          <p:cNvSpPr/>
          <p:nvPr/>
        </p:nvSpPr>
        <p:spPr>
          <a:xfrm>
            <a:off x="10204749" y="5184616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9268645" y="619272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10204749" y="619272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8" name="Прямая соединительная линия 7"/>
          <p:cNvCxnSpPr>
            <a:stCxn id="7" idx="2"/>
            <a:endCxn id="6" idx="6"/>
          </p:cNvCxnSpPr>
          <p:nvPr/>
        </p:nvCxnSpPr>
        <p:spPr>
          <a:xfrm flipH="1">
            <a:off x="9412661" y="6264736"/>
            <a:ext cx="79208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stCxn id="5" idx="4"/>
            <a:endCxn id="7" idx="0"/>
          </p:cNvCxnSpPr>
          <p:nvPr/>
        </p:nvCxnSpPr>
        <p:spPr>
          <a:xfrm>
            <a:off x="10276757" y="5328632"/>
            <a:ext cx="0" cy="86409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9268645" y="5184616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8332541" y="518461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9268645" y="424851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8332541" y="619272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7396437" y="6192728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5" name="Прямая соединительная линия 14"/>
          <p:cNvCxnSpPr>
            <a:stCxn id="12" idx="4"/>
            <a:endCxn id="10" idx="0"/>
          </p:cNvCxnSpPr>
          <p:nvPr/>
        </p:nvCxnSpPr>
        <p:spPr>
          <a:xfrm>
            <a:off x="9340653" y="4392528"/>
            <a:ext cx="0" cy="7920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stCxn id="12" idx="5"/>
            <a:endCxn id="5" idx="1"/>
          </p:cNvCxnSpPr>
          <p:nvPr/>
        </p:nvCxnSpPr>
        <p:spPr>
          <a:xfrm>
            <a:off x="9391570" y="4371437"/>
            <a:ext cx="834270" cy="83427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12" idx="3"/>
            <a:endCxn id="11" idx="7"/>
          </p:cNvCxnSpPr>
          <p:nvPr/>
        </p:nvCxnSpPr>
        <p:spPr>
          <a:xfrm flipH="1">
            <a:off x="8455466" y="4371437"/>
            <a:ext cx="834270" cy="83427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11" idx="3"/>
            <a:endCxn id="14" idx="7"/>
          </p:cNvCxnSpPr>
          <p:nvPr/>
        </p:nvCxnSpPr>
        <p:spPr>
          <a:xfrm flipH="1">
            <a:off x="7519362" y="5307541"/>
            <a:ext cx="834270" cy="90627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14" idx="6"/>
            <a:endCxn id="13" idx="2"/>
          </p:cNvCxnSpPr>
          <p:nvPr/>
        </p:nvCxnSpPr>
        <p:spPr>
          <a:xfrm>
            <a:off x="7540453" y="6264736"/>
            <a:ext cx="79208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13" idx="0"/>
            <a:endCxn id="11" idx="4"/>
          </p:cNvCxnSpPr>
          <p:nvPr/>
        </p:nvCxnSpPr>
        <p:spPr>
          <a:xfrm flipV="1">
            <a:off x="8404549" y="5328632"/>
            <a:ext cx="0" cy="86409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stCxn id="13" idx="6"/>
            <a:endCxn id="6" idx="2"/>
          </p:cNvCxnSpPr>
          <p:nvPr/>
        </p:nvCxnSpPr>
        <p:spPr>
          <a:xfrm>
            <a:off x="8476557" y="6264736"/>
            <a:ext cx="79208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stCxn id="10" idx="4"/>
            <a:endCxn id="6" idx="0"/>
          </p:cNvCxnSpPr>
          <p:nvPr/>
        </p:nvCxnSpPr>
        <p:spPr>
          <a:xfrm>
            <a:off x="9340653" y="5328632"/>
            <a:ext cx="0" cy="86409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stCxn id="10" idx="3"/>
            <a:endCxn id="13" idx="7"/>
          </p:cNvCxnSpPr>
          <p:nvPr/>
        </p:nvCxnSpPr>
        <p:spPr>
          <a:xfrm flipH="1">
            <a:off x="8455466" y="5307541"/>
            <a:ext cx="834270" cy="90627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3597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Двудольные графы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2107431"/>
              </a:xfrm>
            </p:spPr>
            <p:txBody>
              <a:bodyPr/>
              <a:lstStyle/>
              <a:p>
                <a:r>
                  <a:rPr lang="ru-RU" i="1" dirty="0" smtClean="0"/>
                  <a:t>Двудольный</a:t>
                </a:r>
                <a:r>
                  <a:rPr lang="ru-RU" dirty="0" smtClean="0"/>
                  <a:t> граф — это граф, вершины которого можно разбить на два независимых множества</a:t>
                </a:r>
              </a:p>
              <a:p>
                <a:r>
                  <a:rPr lang="ru-RU" i="1" dirty="0" smtClean="0"/>
                  <a:t>Полный двудольный</a:t>
                </a:r>
                <a:r>
                  <a:rPr lang="ru-RU" dirty="0" smtClean="0"/>
                  <a:t> граф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 smtClean="0"/>
                  <a:t> —</a:t>
                </a:r>
                <a:r>
                  <a:rPr lang="ru-RU" dirty="0" smtClean="0"/>
                  <a:t> это двудольный граф со всеми возможными рёбрами между долями 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𝑚</m:t>
                    </m:r>
                  </m:oMath>
                </a14:m>
                <a:r>
                  <a:rPr lang="ru-RU" dirty="0" smtClean="0"/>
                  <a:t> и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ru-RU" dirty="0" smtClean="0"/>
                  <a:t> — мощности долей)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2107431"/>
              </a:xfrm>
              <a:blipFill rotWithShape="0">
                <a:blip r:embed="rId3"/>
                <a:stretch>
                  <a:fillRect l="-1043" t="-4624" r="-17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394794" y="4806216"/>
                <a:ext cx="621389" cy="3815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𝐾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3,3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4794" y="4806216"/>
                <a:ext cx="621389" cy="38151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Овал 4"/>
          <p:cNvSpPr/>
          <p:nvPr/>
        </p:nvSpPr>
        <p:spPr>
          <a:xfrm>
            <a:off x="5180987" y="438619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6478371" y="438619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5829059" y="438619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5180987" y="546373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6478371" y="546373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5829059" y="546373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2" name="Прямая соединительная линия 11"/>
          <p:cNvCxnSpPr>
            <a:stCxn id="5" idx="4"/>
            <a:endCxn id="8" idx="0"/>
          </p:cNvCxnSpPr>
          <p:nvPr/>
        </p:nvCxnSpPr>
        <p:spPr>
          <a:xfrm>
            <a:off x="5252995" y="4530211"/>
            <a:ext cx="0" cy="93352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7" idx="4"/>
            <a:endCxn id="10" idx="0"/>
          </p:cNvCxnSpPr>
          <p:nvPr/>
        </p:nvCxnSpPr>
        <p:spPr>
          <a:xfrm>
            <a:off x="5901067" y="4530211"/>
            <a:ext cx="0" cy="93352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stCxn id="6" idx="4"/>
            <a:endCxn id="9" idx="0"/>
          </p:cNvCxnSpPr>
          <p:nvPr/>
        </p:nvCxnSpPr>
        <p:spPr>
          <a:xfrm>
            <a:off x="6550379" y="4530211"/>
            <a:ext cx="0" cy="93352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5" idx="6"/>
            <a:endCxn id="9" idx="1"/>
          </p:cNvCxnSpPr>
          <p:nvPr/>
        </p:nvCxnSpPr>
        <p:spPr>
          <a:xfrm>
            <a:off x="5325004" y="4458204"/>
            <a:ext cx="1174459" cy="102662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6" idx="2"/>
            <a:endCxn id="8" idx="7"/>
          </p:cNvCxnSpPr>
          <p:nvPr/>
        </p:nvCxnSpPr>
        <p:spPr>
          <a:xfrm flipH="1">
            <a:off x="5303913" y="4458204"/>
            <a:ext cx="1174459" cy="102662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stCxn id="5" idx="5"/>
            <a:endCxn id="10" idx="1"/>
          </p:cNvCxnSpPr>
          <p:nvPr/>
        </p:nvCxnSpPr>
        <p:spPr>
          <a:xfrm>
            <a:off x="5303912" y="4509120"/>
            <a:ext cx="546238" cy="97570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stCxn id="6" idx="3"/>
            <a:endCxn id="10" idx="7"/>
          </p:cNvCxnSpPr>
          <p:nvPr/>
        </p:nvCxnSpPr>
        <p:spPr>
          <a:xfrm flipH="1">
            <a:off x="5951984" y="4509120"/>
            <a:ext cx="547478" cy="97570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stCxn id="7" idx="3"/>
            <a:endCxn id="8" idx="7"/>
          </p:cNvCxnSpPr>
          <p:nvPr/>
        </p:nvCxnSpPr>
        <p:spPr>
          <a:xfrm flipH="1">
            <a:off x="5303912" y="4509120"/>
            <a:ext cx="546238" cy="97570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stCxn id="7" idx="5"/>
            <a:endCxn id="9" idx="1"/>
          </p:cNvCxnSpPr>
          <p:nvPr/>
        </p:nvCxnSpPr>
        <p:spPr>
          <a:xfrm>
            <a:off x="5951984" y="4509120"/>
            <a:ext cx="547478" cy="97570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345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Расстояния в графе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i="1" dirty="0" smtClean="0"/>
                  <a:t>Расстояние между парой вершин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𝑢</m:t>
                    </m:r>
                    <m:r>
                      <a:rPr lang="en-US" i="1" dirty="0" smtClean="0">
                        <a:latin typeface="Cambria Math"/>
                      </a:rPr>
                      <m:t>,</m:t>
                    </m:r>
                    <m:r>
                      <a:rPr lang="en-US" i="1" dirty="0" smtClean="0">
                        <a:latin typeface="Cambria Math"/>
                      </a:rPr>
                      <m:t>𝑣</m:t>
                    </m:r>
                  </m:oMath>
                </a14:m>
                <a:r>
                  <a:rPr lang="en-US" i="1" dirty="0" smtClean="0"/>
                  <a:t> </a:t>
                </a:r>
                <a:r>
                  <a:rPr lang="ru-RU" i="1" dirty="0" smtClean="0"/>
                  <a:t>— </a:t>
                </a:r>
                <a:r>
                  <a:rPr lang="ru-RU" dirty="0" smtClean="0"/>
                  <a:t>это длина кратчайшей цепи, соединяющей эти вершины. Обозначение: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𝑑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𝑢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</m:d>
                  </m:oMath>
                </a14:m>
                <a:endParaRPr lang="en-US" dirty="0" smtClean="0"/>
              </a:p>
              <a:p>
                <a:r>
                  <a:rPr lang="ru-RU" i="1" dirty="0" smtClean="0"/>
                  <a:t>Диаметр </a:t>
                </a:r>
                <a:r>
                  <a:rPr lang="ru-RU" dirty="0" smtClean="0"/>
                  <a:t>графа — это максимальное из расстояний между парами вершин</a:t>
                </a:r>
                <a:r>
                  <a:rPr lang="en-US" dirty="0" smtClean="0"/>
                  <a:t>. </a:t>
                </a:r>
                <a:r>
                  <a:rPr lang="ru-RU" dirty="0" smtClean="0"/>
                  <a:t>Обозначение: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diam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max</m:t>
                            </m:r>
                          </m:e>
                          <m:lim>
                            <m:r>
                              <a:rPr lang="en-US" b="0" i="1" smtClean="0">
                                <a:latin typeface="Cambria Math"/>
                              </a:rPr>
                              <m:t>𝑢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,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𝑣</m:t>
                            </m:r>
                          </m:lim>
                        </m:limLow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𝑑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𝑢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,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𝑣</m:t>
                            </m:r>
                          </m:e>
                        </m:d>
                      </m:e>
                    </m:func>
                  </m:oMath>
                </a14:m>
                <a:endParaRPr lang="en-US" dirty="0" smtClean="0"/>
              </a:p>
              <a:p>
                <a:r>
                  <a:rPr lang="ru-RU" i="1" dirty="0" smtClean="0"/>
                  <a:t>Диаметральная цепь</a:t>
                </a:r>
                <a:r>
                  <a:rPr lang="ru-RU" dirty="0" smtClean="0"/>
                  <a:t> — это цепь, </a:t>
                </a:r>
                <a:br>
                  <a:rPr lang="ru-RU" dirty="0" smtClean="0"/>
                </a:br>
                <a:r>
                  <a:rPr lang="ru-RU" dirty="0" smtClean="0"/>
                  <a:t>соединяющая пару вершин, расстояние </a:t>
                </a:r>
                <a:br>
                  <a:rPr lang="ru-RU" dirty="0" smtClean="0"/>
                </a:br>
                <a:r>
                  <a:rPr lang="ru-RU" dirty="0" smtClean="0"/>
                  <a:t>между которыми равно диаметру</a:t>
                </a:r>
                <a:endParaRPr lang="en-US" dirty="0"/>
              </a:p>
              <a:p>
                <a:pPr marL="0" indent="0">
                  <a:buNone/>
                </a:pPr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4" name="Группа 63"/>
          <p:cNvGrpSpPr/>
          <p:nvPr/>
        </p:nvGrpSpPr>
        <p:grpSpPr>
          <a:xfrm>
            <a:off x="7396437" y="4248512"/>
            <a:ext cx="2952328" cy="2088232"/>
            <a:chOff x="5404385" y="4158372"/>
            <a:chExt cx="2952328" cy="2088232"/>
          </a:xfrm>
        </p:grpSpPr>
        <p:sp>
          <p:nvSpPr>
            <p:cNvPr id="24" name="Овал 23"/>
            <p:cNvSpPr/>
            <p:nvPr/>
          </p:nvSpPr>
          <p:spPr>
            <a:xfrm>
              <a:off x="8212697" y="509447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7276593" y="610258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8212697" y="610258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27" name="Прямая соединительная линия 26"/>
            <p:cNvCxnSpPr>
              <a:stCxn id="26" idx="2"/>
              <a:endCxn id="25" idx="6"/>
            </p:cNvCxnSpPr>
            <p:nvPr/>
          </p:nvCxnSpPr>
          <p:spPr>
            <a:xfrm flipH="1">
              <a:off x="7420609" y="6174596"/>
              <a:ext cx="79208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>
              <a:stCxn id="24" idx="4"/>
              <a:endCxn id="26" idx="0"/>
            </p:cNvCxnSpPr>
            <p:nvPr/>
          </p:nvCxnSpPr>
          <p:spPr>
            <a:xfrm>
              <a:off x="8284705" y="5238492"/>
              <a:ext cx="0" cy="86409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Овал 29"/>
            <p:cNvSpPr/>
            <p:nvPr/>
          </p:nvSpPr>
          <p:spPr>
            <a:xfrm>
              <a:off x="7276593" y="509447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6340489" y="509447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7276593" y="4158372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6340489" y="610258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5404385" y="610258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12" name="Прямая соединительная линия 11"/>
            <p:cNvCxnSpPr>
              <a:stCxn id="36" idx="4"/>
              <a:endCxn id="30" idx="0"/>
            </p:cNvCxnSpPr>
            <p:nvPr/>
          </p:nvCxnSpPr>
          <p:spPr>
            <a:xfrm>
              <a:off x="7348601" y="4302388"/>
              <a:ext cx="0" cy="79208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>
              <a:stCxn id="36" idx="5"/>
              <a:endCxn id="24" idx="1"/>
            </p:cNvCxnSpPr>
            <p:nvPr/>
          </p:nvCxnSpPr>
          <p:spPr>
            <a:xfrm>
              <a:off x="7399518" y="4281297"/>
              <a:ext cx="834270" cy="83427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>
              <a:stCxn id="36" idx="3"/>
              <a:endCxn id="32" idx="7"/>
            </p:cNvCxnSpPr>
            <p:nvPr/>
          </p:nvCxnSpPr>
          <p:spPr>
            <a:xfrm flipH="1">
              <a:off x="6463414" y="4281297"/>
              <a:ext cx="834270" cy="83427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>
              <a:stCxn id="32" idx="3"/>
              <a:endCxn id="38" idx="7"/>
            </p:cNvCxnSpPr>
            <p:nvPr/>
          </p:nvCxnSpPr>
          <p:spPr>
            <a:xfrm flipH="1">
              <a:off x="5527310" y="5217401"/>
              <a:ext cx="834270" cy="90627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>
              <a:stCxn id="38" idx="6"/>
              <a:endCxn id="37" idx="2"/>
            </p:cNvCxnSpPr>
            <p:nvPr/>
          </p:nvCxnSpPr>
          <p:spPr>
            <a:xfrm>
              <a:off x="5548401" y="6174596"/>
              <a:ext cx="79208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>
              <a:stCxn id="37" idx="0"/>
              <a:endCxn id="32" idx="4"/>
            </p:cNvCxnSpPr>
            <p:nvPr/>
          </p:nvCxnSpPr>
          <p:spPr>
            <a:xfrm flipV="1">
              <a:off x="6412497" y="5238492"/>
              <a:ext cx="0" cy="86409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>
              <a:stCxn id="37" idx="6"/>
              <a:endCxn id="25" idx="2"/>
            </p:cNvCxnSpPr>
            <p:nvPr/>
          </p:nvCxnSpPr>
          <p:spPr>
            <a:xfrm>
              <a:off x="6484505" y="6174596"/>
              <a:ext cx="79208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>
              <a:stCxn id="30" idx="4"/>
              <a:endCxn id="25" idx="0"/>
            </p:cNvCxnSpPr>
            <p:nvPr/>
          </p:nvCxnSpPr>
          <p:spPr>
            <a:xfrm>
              <a:off x="7348601" y="5238492"/>
              <a:ext cx="0" cy="86409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>
              <a:stCxn id="30" idx="3"/>
              <a:endCxn id="37" idx="7"/>
            </p:cNvCxnSpPr>
            <p:nvPr/>
          </p:nvCxnSpPr>
          <p:spPr>
            <a:xfrm flipH="1">
              <a:off x="6463414" y="5217401"/>
              <a:ext cx="834270" cy="90627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7127667" y="5910708"/>
                <a:ext cx="3764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𝑢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7667" y="5910708"/>
                <a:ext cx="376449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10130094" y="4848832"/>
                <a:ext cx="3764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𝑣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30094" y="4848832"/>
                <a:ext cx="376449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7827405" y="6488668"/>
                <a:ext cx="23773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𝑑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𝐺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𝑑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𝑢</m:t>
                          </m:r>
                          <m:r>
                            <a:rPr lang="en-US" i="1">
                              <a:latin typeface="Cambria Math"/>
                            </a:rPr>
                            <m:t>,</m:t>
                          </m:r>
                          <m:r>
                            <a:rPr lang="en-US" i="1">
                              <a:latin typeface="Cambria Math"/>
                            </a:rPr>
                            <m:t>𝑣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=3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27405" y="6488668"/>
                <a:ext cx="2377344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26595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Что такое граф?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09600" y="1600202"/>
            <a:ext cx="10972800" cy="1084358"/>
          </a:xfrm>
        </p:spPr>
        <p:txBody>
          <a:bodyPr/>
          <a:lstStyle/>
          <a:p>
            <a:r>
              <a:rPr lang="ru-RU" dirty="0" smtClean="0"/>
              <a:t>Неформально, граф — набор объектов и связей между парами этих объектов</a:t>
            </a:r>
            <a:endParaRPr lang="ru-RU" dirty="0"/>
          </a:p>
        </p:txBody>
      </p:sp>
      <p:pic>
        <p:nvPicPr>
          <p:cNvPr id="6" name="Рисунок 5" descr="images1000.gif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279577" y="2940494"/>
            <a:ext cx="2841771" cy="3307234"/>
          </a:xfrm>
          <a:prstGeom prst="rect">
            <a:avLst/>
          </a:prstGeom>
        </p:spPr>
      </p:pic>
      <p:pic>
        <p:nvPicPr>
          <p:cNvPr id="7" name="Рисунок 6" descr="caffeine-molecule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591944" y="3388926"/>
            <a:ext cx="2410370" cy="2410370"/>
          </a:xfrm>
          <a:prstGeom prst="rect">
            <a:avLst/>
          </a:prstGeom>
        </p:spPr>
      </p:pic>
      <p:grpSp>
        <p:nvGrpSpPr>
          <p:cNvPr id="17" name="Группа 16"/>
          <p:cNvGrpSpPr/>
          <p:nvPr/>
        </p:nvGrpSpPr>
        <p:grpSpPr>
          <a:xfrm>
            <a:off x="8687819" y="3720628"/>
            <a:ext cx="1344703" cy="1904842"/>
            <a:chOff x="6875786" y="3705078"/>
            <a:chExt cx="1344703" cy="1904842"/>
          </a:xfrm>
        </p:grpSpPr>
        <p:sp>
          <p:nvSpPr>
            <p:cNvPr id="8" name="TextBox 7"/>
            <p:cNvSpPr txBox="1"/>
            <p:nvPr/>
          </p:nvSpPr>
          <p:spPr>
            <a:xfrm>
              <a:off x="6875786" y="3705078"/>
              <a:ext cx="5533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Bob</a:t>
              </a:r>
              <a:endParaRPr lang="ru-RU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152465" y="5240588"/>
              <a:ext cx="6238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John</a:t>
              </a:r>
              <a:endParaRPr lang="ru-RU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583776" y="4409445"/>
              <a:ext cx="6367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Alice</a:t>
              </a:r>
              <a:endParaRPr lang="ru-RU" dirty="0"/>
            </a:p>
          </p:txBody>
        </p:sp>
        <p:cxnSp>
          <p:nvCxnSpPr>
            <p:cNvPr id="12" name="Прямая со стрелкой 11"/>
            <p:cNvCxnSpPr/>
            <p:nvPr/>
          </p:nvCxnSpPr>
          <p:spPr>
            <a:xfrm>
              <a:off x="7345045" y="4054703"/>
              <a:ext cx="238731" cy="35474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 стрелкой 13"/>
            <p:cNvCxnSpPr/>
            <p:nvPr/>
          </p:nvCxnSpPr>
          <p:spPr>
            <a:xfrm flipH="1">
              <a:off x="7345045" y="4778777"/>
              <a:ext cx="238731" cy="45996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 стрелкой 15"/>
            <p:cNvCxnSpPr/>
            <p:nvPr/>
          </p:nvCxnSpPr>
          <p:spPr>
            <a:xfrm flipV="1">
              <a:off x="7583776" y="4778777"/>
              <a:ext cx="239937" cy="45996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59975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Расстояния в графе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i="1" dirty="0" smtClean="0"/>
                  <a:t>Эксцентриситет</a:t>
                </a:r>
                <a:r>
                  <a:rPr lang="ru-RU" dirty="0" smtClean="0"/>
                  <a:t> вершины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𝑣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это величина</a:t>
                </a:r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max</m:t>
                              </m:r>
                            </m:e>
                            <m:lim>
                              <m:r>
                                <a:rPr lang="en-US" b="0" i="1" smtClean="0">
                                  <a:latin typeface="Cambria Math"/>
                                </a:rPr>
                                <m:t>𝑢</m:t>
                              </m:r>
                            </m:lim>
                          </m:limLow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𝑑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𝑢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𝑣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ru-RU" dirty="0" smtClean="0"/>
              </a:p>
              <a:p>
                <a:r>
                  <a:rPr lang="ru-RU" i="1" dirty="0" smtClean="0"/>
                  <a:t>Центр </a:t>
                </a:r>
                <a:r>
                  <a:rPr lang="ru-RU" dirty="0" smtClean="0"/>
                  <a:t>графа — это вершина, имеющая минимальный</a:t>
                </a:r>
                <a:r>
                  <a:rPr lang="en-US" dirty="0" smtClean="0"/>
                  <a:t> </a:t>
                </a:r>
                <a:r>
                  <a:rPr lang="ru-RU" dirty="0" smtClean="0"/>
                  <a:t>эксцентриситет</a:t>
                </a:r>
                <a:r>
                  <a:rPr lang="en-US" dirty="0" smtClean="0"/>
                  <a:t> </a:t>
                </a:r>
                <a:r>
                  <a:rPr lang="ru-RU" dirty="0" smtClean="0"/>
                  <a:t>(центров у графа может быть много)</a:t>
                </a:r>
              </a:p>
              <a:p>
                <a:r>
                  <a:rPr lang="ru-RU" i="1" dirty="0" smtClean="0"/>
                  <a:t>Радиус</a:t>
                </a:r>
                <a:r>
                  <a:rPr lang="ru-RU" dirty="0" smtClean="0"/>
                  <a:t> графа — это эксцентриситет центра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Обозначение: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𝑟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𝐺</m:t>
                        </m:r>
                      </m:e>
                    </m:d>
                  </m:oMath>
                </a14:m>
                <a:endParaRPr lang="ru-RU" dirty="0" smtClean="0"/>
              </a:p>
              <a:p>
                <a:r>
                  <a:rPr lang="ru-RU" dirty="0"/>
                  <a:t>Для любого связного графа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выполнено:</a:t>
                </a:r>
                <a:br>
                  <a:rPr lang="ru-RU" dirty="0"/>
                </a:b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𝑟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𝐺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≤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diam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𝐺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≤2⋅</m:t>
                    </m:r>
                    <m:r>
                      <a:rPr lang="en-US" i="1">
                        <a:latin typeface="Cambria Math"/>
                      </a:rPr>
                      <m:t>𝑟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𝐺</m:t>
                        </m:r>
                      </m:e>
                    </m:d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4" name="Группа 63"/>
          <p:cNvGrpSpPr/>
          <p:nvPr/>
        </p:nvGrpSpPr>
        <p:grpSpPr>
          <a:xfrm>
            <a:off x="7396437" y="4248512"/>
            <a:ext cx="2952328" cy="2088232"/>
            <a:chOff x="5404385" y="4158372"/>
            <a:chExt cx="2952328" cy="2088232"/>
          </a:xfrm>
        </p:grpSpPr>
        <p:sp>
          <p:nvSpPr>
            <p:cNvPr id="24" name="Овал 23"/>
            <p:cNvSpPr/>
            <p:nvPr/>
          </p:nvSpPr>
          <p:spPr>
            <a:xfrm>
              <a:off x="8212697" y="509447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7276593" y="6102588"/>
              <a:ext cx="144016" cy="14401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8212697" y="610258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27" name="Прямая соединительная линия 26"/>
            <p:cNvCxnSpPr>
              <a:stCxn id="26" idx="2"/>
              <a:endCxn id="25" idx="6"/>
            </p:cNvCxnSpPr>
            <p:nvPr/>
          </p:nvCxnSpPr>
          <p:spPr>
            <a:xfrm flipH="1">
              <a:off x="7420609" y="6174596"/>
              <a:ext cx="79208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>
              <a:stCxn id="24" idx="4"/>
              <a:endCxn id="26" idx="0"/>
            </p:cNvCxnSpPr>
            <p:nvPr/>
          </p:nvCxnSpPr>
          <p:spPr>
            <a:xfrm>
              <a:off x="8284705" y="5238492"/>
              <a:ext cx="0" cy="86409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Овал 29"/>
            <p:cNvSpPr/>
            <p:nvPr/>
          </p:nvSpPr>
          <p:spPr>
            <a:xfrm>
              <a:off x="7276593" y="5094476"/>
              <a:ext cx="144016" cy="14401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6340489" y="509447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7276593" y="4158372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6340489" y="610258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5404385" y="610258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12" name="Прямая соединительная линия 11"/>
            <p:cNvCxnSpPr>
              <a:stCxn id="36" idx="4"/>
              <a:endCxn id="30" idx="0"/>
            </p:cNvCxnSpPr>
            <p:nvPr/>
          </p:nvCxnSpPr>
          <p:spPr>
            <a:xfrm>
              <a:off x="7348601" y="4302388"/>
              <a:ext cx="0" cy="79208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>
              <a:stCxn id="36" idx="5"/>
              <a:endCxn id="24" idx="1"/>
            </p:cNvCxnSpPr>
            <p:nvPr/>
          </p:nvCxnSpPr>
          <p:spPr>
            <a:xfrm>
              <a:off x="7399518" y="4281297"/>
              <a:ext cx="834270" cy="83427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>
              <a:stCxn id="36" idx="3"/>
              <a:endCxn id="32" idx="7"/>
            </p:cNvCxnSpPr>
            <p:nvPr/>
          </p:nvCxnSpPr>
          <p:spPr>
            <a:xfrm flipH="1">
              <a:off x="6463414" y="4281297"/>
              <a:ext cx="834270" cy="83427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>
              <a:stCxn id="32" idx="3"/>
              <a:endCxn id="38" idx="7"/>
            </p:cNvCxnSpPr>
            <p:nvPr/>
          </p:nvCxnSpPr>
          <p:spPr>
            <a:xfrm flipH="1">
              <a:off x="5527310" y="5217401"/>
              <a:ext cx="834270" cy="90627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>
              <a:stCxn id="38" idx="6"/>
              <a:endCxn id="37" idx="2"/>
            </p:cNvCxnSpPr>
            <p:nvPr/>
          </p:nvCxnSpPr>
          <p:spPr>
            <a:xfrm>
              <a:off x="5548401" y="6174596"/>
              <a:ext cx="79208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>
              <a:stCxn id="37" idx="0"/>
              <a:endCxn id="32" idx="4"/>
            </p:cNvCxnSpPr>
            <p:nvPr/>
          </p:nvCxnSpPr>
          <p:spPr>
            <a:xfrm flipV="1">
              <a:off x="6412497" y="5238492"/>
              <a:ext cx="0" cy="86409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>
              <a:stCxn id="37" idx="6"/>
              <a:endCxn id="25" idx="2"/>
            </p:cNvCxnSpPr>
            <p:nvPr/>
          </p:nvCxnSpPr>
          <p:spPr>
            <a:xfrm>
              <a:off x="6484505" y="6174596"/>
              <a:ext cx="79208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>
              <a:stCxn id="30" idx="4"/>
              <a:endCxn id="25" idx="0"/>
            </p:cNvCxnSpPr>
            <p:nvPr/>
          </p:nvCxnSpPr>
          <p:spPr>
            <a:xfrm>
              <a:off x="7348601" y="5238492"/>
              <a:ext cx="0" cy="86409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>
              <a:stCxn id="30" idx="3"/>
              <a:endCxn id="37" idx="7"/>
            </p:cNvCxnSpPr>
            <p:nvPr/>
          </p:nvCxnSpPr>
          <p:spPr>
            <a:xfrm flipH="1">
              <a:off x="6463414" y="5217401"/>
              <a:ext cx="834270" cy="90627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67580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Деревья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Дерево</a:t>
            </a:r>
            <a:r>
              <a:rPr lang="ru-RU" dirty="0" smtClean="0"/>
              <a:t> — это связный граф без циклов</a:t>
            </a:r>
          </a:p>
          <a:p>
            <a:endParaRPr lang="ru-RU" dirty="0"/>
          </a:p>
          <a:p>
            <a:r>
              <a:rPr lang="ru-RU" dirty="0" smtClean="0"/>
              <a:t>Это дерево: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А это не деревья:</a:t>
            </a:r>
          </a:p>
        </p:txBody>
      </p:sp>
      <p:grpSp>
        <p:nvGrpSpPr>
          <p:cNvPr id="60" name="Группа 59"/>
          <p:cNvGrpSpPr/>
          <p:nvPr/>
        </p:nvGrpSpPr>
        <p:grpSpPr>
          <a:xfrm>
            <a:off x="4747575" y="2748563"/>
            <a:ext cx="1944216" cy="1729155"/>
            <a:chOff x="4282604" y="2738801"/>
            <a:chExt cx="1944216" cy="1729155"/>
          </a:xfrm>
        </p:grpSpPr>
        <p:sp>
          <p:nvSpPr>
            <p:cNvPr id="4" name="Овал 3"/>
            <p:cNvSpPr/>
            <p:nvPr/>
          </p:nvSpPr>
          <p:spPr>
            <a:xfrm>
              <a:off x="5148064" y="3839682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Овал 4"/>
            <p:cNvSpPr/>
            <p:nvPr/>
          </p:nvSpPr>
          <p:spPr>
            <a:xfrm>
              <a:off x="5146700" y="3293499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Овал 5"/>
            <p:cNvSpPr/>
            <p:nvPr/>
          </p:nvSpPr>
          <p:spPr>
            <a:xfrm>
              <a:off x="5148064" y="4323940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6082804" y="3839682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8" name="Прямая соединительная линия 7"/>
            <p:cNvCxnSpPr>
              <a:stCxn id="5" idx="6"/>
              <a:endCxn id="7" idx="1"/>
            </p:cNvCxnSpPr>
            <p:nvPr/>
          </p:nvCxnSpPr>
          <p:spPr>
            <a:xfrm>
              <a:off x="5290716" y="3365507"/>
              <a:ext cx="813179" cy="49526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>
              <a:stCxn id="6" idx="6"/>
              <a:endCxn id="7" idx="3"/>
            </p:cNvCxnSpPr>
            <p:nvPr/>
          </p:nvCxnSpPr>
          <p:spPr>
            <a:xfrm flipV="1">
              <a:off x="5292080" y="3962607"/>
              <a:ext cx="811815" cy="433341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>
              <a:stCxn id="4" idx="6"/>
              <a:endCxn id="7" idx="2"/>
            </p:cNvCxnSpPr>
            <p:nvPr/>
          </p:nvCxnSpPr>
          <p:spPr>
            <a:xfrm>
              <a:off x="5292080" y="3911690"/>
              <a:ext cx="790724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Овал 17"/>
            <p:cNvSpPr/>
            <p:nvPr/>
          </p:nvSpPr>
          <p:spPr>
            <a:xfrm>
              <a:off x="4282604" y="3149483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4786660" y="2738801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1" name="Прямая соединительная линия 20"/>
            <p:cNvCxnSpPr>
              <a:stCxn id="5" idx="1"/>
              <a:endCxn id="19" idx="5"/>
            </p:cNvCxnSpPr>
            <p:nvPr/>
          </p:nvCxnSpPr>
          <p:spPr>
            <a:xfrm flipH="1" flipV="1">
              <a:off x="4909585" y="2861726"/>
              <a:ext cx="258206" cy="45286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>
              <a:stCxn id="5" idx="2"/>
              <a:endCxn id="18" idx="6"/>
            </p:cNvCxnSpPr>
            <p:nvPr/>
          </p:nvCxnSpPr>
          <p:spPr>
            <a:xfrm flipH="1" flipV="1">
              <a:off x="4426620" y="3221491"/>
              <a:ext cx="720080" cy="14401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Овал 35"/>
          <p:cNvSpPr/>
          <p:nvPr/>
        </p:nvSpPr>
        <p:spPr>
          <a:xfrm>
            <a:off x="5297321" y="599737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5892542" y="5619121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5297321" y="648163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6232061" y="599737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1" name="Прямая соединительная линия 40"/>
          <p:cNvCxnSpPr>
            <a:stCxn id="38" idx="6"/>
            <a:endCxn id="39" idx="3"/>
          </p:cNvCxnSpPr>
          <p:nvPr/>
        </p:nvCxnSpPr>
        <p:spPr>
          <a:xfrm flipV="1">
            <a:off x="5441338" y="6120302"/>
            <a:ext cx="811815" cy="43334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>
            <a:stCxn id="36" idx="6"/>
            <a:endCxn id="39" idx="2"/>
          </p:cNvCxnSpPr>
          <p:nvPr/>
        </p:nvCxnSpPr>
        <p:spPr>
          <a:xfrm>
            <a:off x="5441337" y="6069384"/>
            <a:ext cx="79072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Овал 42"/>
          <p:cNvSpPr/>
          <p:nvPr/>
        </p:nvSpPr>
        <p:spPr>
          <a:xfrm>
            <a:off x="5028446" y="547510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5532502" y="5064423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5" name="Прямая соединительная линия 44"/>
          <p:cNvCxnSpPr>
            <a:stCxn id="37" idx="1"/>
            <a:endCxn id="44" idx="5"/>
          </p:cNvCxnSpPr>
          <p:nvPr/>
        </p:nvCxnSpPr>
        <p:spPr>
          <a:xfrm flipH="1" flipV="1">
            <a:off x="5655427" y="5187348"/>
            <a:ext cx="258206" cy="45286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>
            <a:stCxn id="37" idx="2"/>
            <a:endCxn id="43" idx="6"/>
          </p:cNvCxnSpPr>
          <p:nvPr/>
        </p:nvCxnSpPr>
        <p:spPr>
          <a:xfrm flipH="1" flipV="1">
            <a:off x="5172462" y="5547113"/>
            <a:ext cx="720080" cy="14401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Овал 46"/>
          <p:cNvSpPr/>
          <p:nvPr/>
        </p:nvSpPr>
        <p:spPr>
          <a:xfrm>
            <a:off x="8499086" y="607220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8497722" y="552602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8499086" y="6556463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9433826" y="607220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1" name="Прямая соединительная линия 50"/>
          <p:cNvCxnSpPr>
            <a:stCxn id="48" idx="6"/>
            <a:endCxn id="50" idx="1"/>
          </p:cNvCxnSpPr>
          <p:nvPr/>
        </p:nvCxnSpPr>
        <p:spPr>
          <a:xfrm>
            <a:off x="8641739" y="5598030"/>
            <a:ext cx="813179" cy="49526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>
            <a:stCxn id="49" idx="6"/>
            <a:endCxn id="50" idx="3"/>
          </p:cNvCxnSpPr>
          <p:nvPr/>
        </p:nvCxnSpPr>
        <p:spPr>
          <a:xfrm flipV="1">
            <a:off x="8643103" y="6195131"/>
            <a:ext cx="811815" cy="43334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>
            <a:stCxn id="47" idx="6"/>
            <a:endCxn id="50" idx="2"/>
          </p:cNvCxnSpPr>
          <p:nvPr/>
        </p:nvCxnSpPr>
        <p:spPr>
          <a:xfrm>
            <a:off x="8643102" y="6144213"/>
            <a:ext cx="79072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Овал 53"/>
          <p:cNvSpPr/>
          <p:nvPr/>
        </p:nvSpPr>
        <p:spPr>
          <a:xfrm>
            <a:off x="7633626" y="538200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8137682" y="497132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6" name="Прямая соединительная линия 55"/>
          <p:cNvCxnSpPr>
            <a:stCxn id="48" idx="1"/>
            <a:endCxn id="55" idx="5"/>
          </p:cNvCxnSpPr>
          <p:nvPr/>
        </p:nvCxnSpPr>
        <p:spPr>
          <a:xfrm flipH="1" flipV="1">
            <a:off x="8260607" y="5094249"/>
            <a:ext cx="258206" cy="45286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>
            <a:stCxn id="48" idx="2"/>
            <a:endCxn id="54" idx="6"/>
          </p:cNvCxnSpPr>
          <p:nvPr/>
        </p:nvCxnSpPr>
        <p:spPr>
          <a:xfrm flipH="1" flipV="1">
            <a:off x="7777642" y="5454014"/>
            <a:ext cx="720080" cy="14401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>
            <a:stCxn id="48" idx="4"/>
            <a:endCxn id="47" idx="0"/>
          </p:cNvCxnSpPr>
          <p:nvPr/>
        </p:nvCxnSpPr>
        <p:spPr>
          <a:xfrm>
            <a:off x="8569730" y="5670039"/>
            <a:ext cx="1364" cy="40216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8609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Деревья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Два простейших свойства:</a:t>
                </a:r>
              </a:p>
              <a:p>
                <a:r>
                  <a:rPr lang="ru-RU" dirty="0" smtClean="0"/>
                  <a:t>В любом дереве, имеющем более одной вершины, существует не</a:t>
                </a:r>
                <a:r>
                  <a:rPr lang="en-US" dirty="0" smtClean="0"/>
                  <a:t> </a:t>
                </a:r>
                <a:r>
                  <a:rPr lang="ru-RU" dirty="0" smtClean="0"/>
                  <a:t>меньше двух </a:t>
                </a:r>
                <a:r>
                  <a:rPr lang="ru-RU" i="1" dirty="0" smtClean="0"/>
                  <a:t>листьев</a:t>
                </a:r>
                <a:r>
                  <a:rPr lang="ru-RU" dirty="0" smtClean="0"/>
                  <a:t> (висячих вершин)</a:t>
                </a:r>
                <a:br>
                  <a:rPr lang="ru-RU" dirty="0" smtClean="0"/>
                </a:br>
                <a:r>
                  <a:rPr lang="ru-RU" dirty="0" smtClean="0"/>
                  <a:t>(если это не так, то, «гуляя» по дереву, найдём цикл)</a:t>
                </a:r>
              </a:p>
              <a:p>
                <a:pPr marL="0" indent="0">
                  <a:buNone/>
                </a:pPr>
                <a:endParaRPr lang="ru-RU" sz="1000" dirty="0"/>
              </a:p>
              <a:p>
                <a:r>
                  <a:rPr lang="ru-RU" dirty="0" smtClean="0"/>
                  <a:t>В любом дереве</a:t>
                </a:r>
                <a:br>
                  <a:rPr lang="ru-RU" dirty="0" smtClean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#</m:t>
                    </m:r>
                    <m:r>
                      <a:rPr lang="ru-RU" b="0" i="1" smtClean="0">
                        <a:latin typeface="Cambria Math"/>
                      </a:rPr>
                      <m:t>вершин=</m:t>
                    </m:r>
                    <m:r>
                      <a:rPr lang="ru-RU" b="0" i="1" smtClean="0">
                        <a:latin typeface="Cambria Math"/>
                      </a:rPr>
                      <m:t>1</m:t>
                    </m:r>
                    <m:r>
                      <a:rPr lang="ru-RU" b="0" i="1" smtClean="0">
                        <a:latin typeface="Cambria Math"/>
                      </a:rPr>
                      <m:t>+#рёбер</m:t>
                    </m:r>
                  </m:oMath>
                </a14:m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(индукция по числу вершин, индуктивный переход — «</a:t>
                </a:r>
                <a:r>
                  <a:rPr lang="ru-RU" dirty="0" err="1" smtClean="0"/>
                  <a:t>отстриганием</a:t>
                </a:r>
                <a:r>
                  <a:rPr lang="ru-RU" dirty="0" smtClean="0"/>
                  <a:t>» листа)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02425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Деревья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Эквивалентные определения дерева (упражнение!):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ru-RU" b="1" dirty="0" smtClean="0"/>
                  <a:t>связный граф без циклов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ru-RU" dirty="0" smtClean="0"/>
                  <a:t>связный граф, при удалении любого ребра становящийся несвязным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ru-RU" dirty="0" smtClean="0"/>
                  <a:t>граф без циклов, в котором при добавлении любого ребра появляется цикл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ru-RU" dirty="0" smtClean="0"/>
                  <a:t>граф, в котором между любой парой вершин существует единственный путь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ru-RU" dirty="0" smtClean="0"/>
                  <a:t>связный граф, в котором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#</m:t>
                    </m:r>
                    <m:r>
                      <a:rPr lang="ru-RU" b="0" i="1" smtClean="0">
                        <a:latin typeface="Cambria Math"/>
                      </a:rPr>
                      <m:t>вершин=</m:t>
                    </m:r>
                    <m:r>
                      <a:rPr lang="en-US" b="0" i="1" smtClean="0">
                        <a:latin typeface="Cambria Math"/>
                      </a:rPr>
                      <m:t>1</m:t>
                    </m:r>
                    <m:r>
                      <a:rPr lang="en-US" b="0" i="1" smtClean="0">
                        <a:latin typeface="Cambria Math"/>
                      </a:rPr>
                      <m:t>+#рёбер</m:t>
                    </m:r>
                  </m:oMath>
                </a14:m>
                <a:endParaRPr lang="ru-RU" dirty="0" smtClean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ru-RU" dirty="0" smtClean="0"/>
                  <a:t>граф без циклов, </a:t>
                </a:r>
                <a:r>
                  <a:rPr lang="ru-RU" dirty="0"/>
                  <a:t>в котором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#</m:t>
                    </m:r>
                    <m:r>
                      <a:rPr lang="ru-RU" i="1">
                        <a:latin typeface="Cambria Math"/>
                      </a:rPr>
                      <m:t>вершин=</m:t>
                    </m:r>
                    <m:r>
                      <a:rPr lang="en-US" i="1">
                        <a:latin typeface="Cambria Math"/>
                      </a:rPr>
                      <m:t>1</m:t>
                    </m:r>
                    <m:r>
                      <a:rPr lang="en-US" i="1">
                        <a:latin typeface="Cambria Math"/>
                      </a:rPr>
                      <m:t>+#рёбер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217" t="-3081" b="-238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72562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Расстояния в деревьях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В дереве любой конец диаметральной цепи является листом</a:t>
                </a:r>
              </a:p>
              <a:p>
                <a:r>
                  <a:rPr lang="ru-RU" dirty="0" smtClean="0"/>
                  <a:t>В дереве ровно один центр, если диаметр дерева кратен </a:t>
                </a:r>
                <a14:m>
                  <m:oMath xmlns:m="http://schemas.openxmlformats.org/officeDocument/2006/math">
                    <m:r>
                      <a:rPr lang="ru-RU" i="1" dirty="0" smtClean="0">
                        <a:latin typeface="Cambria Math"/>
                      </a:rPr>
                      <m:t>2</m:t>
                    </m:r>
                  </m:oMath>
                </a14:m>
                <a:r>
                  <a:rPr lang="ru-RU" dirty="0" smtClean="0"/>
                  <a:t>, и ровно два центра иначе. Причём, если центра два, то они соседи.</a:t>
                </a:r>
              </a:p>
              <a:p>
                <a:r>
                  <a:rPr lang="ru-RU" dirty="0" smtClean="0"/>
                  <a:t>В любом дереве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𝑇</m:t>
                    </m:r>
                  </m:oMath>
                </a14:m>
                <a:endParaRPr lang="en-US" b="0" i="1" dirty="0" smtClean="0">
                  <a:latin typeface="Cambria Math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𝑟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d>
                      <m:dPr>
                        <m:begChr m:val="⌈"/>
                        <m:endChr m:val="⌉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i="1">
                            <a:latin typeface="Cambria Math"/>
                          </a:rPr>
                          <m:t>⋅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diam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𝑇</m:t>
                            </m:r>
                          </m:e>
                        </m:d>
                      </m:e>
                    </m:d>
                  </m:oMath>
                </a14:m>
                <a:r>
                  <a:rPr lang="en-US" dirty="0" smtClean="0"/>
                  <a:t> 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043" t="-2241" r="-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21975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Расстояния в деревьях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Докажем, что в дереве один или два центра.</a:t>
                </a:r>
              </a:p>
              <a:p>
                <a:r>
                  <a:rPr lang="ru-RU" dirty="0" smtClean="0"/>
                  <a:t>Пусть дано произвольное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𝑇</m:t>
                    </m:r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r>
                  <a:rPr lang="en-US" dirty="0" smtClean="0"/>
                  <a:t>«</a:t>
                </a:r>
                <a:r>
                  <a:rPr lang="ru-RU" dirty="0" smtClean="0"/>
                  <a:t>Обстрижём</a:t>
                </a:r>
                <a:r>
                  <a:rPr lang="en-US" dirty="0" smtClean="0"/>
                  <a:t>»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𝑇</m:t>
                    </m:r>
                  </m:oMath>
                </a14:m>
                <a:r>
                  <a:rPr lang="en-US" dirty="0" smtClean="0"/>
                  <a:t>: </a:t>
                </a:r>
                <a:r>
                  <a:rPr lang="ru-RU" dirty="0" smtClean="0"/>
                  <a:t>удалим из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𝑇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все листья.</a:t>
                </a:r>
              </a:p>
              <a:p>
                <a:r>
                  <a:rPr lang="ru-RU" dirty="0" smtClean="0"/>
                  <a:t>Получим новое дерево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/>
                  <a:t>,</a:t>
                </a:r>
                <a:r>
                  <a:rPr lang="ru-RU" dirty="0" smtClean="0"/>
                  <a:t> в котором центры останутся теми же, что и 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𝑇</m:t>
                    </m:r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Овал 4"/>
          <p:cNvSpPr/>
          <p:nvPr/>
        </p:nvSpPr>
        <p:spPr>
          <a:xfrm flipH="1">
            <a:off x="3319459" y="5771190"/>
            <a:ext cx="120227" cy="1130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 flipH="1">
            <a:off x="3320597" y="5342383"/>
            <a:ext cx="120227" cy="1130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 flipH="1">
            <a:off x="3319459" y="6151379"/>
            <a:ext cx="120227" cy="1130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 flipH="1">
            <a:off x="2539123" y="5771190"/>
            <a:ext cx="120227" cy="1130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>
            <a:stCxn id="6" idx="6"/>
            <a:endCxn id="8" idx="1"/>
          </p:cNvCxnSpPr>
          <p:nvPr/>
        </p:nvCxnSpPr>
        <p:spPr>
          <a:xfrm flipH="1">
            <a:off x="2641743" y="5398915"/>
            <a:ext cx="678855" cy="38883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>
            <a:stCxn id="7" idx="6"/>
            <a:endCxn id="8" idx="3"/>
          </p:cNvCxnSpPr>
          <p:nvPr/>
        </p:nvCxnSpPr>
        <p:spPr>
          <a:xfrm flipH="1" flipV="1">
            <a:off x="2641742" y="5867698"/>
            <a:ext cx="677716" cy="34021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stCxn id="5" idx="6"/>
            <a:endCxn id="8" idx="2"/>
          </p:cNvCxnSpPr>
          <p:nvPr/>
        </p:nvCxnSpPr>
        <p:spPr>
          <a:xfrm flipH="1">
            <a:off x="2659350" y="5827722"/>
            <a:ext cx="660109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Овал 11"/>
          <p:cNvSpPr/>
          <p:nvPr/>
        </p:nvSpPr>
        <p:spPr>
          <a:xfrm flipH="1">
            <a:off x="4041958" y="5229316"/>
            <a:ext cx="120227" cy="1130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 flipH="1">
            <a:off x="3621164" y="4906891"/>
            <a:ext cx="120227" cy="1130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>
            <a:stCxn id="6" idx="1"/>
            <a:endCxn id="13" idx="5"/>
          </p:cNvCxnSpPr>
          <p:nvPr/>
        </p:nvCxnSpPr>
        <p:spPr>
          <a:xfrm flipV="1">
            <a:off x="3423216" y="5003398"/>
            <a:ext cx="215554" cy="35554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6" idx="2"/>
            <a:endCxn id="12" idx="6"/>
          </p:cNvCxnSpPr>
          <p:nvPr/>
        </p:nvCxnSpPr>
        <p:spPr>
          <a:xfrm flipV="1">
            <a:off x="3440823" y="5285850"/>
            <a:ext cx="601134" cy="11306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Овал 22"/>
          <p:cNvSpPr/>
          <p:nvPr/>
        </p:nvSpPr>
        <p:spPr>
          <a:xfrm flipH="1">
            <a:off x="4168339" y="5788409"/>
            <a:ext cx="120227" cy="1130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 flipH="1">
            <a:off x="3981844" y="6151379"/>
            <a:ext cx="120227" cy="1130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6" name="Прямая соединительная линия 25"/>
          <p:cNvCxnSpPr>
            <a:stCxn id="24" idx="6"/>
            <a:endCxn id="7" idx="2"/>
          </p:cNvCxnSpPr>
          <p:nvPr/>
        </p:nvCxnSpPr>
        <p:spPr>
          <a:xfrm flipH="1">
            <a:off x="3439685" y="6207912"/>
            <a:ext cx="54215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stCxn id="23" idx="6"/>
            <a:endCxn id="5" idx="2"/>
          </p:cNvCxnSpPr>
          <p:nvPr/>
        </p:nvCxnSpPr>
        <p:spPr>
          <a:xfrm flipH="1" flipV="1">
            <a:off x="3439686" y="5827724"/>
            <a:ext cx="728653" cy="1721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Овал 32"/>
          <p:cNvSpPr/>
          <p:nvPr/>
        </p:nvSpPr>
        <p:spPr>
          <a:xfrm flipH="1">
            <a:off x="4714112" y="5302407"/>
            <a:ext cx="120227" cy="1130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4" name="Прямая соединительная линия 33"/>
          <p:cNvCxnSpPr>
            <a:stCxn id="12" idx="2"/>
            <a:endCxn id="33" idx="6"/>
          </p:cNvCxnSpPr>
          <p:nvPr/>
        </p:nvCxnSpPr>
        <p:spPr>
          <a:xfrm>
            <a:off x="4162185" y="5285850"/>
            <a:ext cx="551927" cy="7309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Овал 38"/>
          <p:cNvSpPr/>
          <p:nvPr/>
        </p:nvSpPr>
        <p:spPr>
          <a:xfrm flipH="1">
            <a:off x="6662261" y="5771190"/>
            <a:ext cx="120227" cy="1130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 flipH="1">
            <a:off x="6663399" y="5342383"/>
            <a:ext cx="120227" cy="1130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 flipH="1">
            <a:off x="6662261" y="6151379"/>
            <a:ext cx="120227" cy="1130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 flipH="1">
            <a:off x="5881925" y="5771190"/>
            <a:ext cx="120227" cy="1130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3" name="Прямая соединительная линия 42"/>
          <p:cNvCxnSpPr>
            <a:stCxn id="40" idx="6"/>
            <a:endCxn id="42" idx="1"/>
          </p:cNvCxnSpPr>
          <p:nvPr/>
        </p:nvCxnSpPr>
        <p:spPr>
          <a:xfrm flipH="1">
            <a:off x="5984545" y="5398915"/>
            <a:ext cx="678855" cy="38883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>
            <a:stCxn id="41" idx="6"/>
            <a:endCxn id="42" idx="3"/>
          </p:cNvCxnSpPr>
          <p:nvPr/>
        </p:nvCxnSpPr>
        <p:spPr>
          <a:xfrm flipH="1" flipV="1">
            <a:off x="5984544" y="5867698"/>
            <a:ext cx="677716" cy="34021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>
            <a:stCxn id="39" idx="6"/>
            <a:endCxn id="42" idx="2"/>
          </p:cNvCxnSpPr>
          <p:nvPr/>
        </p:nvCxnSpPr>
        <p:spPr>
          <a:xfrm flipH="1">
            <a:off x="6002152" y="5827722"/>
            <a:ext cx="660109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Овал 45"/>
          <p:cNvSpPr/>
          <p:nvPr/>
        </p:nvSpPr>
        <p:spPr>
          <a:xfrm flipH="1">
            <a:off x="7384760" y="5229316"/>
            <a:ext cx="120227" cy="1130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 flipH="1">
            <a:off x="6963966" y="4906891"/>
            <a:ext cx="120227" cy="1130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8" name="Прямая соединительная линия 47"/>
          <p:cNvCxnSpPr>
            <a:stCxn id="40" idx="1"/>
            <a:endCxn id="47" idx="5"/>
          </p:cNvCxnSpPr>
          <p:nvPr/>
        </p:nvCxnSpPr>
        <p:spPr>
          <a:xfrm flipV="1">
            <a:off x="6766018" y="5003398"/>
            <a:ext cx="215554" cy="35554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>
            <a:stCxn id="40" idx="2"/>
            <a:endCxn id="46" idx="6"/>
          </p:cNvCxnSpPr>
          <p:nvPr/>
        </p:nvCxnSpPr>
        <p:spPr>
          <a:xfrm flipV="1">
            <a:off x="6783625" y="5285850"/>
            <a:ext cx="601134" cy="11306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Овал 56"/>
          <p:cNvSpPr/>
          <p:nvPr/>
        </p:nvSpPr>
        <p:spPr>
          <a:xfrm flipH="1">
            <a:off x="9579928" y="5342383"/>
            <a:ext cx="120227" cy="1130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Овал 58"/>
          <p:cNvSpPr/>
          <p:nvPr/>
        </p:nvSpPr>
        <p:spPr>
          <a:xfrm flipH="1">
            <a:off x="8798454" y="5771190"/>
            <a:ext cx="120227" cy="1130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0" name="Прямая соединительная линия 59"/>
          <p:cNvCxnSpPr>
            <a:stCxn id="57" idx="6"/>
            <a:endCxn id="59" idx="1"/>
          </p:cNvCxnSpPr>
          <p:nvPr/>
        </p:nvCxnSpPr>
        <p:spPr>
          <a:xfrm flipH="1">
            <a:off x="8901074" y="5398915"/>
            <a:ext cx="678855" cy="38883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Полилиния 66"/>
          <p:cNvSpPr/>
          <p:nvPr/>
        </p:nvSpPr>
        <p:spPr>
          <a:xfrm>
            <a:off x="2334561" y="5055164"/>
            <a:ext cx="1996367" cy="1350362"/>
          </a:xfrm>
          <a:custGeom>
            <a:avLst/>
            <a:gdLst>
              <a:gd name="connsiteX0" fmla="*/ 832270 w 1996367"/>
              <a:gd name="connsiteY0" fmla="*/ 57856 h 1350362"/>
              <a:gd name="connsiteX1" fmla="*/ 1518070 w 1996367"/>
              <a:gd name="connsiteY1" fmla="*/ 73096 h 1350362"/>
              <a:gd name="connsiteX2" fmla="*/ 1990510 w 1996367"/>
              <a:gd name="connsiteY2" fmla="*/ 172156 h 1350362"/>
              <a:gd name="connsiteX3" fmla="*/ 1708570 w 1996367"/>
              <a:gd name="connsiteY3" fmla="*/ 461716 h 1350362"/>
              <a:gd name="connsiteX4" fmla="*/ 695110 w 1996367"/>
              <a:gd name="connsiteY4" fmla="*/ 576016 h 1350362"/>
              <a:gd name="connsiteX5" fmla="*/ 1220890 w 1996367"/>
              <a:gd name="connsiteY5" fmla="*/ 667456 h 1350362"/>
              <a:gd name="connsiteX6" fmla="*/ 1190410 w 1996367"/>
              <a:gd name="connsiteY6" fmla="*/ 918916 h 1350362"/>
              <a:gd name="connsiteX7" fmla="*/ 740830 w 1996367"/>
              <a:gd name="connsiteY7" fmla="*/ 857956 h 1350362"/>
              <a:gd name="connsiteX8" fmla="*/ 1175170 w 1996367"/>
              <a:gd name="connsiteY8" fmla="*/ 1086556 h 1350362"/>
              <a:gd name="connsiteX9" fmla="*/ 1083730 w 1996367"/>
              <a:gd name="connsiteY9" fmla="*/ 1345636 h 1350362"/>
              <a:gd name="connsiteX10" fmla="*/ 1690 w 1996367"/>
              <a:gd name="connsiteY10" fmla="*/ 850336 h 1350362"/>
              <a:gd name="connsiteX11" fmla="*/ 832270 w 1996367"/>
              <a:gd name="connsiteY11" fmla="*/ 57856 h 1350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996367" h="1350362">
                <a:moveTo>
                  <a:pt x="832270" y="57856"/>
                </a:moveTo>
                <a:cubicBezTo>
                  <a:pt x="1085000" y="-71684"/>
                  <a:pt x="1325030" y="54046"/>
                  <a:pt x="1518070" y="73096"/>
                </a:cubicBezTo>
                <a:cubicBezTo>
                  <a:pt x="1711110" y="92146"/>
                  <a:pt x="1958760" y="107386"/>
                  <a:pt x="1990510" y="172156"/>
                </a:cubicBezTo>
                <a:cubicBezTo>
                  <a:pt x="2022260" y="236926"/>
                  <a:pt x="1924470" y="394406"/>
                  <a:pt x="1708570" y="461716"/>
                </a:cubicBezTo>
                <a:cubicBezTo>
                  <a:pt x="1492670" y="529026"/>
                  <a:pt x="776390" y="541726"/>
                  <a:pt x="695110" y="576016"/>
                </a:cubicBezTo>
                <a:cubicBezTo>
                  <a:pt x="613830" y="610306"/>
                  <a:pt x="1138340" y="610306"/>
                  <a:pt x="1220890" y="667456"/>
                </a:cubicBezTo>
                <a:cubicBezTo>
                  <a:pt x="1303440" y="724606"/>
                  <a:pt x="1270420" y="887166"/>
                  <a:pt x="1190410" y="918916"/>
                </a:cubicBezTo>
                <a:cubicBezTo>
                  <a:pt x="1110400" y="950666"/>
                  <a:pt x="743370" y="830016"/>
                  <a:pt x="740830" y="857956"/>
                </a:cubicBezTo>
                <a:cubicBezTo>
                  <a:pt x="738290" y="885896"/>
                  <a:pt x="1118020" y="1005276"/>
                  <a:pt x="1175170" y="1086556"/>
                </a:cubicBezTo>
                <a:cubicBezTo>
                  <a:pt x="1232320" y="1167836"/>
                  <a:pt x="1279310" y="1385006"/>
                  <a:pt x="1083730" y="1345636"/>
                </a:cubicBezTo>
                <a:cubicBezTo>
                  <a:pt x="888150" y="1306266"/>
                  <a:pt x="39790" y="1064966"/>
                  <a:pt x="1690" y="850336"/>
                </a:cubicBezTo>
                <a:cubicBezTo>
                  <a:pt x="-36410" y="635706"/>
                  <a:pt x="579540" y="187396"/>
                  <a:pt x="832270" y="57856"/>
                </a:cubicBezTo>
                <a:close/>
              </a:path>
            </a:pathLst>
          </a:custGeom>
          <a:noFill/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олилиния 67"/>
          <p:cNvSpPr/>
          <p:nvPr/>
        </p:nvSpPr>
        <p:spPr>
          <a:xfrm>
            <a:off x="5720638" y="5215682"/>
            <a:ext cx="1207432" cy="942797"/>
          </a:xfrm>
          <a:custGeom>
            <a:avLst/>
            <a:gdLst>
              <a:gd name="connsiteX0" fmla="*/ 774189 w 1207432"/>
              <a:gd name="connsiteY0" fmla="*/ 42119 h 942797"/>
              <a:gd name="connsiteX1" fmla="*/ 1193289 w 1207432"/>
              <a:gd name="connsiteY1" fmla="*/ 72599 h 942797"/>
              <a:gd name="connsiteX2" fmla="*/ 1071369 w 1207432"/>
              <a:gd name="connsiteY2" fmla="*/ 339299 h 942797"/>
              <a:gd name="connsiteX3" fmla="*/ 705609 w 1207432"/>
              <a:gd name="connsiteY3" fmla="*/ 468839 h 942797"/>
              <a:gd name="connsiteX4" fmla="*/ 477009 w 1207432"/>
              <a:gd name="connsiteY4" fmla="*/ 941279 h 942797"/>
              <a:gd name="connsiteX5" fmla="*/ 4569 w 1207432"/>
              <a:gd name="connsiteY5" fmla="*/ 598379 h 942797"/>
              <a:gd name="connsiteX6" fmla="*/ 774189 w 1207432"/>
              <a:gd name="connsiteY6" fmla="*/ 42119 h 942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07432" h="942797">
                <a:moveTo>
                  <a:pt x="774189" y="42119"/>
                </a:moveTo>
                <a:cubicBezTo>
                  <a:pt x="972309" y="-45511"/>
                  <a:pt x="1143759" y="23069"/>
                  <a:pt x="1193289" y="72599"/>
                </a:cubicBezTo>
                <a:cubicBezTo>
                  <a:pt x="1242819" y="122129"/>
                  <a:pt x="1152649" y="273259"/>
                  <a:pt x="1071369" y="339299"/>
                </a:cubicBezTo>
                <a:cubicBezTo>
                  <a:pt x="990089" y="405339"/>
                  <a:pt x="804669" y="368509"/>
                  <a:pt x="705609" y="468839"/>
                </a:cubicBezTo>
                <a:cubicBezTo>
                  <a:pt x="606549" y="569169"/>
                  <a:pt x="593849" y="919689"/>
                  <a:pt x="477009" y="941279"/>
                </a:cubicBezTo>
                <a:cubicBezTo>
                  <a:pt x="360169" y="962869"/>
                  <a:pt x="-47501" y="749509"/>
                  <a:pt x="4569" y="598379"/>
                </a:cubicBezTo>
                <a:cubicBezTo>
                  <a:pt x="56639" y="447249"/>
                  <a:pt x="576069" y="129749"/>
                  <a:pt x="774189" y="42119"/>
                </a:cubicBezTo>
                <a:close/>
              </a:path>
            </a:pathLst>
          </a:custGeom>
          <a:noFill/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Стрелка вправо 68"/>
          <p:cNvSpPr/>
          <p:nvPr/>
        </p:nvSpPr>
        <p:spPr>
          <a:xfrm>
            <a:off x="5015880" y="5593332"/>
            <a:ext cx="504056" cy="2909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Стрелка вправо 69"/>
          <p:cNvSpPr/>
          <p:nvPr/>
        </p:nvSpPr>
        <p:spPr>
          <a:xfrm>
            <a:off x="7824192" y="5593332"/>
            <a:ext cx="504056" cy="2909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220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 заметку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Метод двойного подсчёта</a:t>
            </a:r>
          </a:p>
          <a:p>
            <a:r>
              <a:rPr lang="ru-RU" dirty="0" smtClean="0"/>
              <a:t>Индукция в теории графов возможна по самым разным параметрам</a:t>
            </a:r>
          </a:p>
          <a:p>
            <a:r>
              <a:rPr lang="ru-RU" dirty="0" smtClean="0"/>
              <a:t>У одного объекта может быть много разных определений, разными определениями удобно пользоваться в разных контекстах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5451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граф?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Объект 4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dirty="0" smtClean="0"/>
                  <a:t>(</a:t>
                </a:r>
                <a:r>
                  <a:rPr lang="ru-RU" dirty="0" smtClean="0"/>
                  <a:t>Простой</a:t>
                </a:r>
                <a:r>
                  <a:rPr lang="en-US" dirty="0" smtClean="0"/>
                  <a:t>) </a:t>
                </a:r>
                <a:r>
                  <a:rPr lang="ru-RU" b="1" dirty="0" smtClean="0"/>
                  <a:t>граф</a:t>
                </a:r>
                <a:r>
                  <a:rPr lang="ru-RU" dirty="0" smtClean="0"/>
                  <a:t> — это </a:t>
                </a:r>
                <a:r>
                  <a:rPr lang="ru-RU" b="1" dirty="0" smtClean="0"/>
                  <a:t>пара множеств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</m:e>
                    </m:d>
                  </m:oMath>
                </a14:m>
                <a:r>
                  <a:rPr lang="en-US" dirty="0" smtClean="0"/>
                  <a:t>,</a:t>
                </a:r>
                <a:r>
                  <a:rPr lang="ru-RU" dirty="0" smtClean="0"/>
                  <a:t> где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𝐸</m:t>
                    </m:r>
                    <m:r>
                      <a:rPr lang="ru-RU" b="0" i="1" smtClean="0">
                        <a:latin typeface="Cambria Math" panose="02040503050406030204" pitchFamily="18" charset="0"/>
                      </a:rPr>
                      <m:t>⊆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𝑉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ru-RU" dirty="0" smtClean="0"/>
                  <a:t>.</a:t>
                </a:r>
                <a:endParaRPr lang="en-US" dirty="0" smtClean="0"/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Например,</a:t>
                </a:r>
                <a:r>
                  <a:rPr lang="ru-RU" dirty="0"/>
                  <a:t/>
                </a:r>
                <a:br>
                  <a:rPr lang="ru-RU" dirty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𝑉</m:t>
                    </m:r>
                    <m:r>
                      <a:rPr lang="en-US" b="0" i="0" smtClean="0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𝐴𝑙𝑖𝑐𝑒</m:t>
                        </m:r>
                        <m:r>
                          <a:rPr lang="en-US" i="1">
                            <a:latin typeface="Cambria Math"/>
                          </a:rPr>
                          <m:t>,</m:t>
                        </m:r>
                        <m:r>
                          <a:rPr lang="en-US" i="1">
                            <a:latin typeface="Cambria Math"/>
                          </a:rPr>
                          <m:t>𝐵𝑜𝑏</m:t>
                        </m:r>
                        <m:r>
                          <a:rPr lang="en-US" i="1">
                            <a:latin typeface="Cambria Math"/>
                          </a:rPr>
                          <m:t>,</m:t>
                        </m:r>
                        <m:r>
                          <a:rPr lang="en-US" i="1">
                            <a:latin typeface="Cambria Math"/>
                          </a:rPr>
                          <m:t>𝐽𝑜</m:t>
                        </m:r>
                        <m:r>
                          <a:rPr lang="en-US" i="1">
                            <a:latin typeface="Cambria Math"/>
                          </a:rPr>
                          <m:t>h</m:t>
                        </m:r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b="0" dirty="0" smtClean="0"/>
                  <a:t/>
                </a:r>
                <a:br>
                  <a:rPr lang="en-US" b="0" dirty="0" smtClean="0"/>
                </a:b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𝐸</m:t>
                    </m:r>
                    <m:r>
                      <a:rPr lang="en-US" b="0" i="0" dirty="0" smtClean="0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 smtClean="0">
                                <a:latin typeface="Cambria Math"/>
                              </a:rPr>
                              <m:t>𝐵𝑜𝑏</m:t>
                            </m:r>
                            <m:r>
                              <a:rPr lang="en-US" i="1" smtClean="0">
                                <a:latin typeface="Cambria Math"/>
                              </a:rPr>
                              <m:t>,</m:t>
                            </m:r>
                            <m:r>
                              <a:rPr lang="en-US" i="1" smtClean="0">
                                <a:latin typeface="Cambria Math"/>
                              </a:rPr>
                              <m:t>𝐴𝑙𝑖𝑐𝑒</m:t>
                            </m:r>
                          </m:e>
                        </m:d>
                        <m:r>
                          <a:rPr lang="en-US" i="1">
                            <a:latin typeface="Cambria Math"/>
                          </a:rPr>
                          <m:t>,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 smtClean="0">
                                <a:latin typeface="Cambria Math"/>
                              </a:rPr>
                              <m:t>𝐴𝑙𝑖𝑐𝑒</m:t>
                            </m:r>
                            <m:r>
                              <a:rPr lang="en-US" i="1" smtClean="0">
                                <a:latin typeface="Cambria Math"/>
                              </a:rPr>
                              <m:t>,</m:t>
                            </m:r>
                            <m:r>
                              <a:rPr lang="en-US" i="1" smtClean="0">
                                <a:latin typeface="Cambria Math"/>
                              </a:rPr>
                              <m:t>𝐽𝑜</m:t>
                            </m:r>
                            <m:r>
                              <a:rPr lang="en-US" i="1" smtClean="0">
                                <a:latin typeface="Cambria Math"/>
                              </a:rPr>
                              <m:t>h</m:t>
                            </m:r>
                            <m:r>
                              <a:rPr lang="en-US" i="1" smtClean="0">
                                <a:latin typeface="Cambria Math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endParaRPr lang="ru-RU" b="0" dirty="0" smtClean="0"/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en-US" b="0" dirty="0" smtClean="0"/>
                  <a:t> — </a:t>
                </a:r>
                <a:r>
                  <a:rPr lang="ru-RU" b="0" i="1" dirty="0" smtClean="0"/>
                  <a:t>вершины</a:t>
                </a:r>
                <a:r>
                  <a:rPr lang="ru-RU" b="0" dirty="0" smtClean="0"/>
                  <a:t> графа,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b="0" dirty="0" smtClean="0"/>
                  <a:t> — </a:t>
                </a:r>
                <a:r>
                  <a:rPr lang="ru-RU" b="0" i="1" dirty="0" smtClean="0"/>
                  <a:t>рёбра</a:t>
                </a:r>
                <a:r>
                  <a:rPr lang="ru-RU" b="0" dirty="0" smtClean="0"/>
                  <a:t> графа</a:t>
                </a:r>
                <a:endParaRPr lang="en-US" b="0" dirty="0" smtClean="0"/>
              </a:p>
              <a:p>
                <a:pPr>
                  <a:lnSpc>
                    <a:spcPct val="100000"/>
                  </a:lnSpc>
                </a:pPr>
                <a:r>
                  <a:rPr lang="ru-RU" i="1" dirty="0" smtClean="0"/>
                  <a:t>Ориентированный</a:t>
                </a:r>
                <a:r>
                  <a:rPr lang="ru-RU" dirty="0" smtClean="0"/>
                  <a:t> граф (</a:t>
                </a:r>
                <a:r>
                  <a:rPr lang="ru-RU" i="1" dirty="0" smtClean="0"/>
                  <a:t>орграф</a:t>
                </a:r>
                <a:r>
                  <a:rPr lang="ru-RU" dirty="0" smtClean="0"/>
                  <a:t>) — это пара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d>
                  </m:oMath>
                </a14:m>
                <a:r>
                  <a:rPr lang="en-US" b="0" dirty="0" smtClean="0"/>
                  <a:t>, </a:t>
                </a:r>
                <a:r>
                  <a:rPr lang="ru-RU" dirty="0" smtClean="0"/>
                  <a:t>где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⊆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∖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∣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∈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</m:d>
                  </m:oMath>
                </a14:m>
                <a:endParaRPr lang="en-US" b="0" dirty="0" smtClean="0"/>
              </a:p>
            </p:txBody>
          </p:sp>
        </mc:Choice>
        <mc:Fallback xmlns="">
          <p:sp>
            <p:nvSpPr>
              <p:cNvPr id="5" name="Объект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043" t="-28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6384032" y="1593583"/>
            <a:ext cx="914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v</a:t>
            </a:r>
            <a:r>
              <a:rPr lang="en-US" dirty="0" smtClean="0"/>
              <a:t>ertices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392144" y="1593583"/>
            <a:ext cx="734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e</a:t>
            </a:r>
            <a:r>
              <a:rPr lang="en-US" dirty="0" smtClean="0"/>
              <a:t>dges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8518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Немного терминологии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Множество вершин графа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обозначается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𝑉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</m:oMath>
                </a14:m>
                <a:endParaRPr lang="ru-RU" dirty="0" smtClean="0"/>
              </a:p>
              <a:p>
                <a:r>
                  <a:rPr lang="ru-RU" dirty="0"/>
                  <a:t>Множество </a:t>
                </a:r>
                <a:r>
                  <a:rPr lang="ru-RU" dirty="0" smtClean="0"/>
                  <a:t>рёбер </a:t>
                </a:r>
                <a:r>
                  <a:rPr lang="ru-RU" dirty="0"/>
                  <a:t>графа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обозначается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𝐺</m:t>
                        </m:r>
                      </m:e>
                    </m:d>
                  </m:oMath>
                </a14:m>
                <a:endParaRPr lang="en-US" dirty="0" smtClean="0"/>
              </a:p>
              <a:p>
                <a:r>
                  <a:rPr lang="ru-RU" dirty="0" smtClean="0"/>
                  <a:t>Обозначают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≔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</m:d>
                      </m:e>
                    </m:d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и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≔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</m:d>
                      </m:e>
                    </m:d>
                  </m:oMath>
                </a14:m>
                <a:endParaRPr lang="ru-RU" dirty="0"/>
              </a:p>
              <a:p>
                <a:r>
                  <a:rPr lang="ru-RU" dirty="0" smtClean="0"/>
                  <a:t>Ребро, соединяющее вершины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𝑢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𝑣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обозначается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𝑢𝑣</m:t>
                    </m:r>
                  </m:oMath>
                </a14:m>
                <a:endParaRPr lang="ru-RU" dirty="0" smtClean="0"/>
              </a:p>
              <a:p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𝑢</m:t>
                    </m:r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𝑣</m:t>
                    </m:r>
                    <m:r>
                      <a:rPr lang="ru-RU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/>
                      </a:rPr>
                      <m:t>𝑉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𝑢𝑣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/>
                      </a:rPr>
                      <m:t>𝐸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</m:oMath>
                </a14:m>
                <a:r>
                  <a:rPr lang="ru-RU" dirty="0" smtClean="0"/>
                  <a:t>, то вершины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𝑢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𝑣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называются </a:t>
                </a:r>
                <a:r>
                  <a:rPr lang="ru-RU" i="1" dirty="0" smtClean="0"/>
                  <a:t>смежными</a:t>
                </a:r>
                <a:r>
                  <a:rPr lang="ru-RU" dirty="0" smtClean="0"/>
                  <a:t> (в графе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𝐺</m:t>
                    </m:r>
                  </m:oMath>
                </a14:m>
                <a:r>
                  <a:rPr lang="ru-RU" dirty="0" smtClean="0"/>
                  <a:t>)</a:t>
                </a:r>
              </a:p>
              <a:p>
                <a:r>
                  <a:rPr lang="ru-RU" dirty="0" smtClean="0"/>
                  <a:t>Вершина, принадлежащая ребру, называется </a:t>
                </a:r>
                <a:r>
                  <a:rPr lang="ru-RU" i="1" dirty="0" smtClean="0"/>
                  <a:t>концом</a:t>
                </a:r>
                <a:r>
                  <a:rPr lang="ru-RU" dirty="0" smtClean="0"/>
                  <a:t> этого ребра. При этом говорят, что данная вершина и ребро </a:t>
                </a:r>
                <a:r>
                  <a:rPr lang="ru-RU" i="1" dirty="0" smtClean="0"/>
                  <a:t>инцидентны</a:t>
                </a:r>
                <a:r>
                  <a:rPr lang="ru-RU" dirty="0" smtClean="0"/>
                  <a:t> друг другу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043" t="-2241" r="-1449" b="-14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91997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Какие бывают графы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Если во множестве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𝐸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есть повторяющиеся пары, то говорят о</a:t>
                </a:r>
                <a:r>
                  <a:rPr lang="en-US" dirty="0" smtClean="0"/>
                  <a:t> </a:t>
                </a:r>
                <a:r>
                  <a:rPr lang="ru-RU" i="1" dirty="0" err="1" smtClean="0"/>
                  <a:t>мультиграфе</a:t>
                </a:r>
                <a:r>
                  <a:rPr lang="ru-RU" dirty="0" smtClean="0"/>
                  <a:t>, а сами эти пары называют </a:t>
                </a:r>
                <a:r>
                  <a:rPr lang="ru-RU" i="1" dirty="0" smtClean="0"/>
                  <a:t>кратными</a:t>
                </a:r>
                <a:r>
                  <a:rPr lang="ru-RU" dirty="0" smtClean="0"/>
                  <a:t> рёбрами/дугами</a:t>
                </a:r>
                <a:endParaRPr lang="ru-RU" i="1" dirty="0"/>
              </a:p>
              <a:p>
                <a:r>
                  <a:rPr lang="ru-RU" dirty="0" smtClean="0"/>
                  <a:t>Если в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𝐸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есть пары, оба элемента которых совпадают, то говорят о</a:t>
                </a:r>
                <a:r>
                  <a:rPr lang="en-US" dirty="0" smtClean="0"/>
                  <a:t> </a:t>
                </a:r>
                <a:r>
                  <a:rPr lang="ru-RU" i="1" dirty="0" err="1" smtClean="0"/>
                  <a:t>псевдографе</a:t>
                </a:r>
                <a:r>
                  <a:rPr lang="ru-RU" dirty="0" smtClean="0"/>
                  <a:t>, а сами</a:t>
                </a:r>
                <a:r>
                  <a:rPr lang="en-US" dirty="0" smtClean="0"/>
                  <a:t> </a:t>
                </a:r>
                <a:r>
                  <a:rPr lang="ru-RU" dirty="0" smtClean="0"/>
                  <a:t>эти пары называют </a:t>
                </a:r>
                <a:r>
                  <a:rPr lang="ru-RU" i="1" dirty="0" smtClean="0"/>
                  <a:t>петлями</a:t>
                </a:r>
                <a:endParaRPr lang="ru-RU" i="1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Овал 3"/>
          <p:cNvSpPr/>
          <p:nvPr/>
        </p:nvSpPr>
        <p:spPr>
          <a:xfrm>
            <a:off x="2207568" y="484869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3143672" y="484869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2207568" y="585680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3143672" y="585680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8" name="Прямая соединительная линия 7"/>
          <p:cNvCxnSpPr>
            <a:stCxn id="4" idx="5"/>
            <a:endCxn id="7" idx="1"/>
          </p:cNvCxnSpPr>
          <p:nvPr/>
        </p:nvCxnSpPr>
        <p:spPr>
          <a:xfrm>
            <a:off x="2330493" y="4971621"/>
            <a:ext cx="834270" cy="90627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stCxn id="5" idx="4"/>
            <a:endCxn id="7" idx="0"/>
          </p:cNvCxnSpPr>
          <p:nvPr/>
        </p:nvCxnSpPr>
        <p:spPr>
          <a:xfrm>
            <a:off x="3215680" y="4992712"/>
            <a:ext cx="0" cy="86409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>
            <a:stCxn id="4" idx="6"/>
            <a:endCxn id="5" idx="2"/>
          </p:cNvCxnSpPr>
          <p:nvPr/>
        </p:nvCxnSpPr>
        <p:spPr>
          <a:xfrm>
            <a:off x="2351584" y="4920704"/>
            <a:ext cx="79208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stCxn id="7" idx="2"/>
            <a:endCxn id="6" idx="6"/>
          </p:cNvCxnSpPr>
          <p:nvPr/>
        </p:nvCxnSpPr>
        <p:spPr>
          <a:xfrm flipH="1">
            <a:off x="2351584" y="5928816"/>
            <a:ext cx="79208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Овал 11"/>
          <p:cNvSpPr/>
          <p:nvPr/>
        </p:nvSpPr>
        <p:spPr>
          <a:xfrm>
            <a:off x="4280887" y="484869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5216991" y="484869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4280887" y="585680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5216991" y="585680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6" name="Прямая со стрелкой 15"/>
          <p:cNvCxnSpPr>
            <a:stCxn id="15" idx="1"/>
            <a:endCxn id="12" idx="5"/>
          </p:cNvCxnSpPr>
          <p:nvPr/>
        </p:nvCxnSpPr>
        <p:spPr>
          <a:xfrm flipH="1" flipV="1">
            <a:off x="4403812" y="4971621"/>
            <a:ext cx="834270" cy="90627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12" idx="6"/>
            <a:endCxn id="13" idx="2"/>
          </p:cNvCxnSpPr>
          <p:nvPr/>
        </p:nvCxnSpPr>
        <p:spPr>
          <a:xfrm>
            <a:off x="4424903" y="4920704"/>
            <a:ext cx="792088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13" idx="4"/>
            <a:endCxn id="15" idx="0"/>
          </p:cNvCxnSpPr>
          <p:nvPr/>
        </p:nvCxnSpPr>
        <p:spPr>
          <a:xfrm>
            <a:off x="5288999" y="4992712"/>
            <a:ext cx="0" cy="86409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14" idx="6"/>
            <a:endCxn id="15" idx="2"/>
          </p:cNvCxnSpPr>
          <p:nvPr/>
        </p:nvCxnSpPr>
        <p:spPr>
          <a:xfrm>
            <a:off x="4424903" y="5928816"/>
            <a:ext cx="792088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426867" y="6250276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граф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378358" y="6250276"/>
            <a:ext cx="885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орграф</a:t>
            </a:r>
          </a:p>
        </p:txBody>
      </p:sp>
      <p:sp>
        <p:nvSpPr>
          <p:cNvPr id="31" name="Овал 30"/>
          <p:cNvSpPr/>
          <p:nvPr/>
        </p:nvSpPr>
        <p:spPr>
          <a:xfrm>
            <a:off x="6408769" y="4843513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Овал 31"/>
          <p:cNvSpPr/>
          <p:nvPr/>
        </p:nvSpPr>
        <p:spPr>
          <a:xfrm>
            <a:off x="7344873" y="4843513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Овал 32"/>
          <p:cNvSpPr/>
          <p:nvPr/>
        </p:nvSpPr>
        <p:spPr>
          <a:xfrm>
            <a:off x="6408769" y="585162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Овал 33"/>
          <p:cNvSpPr/>
          <p:nvPr/>
        </p:nvSpPr>
        <p:spPr>
          <a:xfrm>
            <a:off x="7344873" y="585162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35" name="Прямая соединительная линия 34"/>
          <p:cNvCxnSpPr>
            <a:stCxn id="31" idx="5"/>
            <a:endCxn id="34" idx="1"/>
          </p:cNvCxnSpPr>
          <p:nvPr/>
        </p:nvCxnSpPr>
        <p:spPr>
          <a:xfrm>
            <a:off x="6531694" y="4966438"/>
            <a:ext cx="834270" cy="90627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>
            <a:stCxn id="31" idx="6"/>
            <a:endCxn id="32" idx="2"/>
          </p:cNvCxnSpPr>
          <p:nvPr/>
        </p:nvCxnSpPr>
        <p:spPr>
          <a:xfrm>
            <a:off x="6552785" y="4915521"/>
            <a:ext cx="79208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stCxn id="34" idx="2"/>
            <a:endCxn id="33" idx="6"/>
          </p:cNvCxnSpPr>
          <p:nvPr/>
        </p:nvCxnSpPr>
        <p:spPr>
          <a:xfrm flipH="1">
            <a:off x="6552785" y="5923633"/>
            <a:ext cx="79208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299686" y="6250276"/>
            <a:ext cx="1324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мультиграф</a:t>
            </a:r>
          </a:p>
        </p:txBody>
      </p:sp>
      <p:sp>
        <p:nvSpPr>
          <p:cNvPr id="39" name="Дуга 38"/>
          <p:cNvSpPr/>
          <p:nvPr/>
        </p:nvSpPr>
        <p:spPr>
          <a:xfrm rot="2637143">
            <a:off x="6273253" y="4771794"/>
            <a:ext cx="1377013" cy="1410165"/>
          </a:xfrm>
          <a:prstGeom prst="arc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0" name="Дуга 39"/>
          <p:cNvSpPr/>
          <p:nvPr/>
        </p:nvSpPr>
        <p:spPr>
          <a:xfrm rot="18962857" flipH="1">
            <a:off x="7245361" y="4773307"/>
            <a:ext cx="1377013" cy="1410165"/>
          </a:xfrm>
          <a:prstGeom prst="arc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1" name="Овал 40"/>
          <p:cNvSpPr/>
          <p:nvPr/>
        </p:nvSpPr>
        <p:spPr>
          <a:xfrm>
            <a:off x="8940316" y="484351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2" name="Овал 41"/>
          <p:cNvSpPr/>
          <p:nvPr/>
        </p:nvSpPr>
        <p:spPr>
          <a:xfrm>
            <a:off x="9876420" y="484351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3" name="Овал 42"/>
          <p:cNvSpPr/>
          <p:nvPr/>
        </p:nvSpPr>
        <p:spPr>
          <a:xfrm>
            <a:off x="8940316" y="585162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Овал 43"/>
          <p:cNvSpPr/>
          <p:nvPr/>
        </p:nvSpPr>
        <p:spPr>
          <a:xfrm>
            <a:off x="9876420" y="585162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45" name="Прямая соединительная линия 44"/>
          <p:cNvCxnSpPr>
            <a:stCxn id="41" idx="5"/>
            <a:endCxn id="44" idx="1"/>
          </p:cNvCxnSpPr>
          <p:nvPr/>
        </p:nvCxnSpPr>
        <p:spPr>
          <a:xfrm>
            <a:off x="9063241" y="4966439"/>
            <a:ext cx="834270" cy="90627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>
            <a:stCxn id="41" idx="6"/>
            <a:endCxn id="42" idx="2"/>
          </p:cNvCxnSpPr>
          <p:nvPr/>
        </p:nvCxnSpPr>
        <p:spPr>
          <a:xfrm>
            <a:off x="9084332" y="4915522"/>
            <a:ext cx="79208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>
            <a:stCxn id="44" idx="2"/>
            <a:endCxn id="43" idx="6"/>
          </p:cNvCxnSpPr>
          <p:nvPr/>
        </p:nvCxnSpPr>
        <p:spPr>
          <a:xfrm flipH="1">
            <a:off x="9084332" y="5923634"/>
            <a:ext cx="79208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8814713" y="6250276"/>
            <a:ext cx="1331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псевдограф</a:t>
            </a:r>
          </a:p>
        </p:txBody>
      </p:sp>
      <p:cxnSp>
        <p:nvCxnSpPr>
          <p:cNvPr id="50" name="Прямая соединительная линия 49"/>
          <p:cNvCxnSpPr>
            <a:stCxn id="42" idx="4"/>
            <a:endCxn id="44" idx="0"/>
          </p:cNvCxnSpPr>
          <p:nvPr/>
        </p:nvCxnSpPr>
        <p:spPr>
          <a:xfrm>
            <a:off x="9948428" y="4987530"/>
            <a:ext cx="0" cy="86409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олилиния 21"/>
          <p:cNvSpPr/>
          <p:nvPr/>
        </p:nvSpPr>
        <p:spPr>
          <a:xfrm>
            <a:off x="8801065" y="5537022"/>
            <a:ext cx="300437" cy="368478"/>
          </a:xfrm>
          <a:custGeom>
            <a:avLst/>
            <a:gdLst>
              <a:gd name="connsiteX0" fmla="*/ 152435 w 300437"/>
              <a:gd name="connsiteY0" fmla="*/ 368478 h 368478"/>
              <a:gd name="connsiteX1" fmla="*/ 35 w 300437"/>
              <a:gd name="connsiteY1" fmla="*/ 152578 h 368478"/>
              <a:gd name="connsiteX2" fmla="*/ 139735 w 300437"/>
              <a:gd name="connsiteY2" fmla="*/ 178 h 368478"/>
              <a:gd name="connsiteX3" fmla="*/ 292135 w 300437"/>
              <a:gd name="connsiteY3" fmla="*/ 127178 h 368478"/>
              <a:gd name="connsiteX4" fmla="*/ 266735 w 300437"/>
              <a:gd name="connsiteY4" fmla="*/ 355778 h 36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437" h="368478">
                <a:moveTo>
                  <a:pt x="152435" y="368478"/>
                </a:moveTo>
                <a:cubicBezTo>
                  <a:pt x="77293" y="291219"/>
                  <a:pt x="2152" y="213961"/>
                  <a:pt x="35" y="152578"/>
                </a:cubicBezTo>
                <a:cubicBezTo>
                  <a:pt x="-2082" y="91195"/>
                  <a:pt x="91052" y="4411"/>
                  <a:pt x="139735" y="178"/>
                </a:cubicBezTo>
                <a:cubicBezTo>
                  <a:pt x="188418" y="-4055"/>
                  <a:pt x="270968" y="67911"/>
                  <a:pt x="292135" y="127178"/>
                </a:cubicBezTo>
                <a:cubicBezTo>
                  <a:pt x="313302" y="186445"/>
                  <a:pt x="290018" y="271111"/>
                  <a:pt x="266735" y="355778"/>
                </a:cubicBezTo>
              </a:path>
            </a:pathLst>
          </a:custGeom>
          <a:noFill/>
          <a:ln w="25400">
            <a:tailEnd type="non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489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Подграфы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6"/>
                <a:ext cx="10515600" cy="2848602"/>
              </a:xfrm>
            </p:spPr>
            <p:txBody>
              <a:bodyPr>
                <a:normAutofit/>
              </a:bodyPr>
              <a:lstStyle/>
              <a:p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</m:e>
                    </m:d>
                  </m:oMath>
                </a14:m>
                <a:r>
                  <a:rPr lang="en-US" i="1" dirty="0" smtClean="0"/>
                  <a:t> </a:t>
                </a:r>
                <a:r>
                  <a:rPr lang="ru-RU" dirty="0" smtClean="0"/>
                  <a:t>и</a:t>
                </a:r>
                <a:r>
                  <a:rPr lang="ru-RU" i="1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𝑉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𝐸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i="1" dirty="0" smtClean="0"/>
                  <a:t> — </a:t>
                </a:r>
                <a:r>
                  <a:rPr lang="ru-RU" dirty="0" smtClean="0"/>
                  <a:t>графы.</a:t>
                </a:r>
                <a:endParaRPr lang="en-US" i="1" dirty="0" smtClean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является </a:t>
                </a:r>
                <a:r>
                  <a:rPr lang="ru-RU" i="1" dirty="0" smtClean="0"/>
                  <a:t>подграфом</a:t>
                </a:r>
                <a:r>
                  <a:rPr lang="ru-RU" dirty="0" smtClean="0"/>
                  <a:t> графа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⊆</m:t>
                    </m:r>
                    <m:r>
                      <a:rPr lang="en-US" b="0" i="1" smtClean="0">
                        <a:latin typeface="Cambria Math"/>
                      </a:rPr>
                      <m:t>𝑉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⊆</m:t>
                    </m:r>
                    <m:r>
                      <a:rPr lang="en-US" b="0" i="1" smtClean="0">
                        <a:latin typeface="Cambria Math"/>
                      </a:rPr>
                      <m:t>𝐸</m:t>
                    </m:r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/>
                          </a:rPr>
                          <m:t>𝐺</m:t>
                        </m:r>
                      </m:e>
                      <m:sup>
                        <m:r>
                          <a:rPr lang="en-US" b="0" i="1" dirty="0" smtClean="0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/>
                  <a:t> — </a:t>
                </a:r>
                <a:r>
                  <a:rPr lang="ru-RU" i="1" dirty="0" smtClean="0"/>
                  <a:t>остовный</a:t>
                </a:r>
                <a:r>
                  <a:rPr lang="en-US" dirty="0" smtClean="0"/>
                  <a:t> </a:t>
                </a:r>
                <a:r>
                  <a:rPr lang="ru-RU" dirty="0" smtClean="0"/>
                  <a:t>подграф, если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𝑉</m:t>
                    </m:r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— </a:t>
                </a:r>
                <a:r>
                  <a:rPr lang="ru-RU" i="1" dirty="0" smtClean="0"/>
                  <a:t>порождённый</a:t>
                </a:r>
                <a:r>
                  <a:rPr lang="ru-RU" dirty="0" smtClean="0"/>
                  <a:t> подграф графа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если с каждой парой вершин он содержит и все инцидентные им рёбра</a:t>
                </a:r>
                <a:r>
                  <a:rPr lang="en-US" dirty="0" smtClean="0"/>
                  <a:t>:  </a:t>
                </a:r>
                <a:br>
                  <a:rPr lang="en-US" dirty="0" smtClean="0"/>
                </a:br>
                <a14:m>
                  <m:oMath xmlns:m="http://schemas.openxmlformats.org/officeDocument/2006/math">
                    <m:r>
                      <a:rPr lang="ru-RU" b="0" i="1" smtClean="0">
                        <a:latin typeface="Cambria Math"/>
                      </a:rPr>
                      <m:t>∀</m:t>
                    </m:r>
                    <m:r>
                      <a:rPr lang="en-US" b="0" i="1" smtClean="0">
                        <a:latin typeface="Cambria Math"/>
                      </a:rPr>
                      <m:t>𝑢</m:t>
                    </m:r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𝑣</m:t>
                    </m:r>
                    <m:r>
                      <a:rPr lang="en-US" b="0" i="1" smtClean="0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𝑢𝑣</m:t>
                        </m:r>
                        <m:r>
                          <a:rPr lang="en-US" b="0" i="1" smtClean="0">
                            <a:latin typeface="Cambria Math"/>
                          </a:rPr>
                          <m:t>∈</m:t>
                        </m:r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  <m:r>
                          <a:rPr lang="en-US" b="0" i="1" smtClean="0">
                            <a:latin typeface="Cambria Math"/>
                          </a:rPr>
                          <m:t> и </m:t>
                        </m:r>
                        <m:r>
                          <a:rPr lang="en-US" b="0" i="1" smtClean="0">
                            <a:latin typeface="Cambria Math"/>
                          </a:rPr>
                          <m:t>𝑢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  <m:r>
                          <a:rPr lang="en-US" b="0" i="1" smtClean="0">
                            <a:latin typeface="Cambria Math"/>
                          </a:rPr>
                          <m:t>∈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𝑉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</m:e>
                    </m:d>
                    <m:r>
                      <a:rPr lang="en-US" b="0" i="1" smtClean="0">
                        <a:latin typeface="Cambria Math"/>
                      </a:rPr>
                      <m:t>⇒</m:t>
                    </m:r>
                    <m:r>
                      <a:rPr lang="en-US" b="0" i="1" smtClean="0">
                        <a:latin typeface="Cambria Math"/>
                      </a:rPr>
                      <m:t>𝑢𝑣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6"/>
                <a:ext cx="10515600" cy="2848602"/>
              </a:xfrm>
              <a:blipFill rotWithShape="0">
                <a:blip r:embed="rId3"/>
                <a:stretch>
                  <a:fillRect l="-1043" t="-341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Овал 3"/>
          <p:cNvSpPr/>
          <p:nvPr/>
        </p:nvSpPr>
        <p:spPr>
          <a:xfrm>
            <a:off x="2711624" y="478657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3647728" y="478657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2711624" y="5794691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3647728" y="5794691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9" name="Прямая соединительная линия 8"/>
          <p:cNvCxnSpPr>
            <a:stCxn id="4" idx="5"/>
            <a:endCxn id="7" idx="1"/>
          </p:cNvCxnSpPr>
          <p:nvPr/>
        </p:nvCxnSpPr>
        <p:spPr>
          <a:xfrm>
            <a:off x="2834549" y="4909504"/>
            <a:ext cx="834270" cy="90627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stCxn id="4" idx="6"/>
            <a:endCxn id="5" idx="2"/>
          </p:cNvCxnSpPr>
          <p:nvPr/>
        </p:nvCxnSpPr>
        <p:spPr>
          <a:xfrm>
            <a:off x="2855640" y="4858587"/>
            <a:ext cx="79208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7" idx="2"/>
            <a:endCxn id="6" idx="6"/>
          </p:cNvCxnSpPr>
          <p:nvPr/>
        </p:nvCxnSpPr>
        <p:spPr>
          <a:xfrm flipH="1">
            <a:off x="2855640" y="5866699"/>
            <a:ext cx="79208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943852" y="6015291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граф</a:t>
            </a:r>
          </a:p>
        </p:txBody>
      </p:sp>
      <p:cxnSp>
        <p:nvCxnSpPr>
          <p:cNvPr id="11" name="Прямая соединительная линия 10"/>
          <p:cNvCxnSpPr>
            <a:stCxn id="5" idx="4"/>
            <a:endCxn id="7" idx="0"/>
          </p:cNvCxnSpPr>
          <p:nvPr/>
        </p:nvCxnSpPr>
        <p:spPr>
          <a:xfrm>
            <a:off x="3719736" y="4930595"/>
            <a:ext cx="0" cy="86409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Овал 30"/>
          <p:cNvSpPr/>
          <p:nvPr/>
        </p:nvSpPr>
        <p:spPr>
          <a:xfrm>
            <a:off x="5951984" y="478657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Овал 32"/>
          <p:cNvSpPr/>
          <p:nvPr/>
        </p:nvSpPr>
        <p:spPr>
          <a:xfrm>
            <a:off x="5015880" y="5794691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Овал 34"/>
          <p:cNvSpPr/>
          <p:nvPr/>
        </p:nvSpPr>
        <p:spPr>
          <a:xfrm>
            <a:off x="5951984" y="5794691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2" name="TextBox 41"/>
          <p:cNvSpPr txBox="1"/>
          <p:nvPr/>
        </p:nvSpPr>
        <p:spPr>
          <a:xfrm>
            <a:off x="4655841" y="5934670"/>
            <a:ext cx="18144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/>
              <a:t>подграф</a:t>
            </a:r>
            <a:r>
              <a:rPr lang="en-US" dirty="0"/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en-US" dirty="0"/>
              <a:t>(</a:t>
            </a:r>
            <a:r>
              <a:rPr lang="ru-RU" dirty="0"/>
              <a:t>не являющийся</a:t>
            </a:r>
            <a:br>
              <a:rPr lang="ru-RU" dirty="0"/>
            </a:br>
            <a:r>
              <a:rPr lang="ru-RU" dirty="0"/>
              <a:t>порождённым</a:t>
            </a:r>
            <a:r>
              <a:rPr lang="en-US" dirty="0"/>
              <a:t>)</a:t>
            </a:r>
            <a:endParaRPr lang="ru-RU" dirty="0"/>
          </a:p>
        </p:txBody>
      </p:sp>
      <p:cxnSp>
        <p:nvCxnSpPr>
          <p:cNvPr id="43" name="Прямая соединительная линия 42"/>
          <p:cNvCxnSpPr>
            <a:stCxn id="31" idx="4"/>
            <a:endCxn id="35" idx="0"/>
          </p:cNvCxnSpPr>
          <p:nvPr/>
        </p:nvCxnSpPr>
        <p:spPr>
          <a:xfrm>
            <a:off x="6023992" y="4930595"/>
            <a:ext cx="0" cy="86409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Овал 44"/>
          <p:cNvSpPr/>
          <p:nvPr/>
        </p:nvSpPr>
        <p:spPr>
          <a:xfrm>
            <a:off x="9840416" y="478657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6" name="Овал 45"/>
          <p:cNvSpPr/>
          <p:nvPr/>
        </p:nvSpPr>
        <p:spPr>
          <a:xfrm>
            <a:off x="8904312" y="5794691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7" name="Овал 46"/>
          <p:cNvSpPr/>
          <p:nvPr/>
        </p:nvSpPr>
        <p:spPr>
          <a:xfrm>
            <a:off x="9840416" y="5794691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50" name="Прямая соединительная линия 49"/>
          <p:cNvCxnSpPr>
            <a:stCxn id="47" idx="2"/>
            <a:endCxn id="46" idx="6"/>
          </p:cNvCxnSpPr>
          <p:nvPr/>
        </p:nvCxnSpPr>
        <p:spPr>
          <a:xfrm flipH="1">
            <a:off x="9048328" y="5866699"/>
            <a:ext cx="79208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8624382" y="6015291"/>
            <a:ext cx="16399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порождённый подграф</a:t>
            </a:r>
          </a:p>
        </p:txBody>
      </p:sp>
      <p:cxnSp>
        <p:nvCxnSpPr>
          <p:cNvPr id="52" name="Прямая соединительная линия 51"/>
          <p:cNvCxnSpPr>
            <a:stCxn id="45" idx="4"/>
            <a:endCxn id="47" idx="0"/>
          </p:cNvCxnSpPr>
          <p:nvPr/>
        </p:nvCxnSpPr>
        <p:spPr>
          <a:xfrm>
            <a:off x="9912424" y="4930595"/>
            <a:ext cx="0" cy="86409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Овал 23"/>
          <p:cNvSpPr/>
          <p:nvPr/>
        </p:nvSpPr>
        <p:spPr>
          <a:xfrm>
            <a:off x="6960096" y="478657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Овал 24"/>
          <p:cNvSpPr/>
          <p:nvPr/>
        </p:nvSpPr>
        <p:spPr>
          <a:xfrm>
            <a:off x="7896200" y="478657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Овал 25"/>
          <p:cNvSpPr/>
          <p:nvPr/>
        </p:nvSpPr>
        <p:spPr>
          <a:xfrm>
            <a:off x="6960096" y="5794691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Овал 26"/>
          <p:cNvSpPr/>
          <p:nvPr/>
        </p:nvSpPr>
        <p:spPr>
          <a:xfrm>
            <a:off x="7896200" y="5794691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29" name="Прямая соединительная линия 28"/>
          <p:cNvCxnSpPr>
            <a:stCxn id="24" idx="6"/>
            <a:endCxn id="25" idx="2"/>
          </p:cNvCxnSpPr>
          <p:nvPr/>
        </p:nvCxnSpPr>
        <p:spPr>
          <a:xfrm>
            <a:off x="7104112" y="4858587"/>
            <a:ext cx="79208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>
            <a:stCxn id="27" idx="2"/>
            <a:endCxn id="26" idx="6"/>
          </p:cNvCxnSpPr>
          <p:nvPr/>
        </p:nvCxnSpPr>
        <p:spPr>
          <a:xfrm flipH="1">
            <a:off x="7104112" y="5866699"/>
            <a:ext cx="79208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921793" y="6015292"/>
            <a:ext cx="11567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/>
              <a:t>остовный</a:t>
            </a:r>
            <a:br>
              <a:rPr lang="ru-RU" dirty="0"/>
            </a:br>
            <a:r>
              <a:rPr lang="ru-RU" dirty="0"/>
              <a:t>подграф</a:t>
            </a:r>
          </a:p>
        </p:txBody>
      </p:sp>
      <p:cxnSp>
        <p:nvCxnSpPr>
          <p:cNvPr id="36" name="Прямая соединительная линия 35"/>
          <p:cNvCxnSpPr>
            <a:stCxn id="25" idx="4"/>
            <a:endCxn id="27" idx="0"/>
          </p:cNvCxnSpPr>
          <p:nvPr/>
        </p:nvCxnSpPr>
        <p:spPr>
          <a:xfrm>
            <a:off x="7968208" y="4930595"/>
            <a:ext cx="0" cy="86409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7600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Соседи. Степени </a:t>
            </a:r>
            <a:r>
              <a:rPr lang="ru-RU" dirty="0" smtClean="0"/>
              <a:t>вершин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Любая вершина, смежная с вершиной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𝑣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называется </a:t>
                </a:r>
                <a:r>
                  <a:rPr lang="ru-RU" i="1" dirty="0" smtClean="0"/>
                  <a:t>соседом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𝑣</m:t>
                    </m:r>
                  </m:oMath>
                </a14:m>
                <a:endParaRPr lang="en-US" dirty="0" smtClean="0"/>
              </a:p>
              <a:p>
                <a:r>
                  <a:rPr lang="ru-RU" i="1" dirty="0" smtClean="0"/>
                  <a:t>Степень</a:t>
                </a:r>
                <a:r>
                  <a:rPr lang="ru-RU" dirty="0" smtClean="0"/>
                  <a:t> вершины</a:t>
                </a:r>
                <a:r>
                  <a:rPr lang="en-US" dirty="0" smtClean="0"/>
                  <a:t> — </a:t>
                </a:r>
                <a:r>
                  <a:rPr lang="ru-RU" dirty="0" smtClean="0"/>
                  <a:t>это количество рёбер, инцидентных этой вершине (в простом графе это равно</a:t>
                </a:r>
                <a:r>
                  <a:rPr lang="en-US" dirty="0" smtClean="0"/>
                  <a:t> </a:t>
                </a:r>
                <a:r>
                  <a:rPr lang="ru-RU" dirty="0" smtClean="0"/>
                  <a:t>количеству соседей)</a:t>
                </a:r>
                <a:endParaRPr lang="en-US" dirty="0"/>
              </a:p>
              <a:p>
                <a:r>
                  <a:rPr lang="ru-RU" dirty="0" smtClean="0"/>
                  <a:t>Степень вершины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𝑣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обозначается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𝑑</m:t>
                    </m:r>
                    <m:d>
                      <m:d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𝑣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или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deg</m:t>
                        </m:r>
                      </m:fName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func>
                  </m:oMath>
                </a14:m>
                <a:endParaRPr lang="ru-RU" dirty="0" smtClean="0"/>
              </a:p>
              <a:p>
                <a:r>
                  <a:rPr lang="ru-RU" dirty="0" smtClean="0"/>
                  <a:t>Граф, в котором степени всех вершин равны 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называется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ru-RU" dirty="0"/>
                  <a:t>‑</a:t>
                </a:r>
                <a:r>
                  <a:rPr lang="ru-RU" i="1" dirty="0" smtClean="0"/>
                  <a:t>регулярным</a:t>
                </a:r>
                <a:endParaRPr lang="en-US" i="1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3674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Степени вершин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ru-RU" dirty="0" smtClean="0"/>
                  <a:t>В ориентированном графе:</a:t>
                </a:r>
              </a:p>
              <a:p>
                <a:r>
                  <a:rPr lang="ru-RU" dirty="0" smtClean="0"/>
                  <a:t>Число входящих в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𝑣</m:t>
                    </m:r>
                  </m:oMath>
                </a14:m>
                <a:r>
                  <a:rPr lang="ru-RU" dirty="0" smtClean="0"/>
                  <a:t> дуг обозначается через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𝑑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−</m:t>
                        </m:r>
                      </m:sup>
                    </m:sSup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</m:d>
                  </m:oMath>
                </a14:m>
                <a:r>
                  <a:rPr lang="ru-RU" b="0" dirty="0" smtClean="0"/>
                  <a:t>, называется </a:t>
                </a:r>
                <a:r>
                  <a:rPr lang="ru-RU" b="0" i="1" dirty="0" err="1" smtClean="0"/>
                  <a:t>полустепенью</a:t>
                </a:r>
                <a:r>
                  <a:rPr lang="ru-RU" b="0" i="1" dirty="0" smtClean="0"/>
                  <a:t> захода</a:t>
                </a:r>
              </a:p>
              <a:p>
                <a:r>
                  <a:rPr lang="ru-RU" dirty="0"/>
                  <a:t>Число </a:t>
                </a:r>
                <a:r>
                  <a:rPr lang="ru-RU" dirty="0" smtClean="0"/>
                  <a:t>выходящих из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𝑣</m:t>
                    </m:r>
                  </m:oMath>
                </a14:m>
                <a:r>
                  <a:rPr lang="ru-RU" dirty="0"/>
                  <a:t> дуг обозначается через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𝑑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+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𝑣</m:t>
                        </m:r>
                      </m:e>
                    </m:d>
                  </m:oMath>
                </a14:m>
                <a:r>
                  <a:rPr lang="ru-RU" dirty="0"/>
                  <a:t>, называется </a:t>
                </a:r>
                <a:r>
                  <a:rPr lang="ru-RU" i="1" dirty="0" err="1"/>
                  <a:t>полустепенью</a:t>
                </a:r>
                <a:r>
                  <a:rPr lang="ru-RU" i="1" dirty="0"/>
                  <a:t> </a:t>
                </a:r>
                <a:r>
                  <a:rPr lang="ru-RU" i="1" dirty="0" smtClean="0"/>
                  <a:t>исхода</a:t>
                </a:r>
              </a:p>
              <a:p>
                <a:pPr marL="0" indent="0">
                  <a:buNone/>
                </a:pPr>
                <a:r>
                  <a:rPr lang="ru-RU" dirty="0" smtClean="0"/>
                  <a:t>При этом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𝑑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𝑣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𝑑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𝑣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𝑑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</m:sup>
                      </m:s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𝑣</m:t>
                          </m:r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4565104"/>
              </a:xfrm>
              <a:blipFill rotWithShape="1">
                <a:blip r:embed="rId3"/>
                <a:stretch>
                  <a:fillRect l="-1852" t="-1738" r="-7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89596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Степени вершин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i="1" dirty="0" smtClean="0"/>
                  <a:t>Степень вершины — </a:t>
                </a:r>
                <a:r>
                  <a:rPr lang="ru-RU" dirty="0" smtClean="0"/>
                  <a:t>это количество инцидентных ей </a:t>
                </a:r>
                <a:r>
                  <a:rPr lang="ru-RU" dirty="0"/>
                  <a:t>рёбер</a:t>
                </a:r>
                <a:endParaRPr lang="en-US" dirty="0"/>
              </a:p>
              <a:p>
                <a:r>
                  <a:rPr lang="ru-RU" dirty="0" smtClean="0"/>
                  <a:t>Вершина степени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0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i="1" dirty="0" smtClean="0"/>
                  <a:t>изолированная</a:t>
                </a:r>
              </a:p>
              <a:p>
                <a:r>
                  <a:rPr lang="ru-RU" dirty="0" smtClean="0"/>
                  <a:t>Вершина степени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1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i="1" dirty="0" smtClean="0"/>
                  <a:t>висячая</a:t>
                </a:r>
                <a:r>
                  <a:rPr lang="ru-RU" dirty="0" smtClean="0"/>
                  <a:t> или </a:t>
                </a:r>
                <a:r>
                  <a:rPr lang="ru-RU" i="1" dirty="0" smtClean="0"/>
                  <a:t>лист</a:t>
                </a:r>
                <a:endParaRPr lang="ru-RU" dirty="0" smtClean="0"/>
              </a:p>
              <a:p>
                <a:r>
                  <a:rPr lang="ru-RU" dirty="0" smtClean="0"/>
                  <a:t>Вершина степени </a:t>
                </a:r>
                <a14:m>
                  <m:oMath xmlns:m="http://schemas.openxmlformats.org/officeDocument/2006/math">
                    <m:r>
                      <a:rPr lang="ru-RU" i="1" dirty="0" smtClean="0">
                        <a:latin typeface="Cambria Math"/>
                      </a:rPr>
                      <m:t>2</m:t>
                    </m:r>
                  </m:oMath>
                </a14:m>
                <a:r>
                  <a:rPr lang="ru-RU" dirty="0" smtClean="0"/>
                  <a:t> — </a:t>
                </a:r>
                <a:r>
                  <a:rPr lang="ru-RU" i="1" dirty="0" smtClean="0"/>
                  <a:t>проходная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600199"/>
                <a:ext cx="8640960" cy="3052937"/>
              </a:xfrm>
              <a:blipFill rotWithShape="1">
                <a:blip r:embed="rId3"/>
                <a:stretch>
                  <a:fillRect l="-1551" t="-23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1" name="Группа 60"/>
          <p:cNvGrpSpPr/>
          <p:nvPr/>
        </p:nvGrpSpPr>
        <p:grpSpPr>
          <a:xfrm>
            <a:off x="6312025" y="4248512"/>
            <a:ext cx="4036741" cy="2088232"/>
            <a:chOff x="4788024" y="4248512"/>
            <a:chExt cx="4036741" cy="2088232"/>
          </a:xfrm>
        </p:grpSpPr>
        <p:sp>
          <p:nvSpPr>
            <p:cNvPr id="24" name="Овал 23"/>
            <p:cNvSpPr/>
            <p:nvPr/>
          </p:nvSpPr>
          <p:spPr>
            <a:xfrm>
              <a:off x="8680749" y="518461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7744645" y="619272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8680749" y="619272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27" name="Прямая соединительная линия 26"/>
            <p:cNvCxnSpPr>
              <a:stCxn id="26" idx="2"/>
              <a:endCxn id="25" idx="6"/>
            </p:cNvCxnSpPr>
            <p:nvPr/>
          </p:nvCxnSpPr>
          <p:spPr>
            <a:xfrm flipH="1">
              <a:off x="7888661" y="6264736"/>
              <a:ext cx="79208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>
              <a:stCxn id="24" idx="4"/>
              <a:endCxn id="26" idx="0"/>
            </p:cNvCxnSpPr>
            <p:nvPr/>
          </p:nvCxnSpPr>
          <p:spPr>
            <a:xfrm>
              <a:off x="8752757" y="5328632"/>
              <a:ext cx="0" cy="86409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Овал 29"/>
            <p:cNvSpPr/>
            <p:nvPr/>
          </p:nvSpPr>
          <p:spPr>
            <a:xfrm>
              <a:off x="7744645" y="518461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6808541" y="518461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7744645" y="4248512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6808541" y="619272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5872437" y="619272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12" name="Прямая соединительная линия 11"/>
            <p:cNvCxnSpPr>
              <a:stCxn id="36" idx="4"/>
              <a:endCxn id="30" idx="0"/>
            </p:cNvCxnSpPr>
            <p:nvPr/>
          </p:nvCxnSpPr>
          <p:spPr>
            <a:xfrm>
              <a:off x="7816653" y="4392528"/>
              <a:ext cx="0" cy="79208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>
              <a:stCxn id="36" idx="5"/>
              <a:endCxn id="24" idx="1"/>
            </p:cNvCxnSpPr>
            <p:nvPr/>
          </p:nvCxnSpPr>
          <p:spPr>
            <a:xfrm>
              <a:off x="7867570" y="4371437"/>
              <a:ext cx="834270" cy="83427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>
              <a:stCxn id="36" idx="3"/>
              <a:endCxn id="32" idx="7"/>
            </p:cNvCxnSpPr>
            <p:nvPr/>
          </p:nvCxnSpPr>
          <p:spPr>
            <a:xfrm flipH="1">
              <a:off x="6931466" y="4371437"/>
              <a:ext cx="834270" cy="83427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>
              <a:stCxn id="32" idx="3"/>
              <a:endCxn id="38" idx="7"/>
            </p:cNvCxnSpPr>
            <p:nvPr/>
          </p:nvCxnSpPr>
          <p:spPr>
            <a:xfrm flipH="1">
              <a:off x="5995362" y="5307541"/>
              <a:ext cx="834270" cy="90627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>
              <a:stCxn id="38" idx="6"/>
              <a:endCxn id="37" idx="2"/>
            </p:cNvCxnSpPr>
            <p:nvPr/>
          </p:nvCxnSpPr>
          <p:spPr>
            <a:xfrm>
              <a:off x="6016453" y="6264736"/>
              <a:ext cx="79208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>
              <a:stCxn id="37" idx="0"/>
              <a:endCxn id="32" idx="4"/>
            </p:cNvCxnSpPr>
            <p:nvPr/>
          </p:nvCxnSpPr>
          <p:spPr>
            <a:xfrm flipV="1">
              <a:off x="6880549" y="5328632"/>
              <a:ext cx="0" cy="86409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>
              <a:stCxn id="37" idx="6"/>
              <a:endCxn id="25" idx="2"/>
            </p:cNvCxnSpPr>
            <p:nvPr/>
          </p:nvCxnSpPr>
          <p:spPr>
            <a:xfrm>
              <a:off x="6952557" y="6264736"/>
              <a:ext cx="79208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>
              <a:stCxn id="30" idx="4"/>
              <a:endCxn id="25" idx="0"/>
            </p:cNvCxnSpPr>
            <p:nvPr/>
          </p:nvCxnSpPr>
          <p:spPr>
            <a:xfrm>
              <a:off x="7816653" y="5328632"/>
              <a:ext cx="0" cy="86409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>
              <a:stCxn id="30" idx="3"/>
              <a:endCxn id="37" idx="7"/>
            </p:cNvCxnSpPr>
            <p:nvPr/>
          </p:nvCxnSpPr>
          <p:spPr>
            <a:xfrm flipH="1">
              <a:off x="6931466" y="5307541"/>
              <a:ext cx="834270" cy="90627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Овал 59"/>
            <p:cNvSpPr/>
            <p:nvPr/>
          </p:nvSpPr>
          <p:spPr>
            <a:xfrm>
              <a:off x="4788024" y="619272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23" name="Прямая соединительная линия 22"/>
            <p:cNvCxnSpPr>
              <a:stCxn id="60" idx="6"/>
              <a:endCxn id="38" idx="2"/>
            </p:cNvCxnSpPr>
            <p:nvPr/>
          </p:nvCxnSpPr>
          <p:spPr>
            <a:xfrm>
              <a:off x="4932040" y="6264736"/>
              <a:ext cx="94039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Овал 61"/>
            <p:cNvSpPr/>
            <p:nvPr/>
          </p:nvSpPr>
          <p:spPr>
            <a:xfrm>
              <a:off x="5410870" y="5328632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449843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13671</TotalTime>
  <Words>636</Words>
  <Application>Microsoft Office PowerPoint</Application>
  <PresentationFormat>Широкоэкранный</PresentationFormat>
  <Paragraphs>185</Paragraphs>
  <Slides>26</Slides>
  <Notes>26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26</vt:i4>
      </vt:variant>
    </vt:vector>
  </HeadingPairs>
  <TitlesOfParts>
    <vt:vector size="32" baseType="lpstr">
      <vt:lpstr>Arial</vt:lpstr>
      <vt:lpstr>Calibri</vt:lpstr>
      <vt:lpstr>Calibri Light</vt:lpstr>
      <vt:lpstr>Cambria Math</vt:lpstr>
      <vt:lpstr>Тема Office</vt:lpstr>
      <vt:lpstr>1_Тема Office</vt:lpstr>
      <vt:lpstr>Дискретные структуры МФТИ, осень 2013</vt:lpstr>
      <vt:lpstr>Что такое граф?</vt:lpstr>
      <vt:lpstr>Что такое граф?</vt:lpstr>
      <vt:lpstr>Немного терминологии</vt:lpstr>
      <vt:lpstr>Какие бывают графы</vt:lpstr>
      <vt:lpstr>Подграфы</vt:lpstr>
      <vt:lpstr>Соседи. Степени вершин</vt:lpstr>
      <vt:lpstr>Степени вершин</vt:lpstr>
      <vt:lpstr>Степени вершин</vt:lpstr>
      <vt:lpstr>Теорема «о рукопожатиях»</vt:lpstr>
      <vt:lpstr>Маршруты</vt:lpstr>
      <vt:lpstr>Пути, цепи и циклы</vt:lpstr>
      <vt:lpstr>Связность</vt:lpstr>
      <vt:lpstr>Связность</vt:lpstr>
      <vt:lpstr>Полные и пустые графы</vt:lpstr>
      <vt:lpstr>Независимые множества и клики</vt:lpstr>
      <vt:lpstr>Независимые множества и клики</vt:lpstr>
      <vt:lpstr>Двудольные графы</vt:lpstr>
      <vt:lpstr>Расстояния в графе</vt:lpstr>
      <vt:lpstr>Расстояния в графе</vt:lpstr>
      <vt:lpstr>Деревья</vt:lpstr>
      <vt:lpstr>Деревья</vt:lpstr>
      <vt:lpstr>Деревья</vt:lpstr>
      <vt:lpstr>Расстояния в деревьях</vt:lpstr>
      <vt:lpstr>Расстояния в деревьях</vt:lpstr>
      <vt:lpstr>На заметку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теории графов</dc:title>
  <dc:creator>Alex</dc:creator>
  <cp:lastModifiedBy>Alex Dainiak</cp:lastModifiedBy>
  <cp:revision>282</cp:revision>
  <dcterms:created xsi:type="dcterms:W3CDTF">2012-01-03T17:58:00Z</dcterms:created>
  <dcterms:modified xsi:type="dcterms:W3CDTF">2014-04-02T07:58:16Z</dcterms:modified>
</cp:coreProperties>
</file>