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356" r:id="rId2"/>
    <p:sldId id="277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2" r:id="rId11"/>
    <p:sldId id="317" r:id="rId12"/>
    <p:sldId id="316" r:id="rId13"/>
    <p:sldId id="311" r:id="rId14"/>
    <p:sldId id="313" r:id="rId15"/>
    <p:sldId id="314" r:id="rId16"/>
    <p:sldId id="315" r:id="rId17"/>
    <p:sldId id="318" r:id="rId18"/>
    <p:sldId id="319" r:id="rId19"/>
    <p:sldId id="320" r:id="rId20"/>
    <p:sldId id="321" r:id="rId21"/>
    <p:sldId id="354" r:id="rId22"/>
    <p:sldId id="322" r:id="rId23"/>
    <p:sldId id="323" r:id="rId24"/>
    <p:sldId id="352" r:id="rId25"/>
    <p:sldId id="353" r:id="rId26"/>
    <p:sldId id="324" r:id="rId27"/>
    <p:sldId id="325" r:id="rId2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9106A75-74C5-46DE-BCEF-5DEA213161A6}">
          <p14:sldIdLst>
            <p14:sldId id="356"/>
          </p14:sldIdLst>
        </p14:section>
        <p14:section name="Асимптотики" id="{EDF7EE98-ED41-450C-BC4A-57BED20ABFFF}">
          <p14:sldIdLst>
            <p14:sldId id="277"/>
            <p14:sldId id="304"/>
            <p14:sldId id="305"/>
            <p14:sldId id="306"/>
            <p14:sldId id="307"/>
            <p14:sldId id="308"/>
            <p14:sldId id="309"/>
            <p14:sldId id="310"/>
            <p14:sldId id="312"/>
            <p14:sldId id="317"/>
            <p14:sldId id="316"/>
            <p14:sldId id="311"/>
            <p14:sldId id="313"/>
            <p14:sldId id="314"/>
            <p14:sldId id="315"/>
            <p14:sldId id="318"/>
            <p14:sldId id="319"/>
            <p14:sldId id="320"/>
            <p14:sldId id="321"/>
            <p14:sldId id="354"/>
            <p14:sldId id="322"/>
            <p14:sldId id="323"/>
            <p14:sldId id="352"/>
            <p14:sldId id="353"/>
            <p14:sldId id="324"/>
            <p14:sldId id="32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87375" autoAdjust="0"/>
  </p:normalViewPr>
  <p:slideViewPr>
    <p:cSldViewPr>
      <p:cViewPr varScale="1">
        <p:scale>
          <a:sx n="92" d="100"/>
          <a:sy n="92" d="100"/>
        </p:scale>
        <p:origin x="594" y="7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A8482-F5B2-4FEC-994C-36E46188EDB0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EEC6E-BB08-456C-A70A-2D2FCD4E3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013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720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069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714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169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0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40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691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57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865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257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933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22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864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7350" y="1545636"/>
            <a:ext cx="5829300" cy="1404156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2400" dirty="0"/>
              <a:t>МФТИ, 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914650"/>
            <a:ext cx="6102678" cy="131445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68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r>
              <a:rPr lang="ru-RU" dirty="0"/>
              <a:t>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+2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0.5⋅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поскольку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+2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≤10⋅0.5⋅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25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≠</m:t>
                    </m:r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6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86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скоростей роста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0" dirty="0" smtClean="0"/>
                  <a:t>Если</a:t>
                </a:r>
                <a:r>
                  <a:rPr lang="en-US" b="0" dirty="0" smtClean="0"/>
                  <a:t> </a:t>
                </a:r>
                <a:r>
                  <a:rPr lang="ru-RU" b="0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>, то это обозначается</a:t>
                </a:r>
                <a:endParaRPr lang="en-US" dirty="0" smtClean="0"/>
              </a:p>
              <a:p>
                <a:pPr marL="0" indent="0">
                  <a:buNone/>
                </a:pPr>
                <a:endParaRPr lang="ru-RU" sz="16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Ω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>, то</a:t>
                </a:r>
                <a:endParaRPr lang="en-US" dirty="0" smtClean="0"/>
              </a:p>
              <a:p>
                <a:pPr marL="0" indent="0">
                  <a:buNone/>
                </a:pPr>
                <a:endParaRPr lang="ru-RU" sz="16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ru-RU" b="0" i="0" smtClean="0">
                          <a:latin typeface="Cambria Math"/>
                        </a:rPr>
                        <m:t>Θ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200"/>
                <a:ext cx="8712968" cy="4709120"/>
              </a:xfrm>
              <a:blipFill rotWithShape="1">
                <a:blip r:embed="rId2"/>
                <a:stretch>
                  <a:fillRect l="-1748" t="-7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128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r>
              <a:rPr lang="ru-RU" dirty="0"/>
              <a:t>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0.5⋅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Ω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b="0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+10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843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скоростей роста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𝑜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r>
                  <a:rPr lang="en-US" dirty="0" smtClean="0"/>
                  <a:t>«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 порядку меньше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𝑔</m:t>
                    </m:r>
                    <m:r>
                      <a:rPr lang="en-US" i="1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»</a:t>
                </a:r>
                <a:endParaRPr lang="ru-RU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→</m:t>
                      </m:r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046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r>
              <a:rPr lang="ru-RU" dirty="0"/>
              <a:t>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𝑜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0.5⋅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𝑜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,   </a:t>
                </a:r>
                <a:r>
                  <a:rPr lang="ru-RU" dirty="0" smtClean="0"/>
                  <a:t>поскольку</a:t>
                </a:r>
                <a:r>
                  <a:rPr lang="en-US" dirty="0" smtClean="0"/>
                  <a:t> 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den>
                    </m:f>
                    <m:r>
                      <a:rPr lang="en-US" b="0" i="1" smtClean="0">
                        <a:latin typeface="Cambria Math"/>
                      </a:rPr>
                      <m:t>→0</m:t>
                    </m: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0.0001⋅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≠</m:t>
                    </m:r>
                    <m:r>
                      <a:rPr lang="en-US" b="0" i="1" smtClean="0">
                        <a:latin typeface="Cambria Math"/>
                      </a:rPr>
                      <m:t>𝑜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поскольку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0.0001⋅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=0.0001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6672" y="1628800"/>
                <a:ext cx="8867328" cy="452596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156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Сравнение скоростей роста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ru-RU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m:rPr>
                          <m:nor/>
                        </m:rPr>
                        <a:rPr lang="ru-RU">
                          <a:latin typeface="Cambria Math" pitchFamily="18" charset="0"/>
                          <a:ea typeface="Cambria Math" pitchFamily="18" charset="0"/>
                        </a:rPr>
                        <m:t>≲</m:t>
                      </m:r>
                      <m:r>
                        <a:rPr lang="en-US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endParaRPr lang="en-US" dirty="0" smtClean="0"/>
              </a:p>
              <a:p>
                <a:r>
                  <a:rPr lang="ru-RU" dirty="0" smtClean="0"/>
                  <a:t>«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ru-RU" dirty="0" smtClean="0"/>
                  <a:t> асимптотически не больше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/>
                  <a:t>»</a:t>
                </a:r>
                <a:endParaRPr lang="ru-RU" dirty="0" smtClean="0"/>
              </a:p>
              <a:p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max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𝑔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𝑜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или, по-другому,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97152"/>
              </a:xfrm>
              <a:blipFill rotWithShape="1">
                <a:blip r:embed="rId2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930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ru-RU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m:rPr>
                        <m:nor/>
                      </m:rPr>
                      <a:rPr lang="en-US" b="0" i="0" smtClean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ru-RU"/>
                      <m:t>≲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1.00001⋅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ru-RU">
                        <a:latin typeface="Cambria Math" pitchFamily="18" charset="0"/>
                        <a:ea typeface="Cambria Math" pitchFamily="18" charset="0"/>
                      </a:rPr>
                      <m:t>≴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ru-RU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868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Подытожим: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∼</m:t>
                    </m:r>
                    <m:r>
                      <a:rPr lang="en-US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m:rPr>
                        <m:nor/>
                      </m:rPr>
                      <a:rPr lang="en-US" b="0" i="0" smtClean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ru-RU">
                        <a:latin typeface="Cambria Math" pitchFamily="18" charset="0"/>
                        <a:ea typeface="Cambria Math" pitchFamily="18" charset="0"/>
                      </a:rPr>
                      <m:t>≲</m:t>
                    </m:r>
                    <m:r>
                      <a:rPr lang="en-US" b="0" i="1" smtClean="0">
                        <a:latin typeface="Cambria Math"/>
                        <a:ea typeface="Cambria Math" pitchFamily="18" charset="0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𝑜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Ω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904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нам встречалось до сих пор: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ru-RU" dirty="0" smtClean="0"/>
                  <a:t>Количество размещений без повторений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/>
              </a:p>
              <a:p>
                <a:r>
                  <a:rPr lang="ru-RU" dirty="0"/>
                  <a:t>Количество размещений с</a:t>
                </a:r>
                <a:r>
                  <a:rPr lang="en-US" dirty="0"/>
                  <a:t> </a:t>
                </a:r>
                <a:r>
                  <a:rPr lang="ru-RU" dirty="0"/>
                  <a:t>повторениями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𝐴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  <a:p>
                <a:r>
                  <a:rPr lang="ru-RU" dirty="0"/>
                  <a:t>Количество сочетаний без повторений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/>
              </a:p>
              <a:p>
                <a:r>
                  <a:rPr lang="ru-RU" dirty="0"/>
                  <a:t>Количество сочетаний с</a:t>
                </a:r>
                <a:r>
                  <a:rPr lang="en-US" dirty="0"/>
                  <a:t> </a:t>
                </a:r>
                <a:r>
                  <a:rPr lang="ru-RU" dirty="0"/>
                  <a:t>повторениями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r>
                  <a:rPr lang="ru-RU" dirty="0" smtClean="0"/>
                  <a:t>Числа Стирлинга и Белла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64" t="-3178" b="-20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234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Оценки для факториала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Формула Стирлинга</a:t>
                </a:r>
              </a:p>
              <a:p>
                <a:pPr marL="0" indent="0">
                  <a:buNone/>
                </a:pPr>
                <a:endParaRPr lang="ru-RU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!~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ra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𝑒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где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𝜋</m:t>
                      </m:r>
                      <m:r>
                        <a:rPr lang="en-US" b="0" i="1" smtClean="0">
                          <a:latin typeface="Cambria Math"/>
                        </a:rPr>
                        <m:t>=3.14…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</a:rPr>
                        <m:t>=2.718…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4"/>
                <a:ext cx="8229600" cy="4896544"/>
              </a:xfrm>
              <a:blipFill rotWithShape="0">
                <a:blip r:embed="rId2"/>
                <a:stretch>
                  <a:fillRect l="-1852" t="-16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178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Комбинаторные числа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ru-RU" dirty="0" smtClean="0"/>
                  <a:t>Количество размещений без повторений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r>
                  <a:rPr lang="ru-RU" dirty="0" smtClean="0"/>
                  <a:t>Количество размещений с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повторениями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  <a:p>
                <a:r>
                  <a:rPr lang="ru-RU" dirty="0" smtClean="0"/>
                  <a:t>Количество сочетаний без повторений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r>
                  <a:rPr lang="ru-RU" dirty="0" smtClean="0"/>
                  <a:t>Количество сочетаний с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повторениями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ru-RU" b="0" dirty="0" smtClean="0"/>
              </a:p>
              <a:p>
                <a:r>
                  <a:rPr lang="ru-RU" dirty="0" smtClean="0"/>
                  <a:t>Числа Стирлинга, Белла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400600"/>
              </a:xfrm>
              <a:blipFill rotWithShape="1">
                <a:blip r:embed="rId2"/>
                <a:stretch>
                  <a:fillRect l="-1185" t="-16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192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Оценки для факториала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Более грубая, но простая оценка: </a:t>
                </a:r>
                <a:r>
                  <a:rPr lang="ru-RU" b="0" i="1" dirty="0" smtClean="0">
                    <a:latin typeface="Cambria Math"/>
                  </a:rPr>
                  <a:t/>
                </a:r>
                <a:br>
                  <a:rPr lang="ru-RU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𝑒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!≤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ru-RU" i="1" dirty="0" smtClean="0"/>
                  <a:t>Доказываем по индукции.</a:t>
                </a:r>
                <a:r>
                  <a:rPr lang="ru-RU" dirty="0" smtClean="0"/>
                  <a:t>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всё верно.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Переход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нижней оценке: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!=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!⋅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𝑒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𝑒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b="0" i="0" dirty="0" smtClean="0">
                    <a:latin typeface="Cambria Math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𝑒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⋅</m:t>
                    </m:r>
                    <m:r>
                      <a:rPr lang="en-US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⋅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1+</m:t>
                                    </m:r>
                                    <m:f>
                                      <m:f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&gt;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𝑒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Переход в верхней оценке: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!=</m:t>
                    </m:r>
                    <m:r>
                      <a:rPr lang="en-US" i="1">
                        <a:latin typeface="Cambria Math"/>
                      </a:rPr>
                      <m:t>𝑛</m:t>
                    </m:r>
                    <m:r>
                      <a:rPr lang="en-US" i="1">
                        <a:latin typeface="Cambria Math"/>
                      </a:rPr>
                      <m:t>!⋅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ru-RU" b="0" i="1" smtClean="0">
                        <a:latin typeface="Cambria Math"/>
                      </a:rPr>
                      <m:t>≤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  <m:r>
                          <a:rPr lang="en-US" b="0" i="1" smtClean="0">
                            <a:latin typeface="Cambria Math"/>
                          </a:rPr>
                          <m:t>⋅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⋅2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b="0" dirty="0" smtClean="0"/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𝑒</m:t>
                    </m:r>
                    <m:r>
                      <a:rPr lang="en-US" i="1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⋅2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b="0" dirty="0" smtClean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86" t="-24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416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Оценки биномиальных коэффициентов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𝑒𝑛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</a:rPr>
                      <m:t>=2.718…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Доказательство: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 smtClean="0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𝑒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𝑒𝑛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820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Оценки биномиальных коэффициентов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369219"/>
                <a:ext cx="7886700" cy="3650803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dirty="0" smtClean="0"/>
                  <a:t>Применим формулу Стирлинга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  <m:r>
                      <a:rPr lang="en-US" i="1">
                        <a:latin typeface="Cambria Math"/>
                      </a:rPr>
                      <m:t>!~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𝜋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ra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⋅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𝑒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dirty="0" smtClean="0"/>
                  <a:t> </a:t>
                </a:r>
                <a:r>
                  <a:rPr lang="en-US" dirty="0"/>
                  <a:t> </a:t>
                </a:r>
                <a:r>
                  <a:rPr lang="ru-RU" dirty="0" smtClean="0"/>
                  <a:t>для оценки чисел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dirty="0" smtClean="0"/>
                  <a:t>Если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получаем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𝑎𝑘</m:t>
                            </m:r>
                          </m:num>
                          <m:den>
                            <m:r>
                              <a:rPr lang="en-US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𝑎𝑘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𝑎𝑘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∼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𝑎𝑘</m:t>
                            </m:r>
                          </m:e>
                        </m:rad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⋅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𝑎𝑘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𝑒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𝑎𝑘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</m:rad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⋅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𝑒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𝜋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</m:rad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⋅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𝑎</m:t>
                                        </m:r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𝑒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/>
                      </a:rPr>
                      <m:t>~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𝜋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/>
                      </a:rPr>
                      <m:t>⋅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𝑎𝑘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/>
                      </a:rPr>
                      <m:t>==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𝜋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</m:den>
                        </m:f>
                      </m:e>
                    </m:rad>
                    <m:r>
                      <a:rPr lang="en-US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type m:val="li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𝑎</m:t>
                                        </m:r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b="0" i="1" dirty="0" smtClean="0">
                    <a:latin typeface="Cambria Math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369219"/>
                <a:ext cx="7886700" cy="3650803"/>
              </a:xfrm>
              <a:blipFill rotWithShape="0">
                <a:blip r:embed="rId2"/>
                <a:stretch>
                  <a:fillRect l="-6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609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Оценки биномиальных коэффициентов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369218"/>
                <a:ext cx="8191822" cy="365080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ru-RU" dirty="0" smtClean="0"/>
                  <a:t>Ещё одна полезная оценка получается, если</a:t>
                </a:r>
                <a:r>
                  <a:rPr lang="ru-RU" dirty="0"/>
                  <a:t> </a:t>
                </a:r>
                <a:r>
                  <a:rPr lang="ru-RU" dirty="0" smtClean="0"/>
                  <a:t>применить неравенство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&lt;−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⋅…⋅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…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den>
                                      </m:f>
                                    </m:e>
                                  </m:d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den>
                                      </m:f>
                                    </m:e>
                                  </m:d>
                                  <m:r>
                                    <a:rPr lang="en-US" i="1">
                                      <a:latin typeface="Cambria Math"/>
                                    </a:rPr>
                                    <m:t>…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d>
                            </m:e>
                          </m:func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b="0" i="1" smtClean="0">
                              <a:latin typeface="Cambria Math"/>
                            </a:rPr>
                            <m:t>+…+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−…−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−1)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369218"/>
                <a:ext cx="8191822" cy="3650803"/>
              </a:xfrm>
              <a:blipFill rotWithShape="0">
                <a:blip r:embed="rId2"/>
                <a:stretch>
                  <a:fillRect l="-744" t="-167" r="-14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557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Оценки биномиальных коэффициентов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369218"/>
                <a:ext cx="8047806" cy="365080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Мы только что вывели оценку: 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−1)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𝑂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Если при выводе этой оценки вместо неравенства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1−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func>
                    <m:r>
                      <a:rPr lang="en-US" i="1">
                        <a:latin typeface="Cambria Math"/>
                      </a:rPr>
                      <m:t>&lt;−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/>
                  <a:t> </a:t>
                </a:r>
                <a:r>
                  <a:rPr lang="ru-RU" dirty="0" smtClean="0"/>
                  <a:t>использовать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1−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получим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⋅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…−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⋅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⋅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≤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𝑂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369218"/>
                <a:ext cx="8047806" cy="3650803"/>
              </a:xfrm>
              <a:blipFill rotWithShape="0">
                <a:blip r:embed="rId2"/>
                <a:stretch>
                  <a:fillRect l="-909" t="-1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732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Оценки биномиальных коэффициентов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Итак, 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𝑂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Ω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b="1" dirty="0" smtClean="0"/>
                  <a:t>Следствие.</a:t>
                </a:r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𝑜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</m:rad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ru-RU" b="0" i="1" smtClean="0">
                        <a:latin typeface="Cambria Math"/>
                      </a:rPr>
                      <m:t>∼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00201"/>
                <a:ext cx="8568952" cy="5141167"/>
              </a:xfrm>
              <a:blipFill rotWithShape="1">
                <a:blip r:embed="rId2"/>
                <a:stretch>
                  <a:fillRect l="-1778" t="-14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463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Суммы биномиальных коэффициентов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> При любом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𝑟</m:t>
                    </m:r>
                    <m:r>
                      <a:rPr lang="en-US" i="1">
                        <a:latin typeface="Cambria Math"/>
                      </a:rPr>
                      <m:t>≤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, </a:t>
                </a:r>
                <a:r>
                  <a:rPr lang="ru-RU" dirty="0" smtClean="0"/>
                  <a:t>выполнено неравенство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i="1">
                          <a:latin typeface="Cambria Math"/>
                        </a:rPr>
                        <m:t>≤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  <a:endParaRPr lang="en-US" i="1" dirty="0" smtClean="0"/>
              </a:p>
              <a:p>
                <a:pPr marL="0" indent="0">
                  <a:buNone/>
                </a:pP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</a:rPr>
                      <m:t>≤1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выполнены неравенства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≥</m:t>
                          </m:r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noBar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den>
                                  </m:f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en-US" sz="1100" dirty="0" smtClean="0"/>
              </a:p>
              <a:p>
                <a:pPr marL="0" indent="0">
                  <a:buNone/>
                </a:pP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полагая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получим</a:t>
                </a: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257800"/>
              </a:xfrm>
              <a:blipFill rotWithShape="1">
                <a:blip r:embed="rId2"/>
                <a:stretch>
                  <a:fillRect l="-1185" t="-12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327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Оценки для чисел Стирлинга и Белла (без доказательства)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При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𝑐𝑜𝑛𝑠𝑡</m:t>
                    </m:r>
                  </m:oMath>
                </a14:m>
                <a:r>
                  <a:rPr lang="en-US" dirty="0">
                    <a:latin typeface="Cambria Math"/>
                  </a:rPr>
                  <a:t>  </a:t>
                </a:r>
                <a:r>
                  <a:rPr lang="ru-RU" dirty="0" smtClean="0">
                    <a:latin typeface="Cambria Math"/>
                  </a:rPr>
                  <a:t>и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  <m:r>
                      <a:rPr lang="en-US" i="1">
                        <a:latin typeface="Cambria Math"/>
                      </a:rPr>
                      <m:t>→∞</m:t>
                    </m:r>
                  </m:oMath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sz="10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eqAr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∼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endParaRPr lang="en-US" i="1" dirty="0" smtClean="0">
                  <a:latin typeface="Cambria Math"/>
                </a:endParaRPr>
              </a:p>
              <a:p>
                <a:r>
                  <a:rPr lang="ru-RU" dirty="0" smtClean="0"/>
                  <a:t>Для всех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0.8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</m:func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00200"/>
                <a:ext cx="8496944" cy="4525963"/>
              </a:xfrm>
              <a:blipFill rotWithShape="1">
                <a:blip r:embed="rId2"/>
                <a:stretch>
                  <a:fillRect l="-1578" t="-20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686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 всегда нужно знать точное значение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Сравним:</a:t>
            </a:r>
          </a:p>
          <a:p>
            <a:r>
              <a:rPr lang="ru-RU" dirty="0" smtClean="0"/>
              <a:t>«Мой алгоритм проработает 5 дней»</a:t>
            </a:r>
          </a:p>
          <a:p>
            <a:r>
              <a:rPr lang="ru-RU" dirty="0" smtClean="0"/>
              <a:t>Алгоритм проработал 6 дней</a:t>
            </a:r>
          </a:p>
          <a:p>
            <a:pPr marL="0" indent="0">
              <a:buNone/>
            </a:pPr>
            <a:r>
              <a:rPr lang="ru-RU" dirty="0" smtClean="0"/>
              <a:t>и</a:t>
            </a:r>
          </a:p>
          <a:p>
            <a:pPr marL="457200" indent="-457200"/>
            <a:r>
              <a:rPr lang="ru-RU" dirty="0" smtClean="0"/>
              <a:t>«Мой алгоритм проработает 1000 дней»</a:t>
            </a:r>
          </a:p>
          <a:p>
            <a:pPr marL="457200" indent="-457200"/>
            <a:r>
              <a:rPr lang="ru-RU" dirty="0" smtClean="0"/>
              <a:t>Алгоритм проработал 1001 день</a:t>
            </a:r>
          </a:p>
        </p:txBody>
      </p:sp>
    </p:spTree>
    <p:extLst>
      <p:ext uri="{BB962C8B-B14F-4D97-AF65-F5344CB8AC3E}">
        <p14:creationId xmlns:p14="http://schemas.microsoft.com/office/powerpoint/2010/main" val="215096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Часто точное значение трудно вычислить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Сравним:</a:t>
                </a:r>
              </a:p>
              <a:p>
                <a:r>
                  <a:rPr lang="ru-RU" dirty="0" smtClean="0"/>
                  <a:t>«Мой алгоритм выполняет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 smtClean="0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обращений к жёсткому диску»</a:t>
                </a:r>
              </a:p>
              <a:p>
                <a:r>
                  <a:rPr lang="ru-RU" dirty="0" smtClean="0"/>
                  <a:t>«Алгоритм выполняет примерно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3/2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 smtClean="0"/>
                  <a:t>  </a:t>
                </a:r>
                <a:r>
                  <a:rPr lang="ru-RU" dirty="0"/>
                  <a:t>обращений к жёсткому диску</a:t>
                </a:r>
                <a:r>
                  <a:rPr lang="ru-RU" dirty="0" smtClean="0"/>
                  <a:t>»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 r="-17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546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Нужно формализовать понятие «примерно»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Рассматриваемые величины «очень большие» или растут с ростом некоторого общего параметра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асимптотически равно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относительная разница мала: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→0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ru-RU" dirty="0" smtClean="0"/>
                  <a:t>Обозначение: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∼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endParaRPr lang="ru-RU" b="0" dirty="0" smtClean="0"/>
              </a:p>
              <a:p>
                <a:pPr marL="0" indent="0">
                  <a:buNone/>
                </a:pPr>
                <a:r>
                  <a:rPr lang="en-US" dirty="0" smtClean="0"/>
                  <a:t>(</a:t>
                </a:r>
                <a:r>
                  <a:rPr lang="ru-RU" dirty="0" smtClean="0"/>
                  <a:t>Если неясно из контекста, нужно </a:t>
                </a:r>
                <a:r>
                  <a:rPr lang="ru-RU" dirty="0"/>
                  <a:t>указывать, по какому параметру берётся предел</a:t>
                </a:r>
                <a:r>
                  <a:rPr lang="en-US" dirty="0" smtClean="0"/>
                  <a:t>)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069160"/>
              </a:xfrm>
              <a:blipFill rotWithShape="1">
                <a:blip r:embed="rId2"/>
                <a:stretch>
                  <a:fillRect l="-1852" t="-25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249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→∞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Тогда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b="0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ru-RU" b="0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ru-RU" b="1">
                        <a:latin typeface="Cambria Math" pitchFamily="18" charset="0"/>
                        <a:ea typeface="Cambria Math" pitchFamily="18" charset="0"/>
                      </a:rPr>
                      <m:t>≁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6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116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Скорости роста величин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ru-RU" dirty="0" smtClean="0"/>
                  <a:t>Логарифмическая: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const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𝑜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endParaRPr lang="en-US" dirty="0" smtClean="0"/>
              </a:p>
              <a:p>
                <a:r>
                  <a:rPr lang="ru-RU" dirty="0" smtClean="0"/>
                  <a:t>Полилогариф</a:t>
                </a:r>
                <a:r>
                  <a:rPr lang="ru-RU" dirty="0"/>
                  <a:t>м</a:t>
                </a:r>
                <a:r>
                  <a:rPr lang="ru-RU" dirty="0" smtClean="0"/>
                  <a:t>ическая: например,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func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ru-RU" dirty="0" smtClean="0"/>
                  <a:t>Линейная: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const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𝑜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ru-RU" dirty="0" smtClean="0"/>
                  <a:t>Квазилинейная: например,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10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func>
                  </m:oMath>
                </a14:m>
                <a:endParaRPr lang="en-US" b="0" dirty="0" smtClean="0"/>
              </a:p>
              <a:p>
                <a:r>
                  <a:rPr lang="ru-RU" dirty="0" smtClean="0"/>
                  <a:t>Полиномиальная: например,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25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sup>
                    </m:sSup>
                  </m:oMath>
                </a14:m>
                <a:endParaRPr lang="en-US" b="0" dirty="0" smtClean="0"/>
              </a:p>
              <a:p>
                <a:r>
                  <a:rPr lang="ru-RU" dirty="0" smtClean="0"/>
                  <a:t>Экспоненциальная: например,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⋅5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9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r>
                  <a:rPr lang="ru-RU" dirty="0" smtClean="0"/>
                  <a:t>и другие…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Сравнительные описания: </a:t>
                </a:r>
                <a:r>
                  <a:rPr lang="ru-RU" i="1" dirty="0" err="1" smtClean="0"/>
                  <a:t>сверх</a:t>
                </a:r>
                <a:r>
                  <a:rPr lang="ru-RU" dirty="0" err="1" smtClean="0"/>
                  <a:t>линейная</a:t>
                </a:r>
                <a:r>
                  <a:rPr lang="ru-RU" dirty="0" smtClean="0"/>
                  <a:t>, </a:t>
                </a:r>
                <a:r>
                  <a:rPr lang="ru-RU" i="1" dirty="0" err="1" smtClean="0"/>
                  <a:t>суб</a:t>
                </a:r>
                <a:r>
                  <a:rPr lang="ru-RU" dirty="0" err="1" smtClean="0"/>
                  <a:t>экспоненциальная</a:t>
                </a:r>
                <a:r>
                  <a:rPr lang="ru-RU" dirty="0" smtClean="0"/>
                  <a:t> и т.д.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00200"/>
                <a:ext cx="8496944" cy="5257800"/>
              </a:xfrm>
              <a:blipFill rotWithShape="1">
                <a:blip r:embed="rId2"/>
                <a:stretch>
                  <a:fillRect l="-1793" t="-1392" b="-22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378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скоростей роста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Хочется формально описать соотношения:</a:t>
                </a:r>
              </a:p>
              <a:p>
                <a:r>
                  <a:rPr lang="ru-RU" dirty="0" smtClean="0"/>
                  <a:t>Функции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 не равны асимптотически, но «растут одинаково»</a:t>
                </a:r>
              </a:p>
              <a:p>
                <a:r>
                  <a:rPr lang="ru-RU" dirty="0" smtClean="0"/>
                  <a:t>Функция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растёт «существенно медленнее», чем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endParaRPr lang="ru-RU" dirty="0" smtClean="0"/>
              </a:p>
              <a:p>
                <a:r>
                  <a:rPr lang="ru-RU" dirty="0" smtClean="0"/>
                  <a:t>Функция 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10000000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  </a:t>
                </a:r>
                <a:r>
                  <a:rPr lang="ru-RU" dirty="0" smtClean="0"/>
                  <a:t>всё равно растёт медленнее, чем</a:t>
                </a:r>
                <a:r>
                  <a:rPr lang="en-US" dirty="0" smtClean="0"/>
                  <a:t> 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0.0000001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25144"/>
              </a:xfrm>
              <a:blipFill rotWithShape="1">
                <a:blip r:embed="rId2"/>
                <a:stretch>
                  <a:fillRect l="-1852" t="-16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873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скоростей роста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 smtClean="0"/>
              </a:p>
              <a:p>
                <a:endParaRPr lang="ru-RU" dirty="0" smtClean="0"/>
              </a:p>
              <a:p>
                <a:r>
                  <a:rPr lang="en-US" dirty="0" smtClean="0"/>
                  <a:t>«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 порядку не превосходит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>
                        <a:latin typeface="Cambria Math"/>
                      </a:rPr>
                      <m:t>g</m:t>
                    </m:r>
                    <m:r>
                      <a:rPr lang="en-US" i="1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»</a:t>
                </a:r>
                <a:endParaRPr lang="ru-RU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𝐶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𝑔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 </a:t>
                </a:r>
                <a:r>
                  <a:rPr lang="ru-RU" dirty="0" smtClean="0"/>
                  <a:t>начиная с некоторого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для некоторой константы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По-другому,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r="-2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813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3703</TotalTime>
  <Words>224</Words>
  <Application>Microsoft Office PowerPoint</Application>
  <PresentationFormat>Экран (16:9)</PresentationFormat>
  <Paragraphs>177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Тема Office</vt:lpstr>
      <vt:lpstr>Дискретные структуры МФТИ, осень 2013</vt:lpstr>
      <vt:lpstr>Комбинаторные числа</vt:lpstr>
      <vt:lpstr>Не всегда нужно знать точное значение</vt:lpstr>
      <vt:lpstr>Часто точное значение трудно вычислить</vt:lpstr>
      <vt:lpstr>Нужно формализовать понятие «примерно»</vt:lpstr>
      <vt:lpstr>Примеры</vt:lpstr>
      <vt:lpstr>Скорости роста величин</vt:lpstr>
      <vt:lpstr>Сравнение скоростей роста</vt:lpstr>
      <vt:lpstr>Сравнение скоростей роста</vt:lpstr>
      <vt:lpstr>Примеры</vt:lpstr>
      <vt:lpstr>Сравнение скоростей роста</vt:lpstr>
      <vt:lpstr>Примеры</vt:lpstr>
      <vt:lpstr>Сравнение скоростей роста</vt:lpstr>
      <vt:lpstr>Примеры</vt:lpstr>
      <vt:lpstr>Сравнение скоростей роста</vt:lpstr>
      <vt:lpstr>Примеры</vt:lpstr>
      <vt:lpstr>Подытожим:</vt:lpstr>
      <vt:lpstr>Что нам встречалось до сих пор:</vt:lpstr>
      <vt:lpstr>Оценки для факториала</vt:lpstr>
      <vt:lpstr>Оценки для факториала</vt:lpstr>
      <vt:lpstr>Оценки биномиальных коэффициентов</vt:lpstr>
      <vt:lpstr>Оценки биномиальных коэффициентов</vt:lpstr>
      <vt:lpstr>Оценки биномиальных коэффициентов</vt:lpstr>
      <vt:lpstr>Оценки биномиальных коэффициентов</vt:lpstr>
      <vt:lpstr>Оценки биномиальных коэффициентов</vt:lpstr>
      <vt:lpstr>Суммы биномиальных коэффициентов</vt:lpstr>
      <vt:lpstr>Оценки для чисел Стирлинга и Белла (без доказательства)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162</cp:revision>
  <dcterms:created xsi:type="dcterms:W3CDTF">2011-09-09T18:22:36Z</dcterms:created>
  <dcterms:modified xsi:type="dcterms:W3CDTF">2014-04-02T07:56:58Z</dcterms:modified>
</cp:coreProperties>
</file>