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549" r:id="rId2"/>
    <p:sldId id="508" r:id="rId3"/>
    <p:sldId id="513" r:id="rId4"/>
    <p:sldId id="515" r:id="rId5"/>
    <p:sldId id="544" r:id="rId6"/>
    <p:sldId id="546" r:id="rId7"/>
    <p:sldId id="545" r:id="rId8"/>
    <p:sldId id="547" r:id="rId9"/>
    <p:sldId id="516" r:id="rId10"/>
    <p:sldId id="517" r:id="rId11"/>
    <p:sldId id="518" r:id="rId12"/>
    <p:sldId id="519" r:id="rId13"/>
    <p:sldId id="520" r:id="rId14"/>
    <p:sldId id="523" r:id="rId15"/>
    <p:sldId id="521" r:id="rId16"/>
    <p:sldId id="522" r:id="rId17"/>
    <p:sldId id="524" r:id="rId18"/>
    <p:sldId id="525" r:id="rId19"/>
    <p:sldId id="526" r:id="rId20"/>
    <p:sldId id="527" r:id="rId21"/>
    <p:sldId id="528" r:id="rId22"/>
    <p:sldId id="529" r:id="rId23"/>
    <p:sldId id="530" r:id="rId24"/>
    <p:sldId id="531" r:id="rId25"/>
    <p:sldId id="538" r:id="rId26"/>
    <p:sldId id="542" r:id="rId27"/>
    <p:sldId id="543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ервый слайд" id="{1460D0A9-3D10-4208-8AD0-4F079226FF22}">
          <p14:sldIdLst>
            <p14:sldId id="549"/>
          </p14:sldIdLst>
        </p14:section>
        <p14:section name="Гиперграфы" id="{5670E70E-73BE-4C44-9921-CD2B9B793999}">
          <p14:sldIdLst>
            <p14:sldId id="508"/>
            <p14:sldId id="513"/>
            <p14:sldId id="515"/>
            <p14:sldId id="544"/>
            <p14:sldId id="546"/>
            <p14:sldId id="545"/>
            <p14:sldId id="547"/>
            <p14:sldId id="516"/>
            <p14:sldId id="517"/>
            <p14:sldId id="518"/>
            <p14:sldId id="519"/>
          </p14:sldIdLst>
        </p14:section>
        <p14:section name="Жадный алгоритм" id="{AD8214F4-DABE-4DCF-A686-95EB44068619}">
          <p14:sldIdLst>
            <p14:sldId id="520"/>
            <p14:sldId id="523"/>
            <p14:sldId id="521"/>
            <p14:sldId id="522"/>
            <p14:sldId id="524"/>
            <p14:sldId id="525"/>
            <p14:sldId id="526"/>
          </p14:sldIdLst>
        </p14:section>
        <p14:section name="Труднопокрываемые матрицы" id="{6159AF56-50D0-430C-9595-A2C51326D679}">
          <p14:sldIdLst>
            <p14:sldId id="527"/>
            <p14:sldId id="528"/>
            <p14:sldId id="529"/>
            <p14:sldId id="530"/>
            <p14:sldId id="531"/>
          </p14:sldIdLst>
        </p14:section>
        <p14:section name="Точность ж.а." id="{EF592127-35E4-42E7-ACBD-2535E64BEBDF}">
          <p14:sldIdLst>
            <p14:sldId id="538"/>
          </p14:sldIdLst>
        </p14:section>
        <p14:section name="Перманент" id="{6880ACCF-0757-4093-9B04-F943E80F7461}">
          <p14:sldIdLst>
            <p14:sldId id="542"/>
            <p14:sldId id="5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2" autoAdjust="0"/>
    <p:restoredTop sz="94186" autoAdjust="0"/>
  </p:normalViewPr>
  <p:slideViewPr>
    <p:cSldViewPr>
      <p:cViewPr varScale="1">
        <p:scale>
          <a:sx n="80" d="100"/>
          <a:sy n="80" d="100"/>
        </p:scale>
        <p:origin x="18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B2C6E-83AF-4C46-A3C2-8B87428659AB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A6AF2-828C-4505-9E2D-6D83EA73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89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B821-AB63-4A76-AAC7-7367CB9BE95A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66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EBE29-9CBB-4516-8316-75C1B9C1E2DB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9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898B-EC12-44E4-A9B7-BC89E863BDD6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42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6E84-7E69-4274-853E-0AD78CC98E34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91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B8F9-4BED-4F5D-87B6-89F0550A7DDD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09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3C7F-134C-4DF1-8E80-40B81FFEB77F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0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9A23-AAE1-4C53-A013-E1A9A63D8DD2}" type="datetime1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2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31CB-C97F-4EB9-B6B0-50F5AE37ED51}" type="datetime1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31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7F06-E605-4A04-964A-120D7F5006FD}" type="datetime1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7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BE28-50B4-42FE-BCE6-7545B419BA8A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67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214D0-04F7-4DAE-8981-DC7BCB9D14D3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1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41DF0-7469-488F-81DE-F5AD071EBCD5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9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0.png"/><Relationship Id="rId7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1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Покрытия</a:t>
            </a:r>
            <a:r>
              <a:rPr lang="en-US" dirty="0" smtClean="0"/>
              <a:t> </a:t>
            </a:r>
            <a:r>
              <a:rPr lang="ru-RU" dirty="0" smtClean="0"/>
              <a:t>в терминах матриц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На языке матриц инцидентности, строка </a:t>
                </a:r>
                <a:r>
                  <a:rPr lang="ru-RU" i="1" dirty="0" smtClean="0"/>
                  <a:t>покрывает/протыкает</a:t>
                </a:r>
                <a:r>
                  <a:rPr lang="ru-RU" dirty="0" smtClean="0"/>
                  <a:t> столбец, если у них на пересечении стоит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i="1" dirty="0" smtClean="0"/>
                  <a:t>Покрытие</a:t>
                </a:r>
                <a:r>
                  <a:rPr lang="ru-RU" dirty="0" smtClean="0"/>
                  <a:t> матрицы — это такое подмножество строк, что каждый столбец покрывается одной из этих строк.</a:t>
                </a:r>
                <a:endParaRPr lang="en-US" dirty="0" smtClean="0"/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Пример: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464152" y="4819173"/>
                <a:ext cx="2160240" cy="1845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819173"/>
                <a:ext cx="2160240" cy="18457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/>
          <p:cNvGrpSpPr/>
          <p:nvPr/>
        </p:nvGrpSpPr>
        <p:grpSpPr>
          <a:xfrm>
            <a:off x="2512559" y="4989270"/>
            <a:ext cx="2756053" cy="1685873"/>
            <a:chOff x="2206030" y="4184720"/>
            <a:chExt cx="3869086" cy="2366713"/>
          </a:xfrm>
        </p:grpSpPr>
        <p:sp>
          <p:nvSpPr>
            <p:cNvPr id="12" name="Овал 11"/>
            <p:cNvSpPr/>
            <p:nvPr/>
          </p:nvSpPr>
          <p:spPr>
            <a:xfrm>
              <a:off x="5610155" y="4530815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089875" y="454607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2729835" y="5122134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169995" y="613024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818067" y="483410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2518682" y="4388490"/>
              <a:ext cx="1995051" cy="2123630"/>
            </a:xfrm>
            <a:custGeom>
              <a:avLst/>
              <a:gdLst>
                <a:gd name="connsiteX0" fmla="*/ 455880 w 2015024"/>
                <a:gd name="connsiteY0" fmla="*/ 183574 h 2258194"/>
                <a:gd name="connsiteX1" fmla="*/ 770205 w 2015024"/>
                <a:gd name="connsiteY1" fmla="*/ 154999 h 2258194"/>
                <a:gd name="connsiteX2" fmla="*/ 1989405 w 2015024"/>
                <a:gd name="connsiteY2" fmla="*/ 1898074 h 2258194"/>
                <a:gd name="connsiteX3" fmla="*/ 1475055 w 2015024"/>
                <a:gd name="connsiteY3" fmla="*/ 2193349 h 2258194"/>
                <a:gd name="connsiteX4" fmla="*/ 36780 w 2015024"/>
                <a:gd name="connsiteY4" fmla="*/ 1021774 h 2258194"/>
                <a:gd name="connsiteX5" fmla="*/ 455880 w 2015024"/>
                <a:gd name="connsiteY5" fmla="*/ 183574 h 2258194"/>
                <a:gd name="connsiteX0" fmla="*/ 455880 w 2015024"/>
                <a:gd name="connsiteY0" fmla="*/ 111588 h 2186208"/>
                <a:gd name="connsiteX1" fmla="*/ 770205 w 2015024"/>
                <a:gd name="connsiteY1" fmla="*/ 83013 h 2186208"/>
                <a:gd name="connsiteX2" fmla="*/ 1989405 w 2015024"/>
                <a:gd name="connsiteY2" fmla="*/ 1826088 h 2186208"/>
                <a:gd name="connsiteX3" fmla="*/ 1475055 w 2015024"/>
                <a:gd name="connsiteY3" fmla="*/ 2121363 h 2186208"/>
                <a:gd name="connsiteX4" fmla="*/ 36780 w 2015024"/>
                <a:gd name="connsiteY4" fmla="*/ 949788 h 2186208"/>
                <a:gd name="connsiteX5" fmla="*/ 455880 w 2015024"/>
                <a:gd name="connsiteY5" fmla="*/ 111588 h 2186208"/>
                <a:gd name="connsiteX0" fmla="*/ 349454 w 2032423"/>
                <a:gd name="connsiteY0" fmla="*/ 218620 h 2236090"/>
                <a:gd name="connsiteX1" fmla="*/ 787604 w 2032423"/>
                <a:gd name="connsiteY1" fmla="*/ 132895 h 2236090"/>
                <a:gd name="connsiteX2" fmla="*/ 2006804 w 2032423"/>
                <a:gd name="connsiteY2" fmla="*/ 1875970 h 2236090"/>
                <a:gd name="connsiteX3" fmla="*/ 1492454 w 2032423"/>
                <a:gd name="connsiteY3" fmla="*/ 2171245 h 2236090"/>
                <a:gd name="connsiteX4" fmla="*/ 54179 w 2032423"/>
                <a:gd name="connsiteY4" fmla="*/ 999670 h 2236090"/>
                <a:gd name="connsiteX5" fmla="*/ 349454 w 2032423"/>
                <a:gd name="connsiteY5" fmla="*/ 218620 h 2236090"/>
                <a:gd name="connsiteX0" fmla="*/ 16807 w 1995051"/>
                <a:gd name="connsiteY0" fmla="*/ 887210 h 2123630"/>
                <a:gd name="connsiteX1" fmla="*/ 750232 w 1995051"/>
                <a:gd name="connsiteY1" fmla="*/ 20435 h 2123630"/>
                <a:gd name="connsiteX2" fmla="*/ 1969432 w 1995051"/>
                <a:gd name="connsiteY2" fmla="*/ 1763510 h 2123630"/>
                <a:gd name="connsiteX3" fmla="*/ 1455082 w 1995051"/>
                <a:gd name="connsiteY3" fmla="*/ 2058785 h 2123630"/>
                <a:gd name="connsiteX4" fmla="*/ 16807 w 1995051"/>
                <a:gd name="connsiteY4" fmla="*/ 887210 h 212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5051" h="2123630">
                  <a:moveTo>
                    <a:pt x="16807" y="887210"/>
                  </a:moveTo>
                  <a:cubicBezTo>
                    <a:pt x="-100668" y="547485"/>
                    <a:pt x="424795" y="-125615"/>
                    <a:pt x="750232" y="20435"/>
                  </a:cubicBezTo>
                  <a:cubicBezTo>
                    <a:pt x="1026457" y="296660"/>
                    <a:pt x="1851957" y="1423785"/>
                    <a:pt x="1969432" y="1763510"/>
                  </a:cubicBezTo>
                  <a:cubicBezTo>
                    <a:pt x="2086907" y="2103235"/>
                    <a:pt x="1780519" y="2204835"/>
                    <a:pt x="1455082" y="2058785"/>
                  </a:cubicBezTo>
                  <a:cubicBezTo>
                    <a:pt x="1129645" y="1912735"/>
                    <a:pt x="134282" y="1226935"/>
                    <a:pt x="16807" y="887210"/>
                  </a:cubicBezTo>
                  <a:close/>
                </a:path>
              </a:pathLst>
            </a:custGeom>
            <a:noFill/>
            <a:ln w="158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2777675" y="4281685"/>
              <a:ext cx="3133108" cy="870337"/>
            </a:xfrm>
            <a:custGeom>
              <a:avLst/>
              <a:gdLst>
                <a:gd name="connsiteX0" fmla="*/ 1986665 w 3259866"/>
                <a:gd name="connsiteY0" fmla="*/ 870190 h 870337"/>
                <a:gd name="connsiteX1" fmla="*/ 2920115 w 3259866"/>
                <a:gd name="connsiteY1" fmla="*/ 670165 h 870337"/>
                <a:gd name="connsiteX2" fmla="*/ 3243965 w 3259866"/>
                <a:gd name="connsiteY2" fmla="*/ 232015 h 870337"/>
                <a:gd name="connsiteX3" fmla="*/ 2872490 w 3259866"/>
                <a:gd name="connsiteY3" fmla="*/ 60565 h 870337"/>
                <a:gd name="connsiteX4" fmla="*/ 129290 w 3259866"/>
                <a:gd name="connsiteY4" fmla="*/ 51040 h 870337"/>
                <a:gd name="connsiteX5" fmla="*/ 605540 w 3259866"/>
                <a:gd name="connsiteY5" fmla="*/ 689215 h 870337"/>
                <a:gd name="connsiteX6" fmla="*/ 1986665 w 3259866"/>
                <a:gd name="connsiteY6" fmla="*/ 870190 h 870337"/>
                <a:gd name="connsiteX0" fmla="*/ 1986665 w 3133108"/>
                <a:gd name="connsiteY0" fmla="*/ 870190 h 870337"/>
                <a:gd name="connsiteX1" fmla="*/ 2920115 w 3133108"/>
                <a:gd name="connsiteY1" fmla="*/ 670165 h 870337"/>
                <a:gd name="connsiteX2" fmla="*/ 2872490 w 3133108"/>
                <a:gd name="connsiteY2" fmla="*/ 60565 h 870337"/>
                <a:gd name="connsiteX3" fmla="*/ 129290 w 3133108"/>
                <a:gd name="connsiteY3" fmla="*/ 51040 h 870337"/>
                <a:gd name="connsiteX4" fmla="*/ 605540 w 3133108"/>
                <a:gd name="connsiteY4" fmla="*/ 689215 h 870337"/>
                <a:gd name="connsiteX5" fmla="*/ 1986665 w 3133108"/>
                <a:gd name="connsiteY5" fmla="*/ 870190 h 87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33108" h="870337">
                  <a:moveTo>
                    <a:pt x="1986665" y="870190"/>
                  </a:moveTo>
                  <a:cubicBezTo>
                    <a:pt x="2372427" y="867015"/>
                    <a:pt x="2772478" y="805102"/>
                    <a:pt x="2920115" y="670165"/>
                  </a:cubicBezTo>
                  <a:cubicBezTo>
                    <a:pt x="3067752" y="535228"/>
                    <a:pt x="3337627" y="163752"/>
                    <a:pt x="2872490" y="60565"/>
                  </a:cubicBezTo>
                  <a:cubicBezTo>
                    <a:pt x="2353377" y="30402"/>
                    <a:pt x="507115" y="-53735"/>
                    <a:pt x="129290" y="51040"/>
                  </a:cubicBezTo>
                  <a:cubicBezTo>
                    <a:pt x="-248535" y="155815"/>
                    <a:pt x="291215" y="552690"/>
                    <a:pt x="605540" y="689215"/>
                  </a:cubicBezTo>
                  <a:cubicBezTo>
                    <a:pt x="919865" y="825740"/>
                    <a:pt x="1600903" y="873365"/>
                    <a:pt x="1986665" y="870190"/>
                  </a:cubicBezTo>
                  <a:close/>
                </a:path>
              </a:pathLst>
            </a:custGeom>
            <a:noFill/>
            <a:ln w="158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2206030" y="4378032"/>
              <a:ext cx="3639624" cy="1126272"/>
            </a:xfrm>
            <a:custGeom>
              <a:avLst/>
              <a:gdLst>
                <a:gd name="connsiteX0" fmla="*/ 3091710 w 3639624"/>
                <a:gd name="connsiteY0" fmla="*/ 59468 h 1126272"/>
                <a:gd name="connsiteX1" fmla="*/ 2205885 w 3639624"/>
                <a:gd name="connsiteY1" fmla="*/ 440468 h 1126272"/>
                <a:gd name="connsiteX2" fmla="*/ 710460 w 3639624"/>
                <a:gd name="connsiteY2" fmla="*/ 592868 h 1126272"/>
                <a:gd name="connsiteX3" fmla="*/ 158010 w 3639624"/>
                <a:gd name="connsiteY3" fmla="*/ 650018 h 1126272"/>
                <a:gd name="connsiteX4" fmla="*/ 281835 w 3639624"/>
                <a:gd name="connsiteY4" fmla="*/ 1126268 h 1126272"/>
                <a:gd name="connsiteX5" fmla="*/ 3167910 w 3639624"/>
                <a:gd name="connsiteY5" fmla="*/ 640493 h 1126272"/>
                <a:gd name="connsiteX6" fmla="*/ 3625110 w 3639624"/>
                <a:gd name="connsiteY6" fmla="*/ 59468 h 1126272"/>
                <a:gd name="connsiteX7" fmla="*/ 3091710 w 3639624"/>
                <a:gd name="connsiteY7" fmla="*/ 59468 h 1126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9624" h="1126272">
                  <a:moveTo>
                    <a:pt x="3091710" y="59468"/>
                  </a:moveTo>
                  <a:cubicBezTo>
                    <a:pt x="2855172" y="122968"/>
                    <a:pt x="2602760" y="351568"/>
                    <a:pt x="2205885" y="440468"/>
                  </a:cubicBezTo>
                  <a:cubicBezTo>
                    <a:pt x="1809010" y="529368"/>
                    <a:pt x="710460" y="592868"/>
                    <a:pt x="710460" y="592868"/>
                  </a:cubicBezTo>
                  <a:cubicBezTo>
                    <a:pt x="369148" y="627793"/>
                    <a:pt x="229447" y="561118"/>
                    <a:pt x="158010" y="650018"/>
                  </a:cubicBezTo>
                  <a:cubicBezTo>
                    <a:pt x="86572" y="738918"/>
                    <a:pt x="-219815" y="1127855"/>
                    <a:pt x="281835" y="1126268"/>
                  </a:cubicBezTo>
                  <a:cubicBezTo>
                    <a:pt x="783485" y="1124681"/>
                    <a:pt x="2610697" y="818293"/>
                    <a:pt x="3167910" y="640493"/>
                  </a:cubicBezTo>
                  <a:cubicBezTo>
                    <a:pt x="3725123" y="462693"/>
                    <a:pt x="3642572" y="153130"/>
                    <a:pt x="3625110" y="59468"/>
                  </a:cubicBezTo>
                  <a:cubicBezTo>
                    <a:pt x="3607648" y="-34194"/>
                    <a:pt x="3328248" y="-4032"/>
                    <a:pt x="3091710" y="59468"/>
                  </a:cubicBezTo>
                  <a:close/>
                </a:path>
              </a:pathLst>
            </a:custGeom>
            <a:noFill/>
            <a:ln w="15875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3945044" y="4184720"/>
              <a:ext cx="2130072" cy="2366713"/>
            </a:xfrm>
            <a:custGeom>
              <a:avLst/>
              <a:gdLst>
                <a:gd name="connsiteX0" fmla="*/ 1581296 w 2130072"/>
                <a:gd name="connsiteY0" fmla="*/ 14655 h 2366713"/>
                <a:gd name="connsiteX1" fmla="*/ 571646 w 2130072"/>
                <a:gd name="connsiteY1" fmla="*/ 757605 h 2366713"/>
                <a:gd name="connsiteX2" fmla="*/ 146 w 2130072"/>
                <a:gd name="connsiteY2" fmla="*/ 2043480 h 2366713"/>
                <a:gd name="connsiteX3" fmla="*/ 619271 w 2130072"/>
                <a:gd name="connsiteY3" fmla="*/ 2243505 h 2366713"/>
                <a:gd name="connsiteX4" fmla="*/ 2095646 w 2130072"/>
                <a:gd name="connsiteY4" fmla="*/ 424230 h 2366713"/>
                <a:gd name="connsiteX5" fmla="*/ 1581296 w 2130072"/>
                <a:gd name="connsiteY5" fmla="*/ 14655 h 236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0072" h="2366713">
                  <a:moveTo>
                    <a:pt x="1581296" y="14655"/>
                  </a:moveTo>
                  <a:cubicBezTo>
                    <a:pt x="1327296" y="70217"/>
                    <a:pt x="835171" y="419468"/>
                    <a:pt x="571646" y="757605"/>
                  </a:cubicBezTo>
                  <a:cubicBezTo>
                    <a:pt x="308121" y="1095743"/>
                    <a:pt x="-7791" y="1795830"/>
                    <a:pt x="146" y="2043480"/>
                  </a:cubicBezTo>
                  <a:cubicBezTo>
                    <a:pt x="8083" y="2291130"/>
                    <a:pt x="270021" y="2513380"/>
                    <a:pt x="619271" y="2243505"/>
                  </a:cubicBezTo>
                  <a:cubicBezTo>
                    <a:pt x="968521" y="1973630"/>
                    <a:pt x="1938484" y="794117"/>
                    <a:pt x="2095646" y="424230"/>
                  </a:cubicBezTo>
                  <a:cubicBezTo>
                    <a:pt x="2252808" y="54343"/>
                    <a:pt x="1835296" y="-40907"/>
                    <a:pt x="1581296" y="14655"/>
                  </a:cubicBezTo>
                  <a:close/>
                </a:path>
              </a:pathLst>
            </a:custGeom>
            <a:noFill/>
            <a:ln w="15875"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20879" y="510242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879" y="5102429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19756" y="55544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756" y="5554427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96158" y="523975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158" y="5239753"/>
                <a:ext cx="3658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77675" y="492862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75" y="4928629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14242" y="6057080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242" y="6057080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Стрелка вправо 20"/>
          <p:cNvSpPr/>
          <p:nvPr/>
        </p:nvSpPr>
        <p:spPr>
          <a:xfrm>
            <a:off x="6023992" y="5367572"/>
            <a:ext cx="792088" cy="7136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67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Покрытия</a:t>
            </a:r>
            <a:r>
              <a:rPr lang="en-US" dirty="0" smtClean="0"/>
              <a:t> </a:t>
            </a:r>
            <a:r>
              <a:rPr lang="ru-RU" dirty="0" smtClean="0"/>
              <a:t>в терминах матриц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i="1" dirty="0" smtClean="0"/>
                  <a:t>Число трансверсальности</a:t>
                </a:r>
                <a:r>
                  <a:rPr lang="ru-RU" dirty="0" smtClean="0"/>
                  <a:t> гиперграфа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это минимальный размер покрытия.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Формально, 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𝜏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</m:d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∣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∀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∩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≠∅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Будем также писать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Аналогично, для любой булевой 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без нулевых столбцов</a:t>
                </a:r>
                <a:r>
                  <a:rPr lang="en-US" dirty="0" smtClean="0"/>
                  <a:t> </a:t>
                </a:r>
                <a:r>
                  <a:rPr lang="ru-RU" dirty="0" smtClean="0"/>
                  <a:t>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</m:d>
                  </m:oMath>
                </a14:m>
                <a:r>
                  <a:rPr lang="ru-RU" dirty="0" smtClean="0"/>
                  <a:t> будем обозначать мощность минимального покрытия (называемую также </a:t>
                </a:r>
                <a:r>
                  <a:rPr lang="ru-RU" i="1" dirty="0" smtClean="0"/>
                  <a:t>глубиной</a:t>
                </a:r>
                <a:r>
                  <a:rPr lang="ru-RU" dirty="0" smtClean="0"/>
                  <a:t> матрицы).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9"/>
                <a:ext cx="8640960" cy="5257801"/>
              </a:xfrm>
              <a:blipFill rotWithShape="1">
                <a:blip r:embed="rId2"/>
                <a:stretch>
                  <a:fillRect l="-1763" t="-1390" r="-2186" b="-32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64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Системы общих представителей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b="1" dirty="0" smtClean="0"/>
                  <a:t>Пример прикладной задачи.</a:t>
                </a:r>
                <a:endParaRPr lang="en-US" b="1" dirty="0" smtClean="0"/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Есть набор экспертов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. Каждый эксперт, может быть, разбирается не только в одной области.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⊆</m:t>
                    </m:r>
                    <m:r>
                      <a:rPr lang="en-US" i="1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множества экспертов, разбирающихся в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й, …,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й области знания. 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Как набрать команду экспертов для решения задачи, требующей владения всеми указанными областями знания?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2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Жадный алгоритм построения </a:t>
            </a:r>
            <a:r>
              <a:rPr lang="ru-RU" dirty="0" err="1" smtClean="0"/>
              <a:t>с.о.п</a:t>
            </a:r>
            <a:r>
              <a:rPr lang="ru-RU" dirty="0" smtClean="0"/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Для гиперграфа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рассмотрим алгоритм:</a:t>
                </a:r>
                <a:endParaRPr lang="en-US" dirty="0" smtClean="0"/>
              </a:p>
              <a:p>
                <a:pPr marL="514350" indent="-514350">
                  <a:lnSpc>
                    <a:spcPct val="120000"/>
                  </a:lnSpc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≔∅</m:t>
                    </m:r>
                  </m:oMath>
                </a14:m>
                <a:endParaRPr lang="en-US" dirty="0" smtClean="0"/>
              </a:p>
              <a:p>
                <a:pPr marL="514350" indent="-514350">
                  <a:lnSpc>
                    <a:spcPct val="120000"/>
                  </a:lnSpc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notCovered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  <m:r>
                          <a:rPr lang="en-US" b="0" i="1" smtClean="0">
                            <a:latin typeface="Cambria Math"/>
                          </a:rPr>
                          <m:t>∣</m:t>
                        </m:r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=∅</m:t>
                        </m:r>
                      </m:e>
                    </m:d>
                  </m:oMath>
                </a14:m>
                <a:endParaRPr lang="ru-RU" dirty="0" smtClean="0"/>
              </a:p>
              <a:p>
                <a:pPr marL="514350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ru-RU" dirty="0"/>
                  <a:t> </a:t>
                </a:r>
                <a:r>
                  <a:rPr lang="en-US" dirty="0" smtClean="0"/>
                  <a:t>if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notCovered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514350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dirty="0"/>
                  <a:t> </a:t>
                </a: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argmax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∈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lim>
                        </m:limLow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#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notCovered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∣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∋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514350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dirty="0" smtClean="0"/>
                  <a:t>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marL="514350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dirty="0"/>
                  <a:t> </a:t>
                </a:r>
                <a:r>
                  <a:rPr lang="en-US" dirty="0" smtClean="0"/>
                  <a:t>	</a:t>
                </a:r>
                <a:r>
                  <a:rPr lang="en-US" dirty="0" err="1" smtClean="0"/>
                  <a:t>goto</a:t>
                </a:r>
                <a:r>
                  <a:rPr lang="en-US" dirty="0" smtClean="0"/>
                  <a:t> 2.</a:t>
                </a:r>
                <a:endParaRPr lang="ru-RU" dirty="0" smtClean="0"/>
              </a:p>
              <a:p>
                <a:pPr marL="514350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искомая </a:t>
                </a:r>
                <a:r>
                  <a:rPr lang="ru-RU" dirty="0" err="1" smtClean="0"/>
                  <a:t>с.о.п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ru-RU" dirty="0" smtClean="0"/>
                  <a:t>То есть на каждом шаге добавляем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 любую из вершин, покрывающих наибольшее число из ещё не покрытых рёбер.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4"/>
              </a:xfrm>
              <a:blipFill rotWithShape="0">
                <a:blip r:embed="rId2"/>
                <a:stretch>
                  <a:fillRect l="-812" t="-743" b="-17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351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Жадный алгоритм построения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покрытия матрицы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Для 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 smtClean="0"/>
                  <a:t> рассмотрим алгоритм:</a:t>
                </a:r>
                <a:endParaRPr lang="en-US" dirty="0" smtClean="0"/>
              </a:p>
              <a:p>
                <a:pPr marL="514350" indent="-514350">
                  <a:lnSpc>
                    <a:spcPct val="110000"/>
                  </a:lnSpc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≔∅</m:t>
                    </m:r>
                  </m:oMath>
                </a14:m>
                <a:endParaRPr lang="en-US" dirty="0" smtClean="0"/>
              </a:p>
              <a:p>
                <a:pPr marL="514350" indent="-514350">
                  <a:lnSpc>
                    <a:spcPct val="110000"/>
                  </a:lnSpc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</a:rPr>
                      <m:t>≔столбцы, непокрытые строками из 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endParaRPr lang="ru-RU" dirty="0" smtClean="0"/>
              </a:p>
              <a:p>
                <a:pPr marL="514350" indent="-514350">
                  <a:lnSpc>
                    <a:spcPct val="110000"/>
                  </a:lnSpc>
                  <a:buFont typeface="+mj-lt"/>
                  <a:buAutoNum type="arabicPeriod"/>
                </a:pPr>
                <a:r>
                  <a:rPr lang="ru-RU" dirty="0"/>
                  <a:t> </a:t>
                </a:r>
                <a:r>
                  <a:rPr lang="en-US" dirty="0" smtClean="0"/>
                  <a:t>if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514350" indent="-514350">
                  <a:lnSpc>
                    <a:spcPct val="110000"/>
                  </a:lnSpc>
                  <a:buFont typeface="+mj-lt"/>
                  <a:buAutoNum type="arabicPeriod"/>
                </a:pPr>
                <a:r>
                  <a:rPr lang="en-US" dirty="0"/>
                  <a:t>  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argmax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— строка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lim>
                        </m:limLow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#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столбцы из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 покрываемые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514350" indent="-514350">
                  <a:lnSpc>
                    <a:spcPct val="110000"/>
                  </a:lnSpc>
                  <a:buFont typeface="+mj-lt"/>
                  <a:buAutoNum type="arabicPeriod"/>
                </a:pP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marL="514350" indent="-514350">
                  <a:lnSpc>
                    <a:spcPct val="110000"/>
                  </a:lnSpc>
                  <a:buFont typeface="+mj-lt"/>
                  <a:buAutoNum type="arabicPeriod"/>
                </a:pPr>
                <a:r>
                  <a:rPr lang="en-US" dirty="0"/>
                  <a:t> 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goto</a:t>
                </a:r>
                <a:r>
                  <a:rPr lang="en-US" dirty="0" smtClean="0"/>
                  <a:t> 2.</a:t>
                </a:r>
                <a:endParaRPr lang="ru-RU" dirty="0" smtClean="0"/>
              </a:p>
              <a:p>
                <a:pPr marL="514350" indent="-514350">
                  <a:lnSpc>
                    <a:spcPct val="110000"/>
                  </a:lnSpc>
                  <a:buFont typeface="+mj-lt"/>
                  <a:buAutoNum type="arabicPeriod"/>
                </a:pP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искомое покрытие матрицы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ru-RU" dirty="0" smtClean="0"/>
                  <a:t>То есть на каждом шаге добавляем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 любую из строк, покрывающих наибольшее число из ещё не покрытых столбцов.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812" t="-14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7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о мощности</a:t>
            </a:r>
            <a:r>
              <a:rPr lang="en-US" dirty="0" smtClean="0"/>
              <a:t> </a:t>
            </a:r>
            <a:r>
              <a:rPr lang="ru-RU" dirty="0" smtClean="0"/>
              <a:t>жадного покрытия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b="1" dirty="0" smtClean="0"/>
                  <a:t>Теорема.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каждом столбце матрицы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не 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 и при этом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𝑚h</m:t>
                    </m:r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b="0" dirty="0" smtClean="0"/>
                  <a:t>Тогда </a:t>
                </a:r>
                <a:r>
                  <a:rPr lang="ru-RU" dirty="0" smtClean="0"/>
                  <a:t>мощность покрытия, построенного </a:t>
                </a:r>
                <a:r>
                  <a:rPr lang="ru-RU" b="0" dirty="0" err="1" smtClean="0"/>
                  <a:t>ж.а</a:t>
                </a:r>
                <a:r>
                  <a:rPr lang="ru-RU" b="0" dirty="0" smtClean="0"/>
                  <a:t>.,</a:t>
                </a:r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≤1+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h</m:t>
                          </m:r>
                        </m:den>
                      </m:f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𝑚h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b="1" dirty="0" smtClean="0"/>
                  <a:t>Следствие.</a:t>
                </a:r>
                <a:br>
                  <a:rPr lang="ru-RU" b="1" dirty="0" smtClean="0"/>
                </a:br>
                <a:r>
                  <a:rPr lang="ru-RU" dirty="0" smtClean="0"/>
                  <a:t>Для таких матриц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1+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h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𝑚h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9"/>
                <a:ext cx="8640960" cy="5069161"/>
              </a:xfrm>
              <a:blipFill rotWithShape="1">
                <a:blip r:embed="rId2"/>
                <a:stretch>
                  <a:fillRect l="-1763" t="-14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130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br>
              <a:rPr lang="ru-RU" dirty="0" smtClean="0"/>
            </a:br>
            <a:r>
              <a:rPr lang="ru-RU" dirty="0" smtClean="0"/>
              <a:t>о </a:t>
            </a:r>
            <a:r>
              <a:rPr lang="ru-RU" dirty="0"/>
              <a:t>мощности </a:t>
            </a:r>
            <a:r>
              <a:rPr lang="ru-RU" dirty="0" smtClean="0"/>
              <a:t>жадного </a:t>
            </a:r>
            <a:r>
              <a:rPr lang="ru-RU" dirty="0"/>
              <a:t>покрытия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Пусть уже сделано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шагов алгоритма, в результате чего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  и  остаются непокрытыми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столбцов, 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/>
                  <a:t>Рассмотрим </a:t>
                </a:r>
                <a:r>
                  <a:rPr lang="ru-RU" dirty="0" smtClean="0"/>
                  <a:t>матрицу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ru-RU" dirty="0" smtClean="0"/>
                  <a:t>, </a:t>
                </a:r>
                <a:r>
                  <a:rPr lang="ru-RU" dirty="0"/>
                  <a:t>образованную </a:t>
                </a:r>
                <a:r>
                  <a:rPr lang="ru-RU" dirty="0" smtClean="0"/>
                  <a:t>строками </a:t>
                </a:r>
                <a:r>
                  <a:rPr lang="ru-RU" dirty="0"/>
                  <a:t>из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 и</a:t>
                </a:r>
                <a:r>
                  <a:rPr lang="en-US" dirty="0" smtClean="0"/>
                  <a:t> </a:t>
                </a:r>
                <a:r>
                  <a:rPr lang="ru-RU" dirty="0" smtClean="0"/>
                  <a:t>непокрытыми столбцами.</a:t>
                </a:r>
                <a:endParaRPr lang="ru-RU" dirty="0"/>
              </a:p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</m:d>
                      </m:sup>
                    </m:sSup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В</a:t>
                </a:r>
                <a:r>
                  <a:rPr lang="en-US" dirty="0" smtClean="0"/>
                  <a:t> </a:t>
                </a:r>
                <a:r>
                  <a:rPr lang="ru-RU" dirty="0" smtClean="0"/>
                  <a:t>каждом столбце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 а</a:t>
                </a:r>
                <a:r>
                  <a:rPr lang="en-US" dirty="0" smtClean="0"/>
                  <a:t> </a:t>
                </a:r>
                <a:r>
                  <a:rPr lang="ru-RU" dirty="0" smtClean="0"/>
                  <a:t>значит,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всего 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 менее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𝑚h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единиц.</a:t>
                </a:r>
                <a:endParaRPr lang="en-US" dirty="0" smtClean="0"/>
              </a:p>
              <a:p>
                <a:pPr marL="0" indent="0">
                  <a:lnSpc>
                    <a:spcPct val="11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Значит, 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строка, в которой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𝑚h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единиц</a:t>
                </a:r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184" r="-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06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br>
              <a:rPr lang="ru-RU" dirty="0" smtClean="0"/>
            </a:br>
            <a:r>
              <a:rPr lang="ru-RU" dirty="0" smtClean="0"/>
              <a:t>о </a:t>
            </a:r>
            <a:r>
              <a:rPr lang="ru-RU" dirty="0"/>
              <a:t>мощности </a:t>
            </a:r>
            <a:r>
              <a:rPr lang="ru-RU" dirty="0" smtClean="0"/>
              <a:t>жадного </a:t>
            </a:r>
            <a:r>
              <a:rPr lang="ru-RU" dirty="0"/>
              <a:t>покрытия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Пусть уже сделано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шагов алгоритма, в результате чего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  и  остаются непокрытыми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столбцов, 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Есть строка, в которой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𝑚h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единиц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Следовательно, </a:t>
                </a:r>
                <a:r>
                  <a:rPr lang="ru-RU" dirty="0" err="1" smtClean="0"/>
                  <a:t>ж.а</a:t>
                </a:r>
                <a:r>
                  <a:rPr lang="ru-RU" dirty="0" smtClean="0"/>
                  <a:t>. выберет строку, покрывающую не менее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𝑚h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новых столбцов.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После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ru-RU" dirty="0" smtClean="0"/>
                  <a:t>-го шага непокрытыми останутся</a:t>
                </a:r>
                <a:r>
                  <a:rPr lang="en-US" dirty="0" smtClean="0"/>
                  <a:t> </a:t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𝑚h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столбцов, то есть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1−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box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71727"/>
              </a:xfrm>
              <a:blipFill rotWithShape="0">
                <a:blip r:embed="rId2"/>
                <a:stretch>
                  <a:fillRect l="-1217" t="-2043" r="-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148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br>
              <a:rPr lang="ru-RU" dirty="0" smtClean="0"/>
            </a:br>
            <a:r>
              <a:rPr lang="ru-RU" dirty="0" smtClean="0"/>
              <a:t>о </a:t>
            </a:r>
            <a:r>
              <a:rPr lang="ru-RU" dirty="0"/>
              <a:t>мощности </a:t>
            </a:r>
            <a:r>
              <a:rPr lang="ru-RU" dirty="0" smtClean="0"/>
              <a:t>жадного </a:t>
            </a:r>
            <a:r>
              <a:rPr lang="ru-RU" dirty="0"/>
              <a:t>покрытия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Пусть после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шагов алгоритма остаются непокрытыми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столбцов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Имеем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ru-RU" dirty="0" smtClean="0"/>
                  <a:t>   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Отсюда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1−</m:t>
                            </m:r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h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e>
                            </m:box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Пусть </a:t>
                </a:r>
                <a:r>
                  <a:rPr lang="ru-RU" dirty="0" err="1" smtClean="0"/>
                  <a:t>ж.а</a:t>
                </a:r>
                <a:r>
                  <a:rPr lang="ru-RU" dirty="0" smtClean="0"/>
                  <a:t>. выполнил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⌈"/>
                        <m:endChr m:val="⌉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h</m:t>
                                </m:r>
                              </m:den>
                            </m:f>
                          </m:e>
                        </m:box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𝑚h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шагов.</a:t>
                </a:r>
                <a:endParaRPr lang="en-US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i="1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h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den>
                              </m:f>
                            </m:e>
                          </m:box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𝑚h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den>
                              </m:f>
                            </m:e>
                          </m:box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𝑚h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func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h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</m:func>
                        </m:sup>
                      </m:sSup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9"/>
                <a:ext cx="8640960" cy="5257801"/>
              </a:xfrm>
              <a:blipFill rotWithShape="1">
                <a:blip r:embed="rId2"/>
                <a:stretch>
                  <a:fillRect l="-1763" t="-12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29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</a:t>
            </a:r>
            <a:br>
              <a:rPr lang="ru-RU" dirty="0" smtClean="0"/>
            </a:br>
            <a:r>
              <a:rPr lang="ru-RU" dirty="0" smtClean="0"/>
              <a:t>о </a:t>
            </a:r>
            <a:r>
              <a:rPr lang="ru-RU" dirty="0"/>
              <a:t>мощности </a:t>
            </a:r>
            <a:r>
              <a:rPr lang="ru-RU" dirty="0" smtClean="0"/>
              <a:t>жадного </a:t>
            </a:r>
            <a:r>
              <a:rPr lang="ru-RU" dirty="0"/>
              <a:t>покрытия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После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⌈"/>
                        <m:endChr m:val="⌉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h</m:t>
                                </m:r>
                              </m:den>
                            </m:f>
                          </m:e>
                        </m:box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𝑚h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e>
                    </m:d>
                  </m:oMath>
                </a14:m>
                <a:r>
                  <a:rPr lang="ru-RU" dirty="0" smtClean="0"/>
                  <a:t>  шагов,</a:t>
                </a:r>
                <a:br>
                  <a:rPr lang="ru-RU" dirty="0" smtClean="0"/>
                </a:br>
                <a:r>
                  <a:rPr lang="ru-RU" dirty="0" smtClean="0"/>
                  <a:t>с учётом неравенства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&lt;−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имеем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i="1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den>
                              </m:f>
                            </m:e>
                          </m:box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𝑚h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func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box>
                                    <m:box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h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𝑚h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func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𝑚h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После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-</a:t>
                </a:r>
                <a:r>
                  <a:rPr lang="ru-RU" dirty="0" err="1" smtClean="0"/>
                  <a:t>го</a:t>
                </a:r>
                <a:r>
                  <a:rPr lang="ru-RU" dirty="0" smtClean="0"/>
                  <a:t> шага остаются непокрытыми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h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столбцов. Даже если на покрытие каждого из них потребуется по одному шагу, общее число шагов алгоритма будет </a:t>
                </a:r>
                <a:r>
                  <a:rPr lang="en-US" dirty="0" smtClean="0"/>
                  <a:t>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h</m:t>
                              </m:r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≤1+</m:t>
                      </m:r>
                      <m:box>
                        <m:box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h</m:t>
                              </m:r>
                            </m:den>
                          </m:f>
                        </m:e>
                      </m:box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ln</m:t>
                          </m:r>
                        </m:fName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𝑚h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box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4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240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Гиперграфы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i="1" dirty="0" smtClean="0"/>
                  <a:t>Гипеграф</a:t>
                </a:r>
                <a:r>
                  <a:rPr lang="ru-RU" dirty="0" smtClean="0"/>
                  <a:t> — это пара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конечное множество</a:t>
                </a:r>
                <a:r>
                  <a:rPr lang="en-US" dirty="0" smtClean="0"/>
                  <a:t> </a:t>
                </a:r>
                <a:r>
                  <a:rPr lang="ru-RU" i="1" dirty="0" smtClean="0"/>
                  <a:t>вершин</a:t>
                </a:r>
                <a:r>
                  <a:rPr lang="en-US" dirty="0" smtClean="0"/>
                  <a:t>,</a:t>
                </a:r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набор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непустых подмножеств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— </a:t>
                </a:r>
                <a:r>
                  <a:rPr lang="ru-RU" dirty="0" smtClean="0"/>
                  <a:t>(</a:t>
                </a:r>
                <a:r>
                  <a:rPr lang="ru-RU" i="1" dirty="0" err="1" smtClean="0"/>
                  <a:t>гипер</a:t>
                </a:r>
                <a:r>
                  <a:rPr lang="ru-RU" dirty="0" smtClean="0"/>
                  <a:t>-)</a:t>
                </a:r>
                <a:r>
                  <a:rPr lang="ru-RU" i="1" dirty="0" smtClean="0"/>
                  <a:t>рёбра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Т.е. гиперграф в общем случае — это просто набор</a:t>
                </a:r>
                <a:r>
                  <a:rPr lang="en-US" dirty="0" smtClean="0"/>
                  <a:t>/</a:t>
                </a:r>
                <a:r>
                  <a:rPr lang="ru-RU" dirty="0" smtClean="0"/>
                  <a:t>семейство</a:t>
                </a:r>
                <a:r>
                  <a:rPr lang="en-US" dirty="0" smtClean="0"/>
                  <a:t>/</a:t>
                </a:r>
                <a:r>
                  <a:rPr lang="ru-RU" dirty="0" smtClean="0"/>
                  <a:t>совокупность непустых подмножеств конечного множества.</a:t>
                </a:r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49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Труднопокрываемые</a:t>
            </a:r>
            <a:r>
              <a:rPr lang="ru-RU" smtClean="0"/>
              <a:t> матрицы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b="1" dirty="0" smtClean="0"/>
                  <a:t>Теорема</a:t>
                </a:r>
                <a:r>
                  <a:rPr lang="en-US" b="1" dirty="0" smtClean="0"/>
                  <a:t> </a:t>
                </a:r>
                <a:r>
                  <a:rPr lang="ru-RU" b="1" dirty="0" smtClean="0"/>
                  <a:t>о мощности </a:t>
                </a:r>
                <a:r>
                  <a:rPr lang="en-US" b="1" dirty="0" smtClean="0"/>
                  <a:t>«</a:t>
                </a:r>
                <a:r>
                  <a:rPr lang="ru-RU" b="1" dirty="0" smtClean="0"/>
                  <a:t>жадного</a:t>
                </a:r>
                <a:r>
                  <a:rPr lang="en-US" b="1" dirty="0" smtClean="0"/>
                  <a:t>»</a:t>
                </a:r>
                <a:r>
                  <a:rPr lang="ru-RU" b="1" dirty="0" smtClean="0"/>
                  <a:t> покрытия.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каждом столбце матрицы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не</a:t>
                </a:r>
                <a:r>
                  <a:rPr lang="en-US" dirty="0" smtClean="0"/>
                  <a:t> </a:t>
                </a:r>
                <a:r>
                  <a:rPr lang="ru-RU" dirty="0" smtClean="0"/>
                  <a:t>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 и при этом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𝑚h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  </a:t>
                </a:r>
                <a:r>
                  <a:rPr lang="ru-RU" b="0" dirty="0" smtClean="0"/>
                  <a:t>Тогда 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b="0" dirty="0" smtClean="0"/>
                  <a:t> </a:t>
                </a:r>
                <a:r>
                  <a:rPr lang="ru-RU" dirty="0" smtClean="0"/>
                  <a:t>мощность </a:t>
                </a:r>
                <a:r>
                  <a:rPr lang="en-US" dirty="0" smtClean="0"/>
                  <a:t>«</a:t>
                </a:r>
                <a:r>
                  <a:rPr lang="ru-RU" dirty="0" smtClean="0"/>
                  <a:t>жадного</a:t>
                </a:r>
                <a:r>
                  <a:rPr lang="en-US" dirty="0" smtClean="0"/>
                  <a:t>» </a:t>
                </a:r>
                <a:r>
                  <a:rPr lang="ru-RU" dirty="0" smtClean="0"/>
                  <a:t>покрытия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1+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den>
                        </m:f>
                      </m:e>
                    </m:box>
                    <m:r>
                      <a:rPr lang="en-US" i="1">
                        <a:latin typeface="Cambria Math"/>
                      </a:rPr>
                      <m:t>+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b="1" dirty="0" smtClean="0"/>
                  <a:t>Теорема о существовании «</a:t>
                </a:r>
                <a:r>
                  <a:rPr lang="ru-RU" b="1" dirty="0" err="1" smtClean="0"/>
                  <a:t>труднопокрываемых</a:t>
                </a:r>
                <a:r>
                  <a:rPr lang="ru-RU" b="1" dirty="0" smtClean="0"/>
                  <a:t>» матриц 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b="1" dirty="0" smtClean="0"/>
                  <a:t>(явная конструкция).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таковы, что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ru-RU" i="1" dirty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 </a:t>
                </a:r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Тогда найдётся матрица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𝑀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ru-RU" dirty="0" smtClean="0"/>
                  <a:t>, каждый столбец которой содержит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 и мощность минимального покрытия которой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  <m:r>
                      <a:rPr lang="ru-RU" b="0" i="1" smtClean="0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1217" t="-2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370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</a:t>
            </a:r>
            <a:r>
              <a:rPr lang="ru-RU" dirty="0" err="1" smtClean="0"/>
              <a:t>труднопокрываемой</a:t>
            </a:r>
            <a:r>
              <a:rPr lang="ru-RU" dirty="0" smtClean="0"/>
              <a:t> матрицы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Рассмотрим матрицу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состоящую из всех столбцов высоты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каждом из которых ровно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единиц.</a:t>
                </a:r>
                <a:endParaRPr lang="en-US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Имеем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Положим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𝑎𝑏</m:t>
                          </m:r>
                          <m:r>
                            <a:rPr lang="en-US" i="1">
                              <a:latin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Получаем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каждом столбце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ровно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29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</a:t>
            </a:r>
            <a:r>
              <a:rPr lang="ru-RU" dirty="0" err="1" smtClean="0"/>
              <a:t>труднопокрываемой</a:t>
            </a:r>
            <a:r>
              <a:rPr lang="ru-RU" dirty="0" smtClean="0"/>
              <a:t> матрицы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Для матрицы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𝑎𝑏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имеем</a:t>
                </a:r>
                <a:r>
                  <a:rPr lang="ru-RU" i="1" dirty="0">
                    <a:latin typeface="Cambria Math"/>
                  </a:rPr>
                  <a:t/>
                </a:r>
                <a:br>
                  <a:rPr lang="ru-RU" i="1" dirty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𝜏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Рассмотрим матрицу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′′′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′′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/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′′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𝑎𝑏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US" i="1">
                              <a:latin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Имеем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′′′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,  </a:t>
                </a:r>
                <a:br>
                  <a:rPr lang="en-US" dirty="0" smtClean="0"/>
                </a:br>
                <a:r>
                  <a:rPr lang="ru-RU" dirty="0" smtClean="0"/>
                  <a:t>и в каждом столбце</a:t>
                </a:r>
                <a:r>
                  <a:rPr lang="en-US" dirty="0" smtClean="0"/>
                  <a:t> 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ровно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𝑎𝑏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единиц.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555703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23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</a:t>
            </a:r>
            <a:r>
              <a:rPr lang="ru-RU" dirty="0" err="1" smtClean="0"/>
              <a:t>труднопокрываемой</a:t>
            </a:r>
            <a:r>
              <a:rPr lang="ru-RU" dirty="0" smtClean="0"/>
              <a:t> матрицы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2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Итак, для любых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существует матрица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𝑎𝑏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ru-RU" dirty="0"/>
                  <a:t>, </a:t>
                </a:r>
                <a:r>
                  <a:rPr lang="ru-RU" dirty="0" smtClean="0"/>
                  <a:t>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 каждом столбце которой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𝑎𝑏</m:t>
                    </m:r>
                  </m:oMath>
                </a14:m>
                <a:r>
                  <a:rPr lang="ru-RU" dirty="0" smtClean="0"/>
                  <a:t> единиц, и для которой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′′′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2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По условию,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b="0" i="1" dirty="0" smtClean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lnSpc>
                    <a:spcPct val="120000"/>
                  </a:lnSpc>
                  <a:spcAft>
                    <a:spcPts val="600"/>
                  </a:spcAft>
                  <a:buNone/>
                </a:pPr>
                <a:r>
                  <a:rPr lang="ru-RU" dirty="0" smtClean="0"/>
                  <a:t>Пусть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𝑚h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,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r>
                      <a:rPr lang="en-US" b="0" i="1" dirty="0" smtClean="0">
                        <a:latin typeface="Cambria Math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0" i="1" dirty="0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ru-RU" dirty="0" smtClean="0"/>
                  <a:t>  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𝑎𝑏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    Тогда 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′′′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строк=2</m:t>
                    </m:r>
                    <m:r>
                      <a:rPr lang="en-US" b="0" i="1" smtClean="0">
                        <a:latin typeface="Cambria Math"/>
                      </a:rPr>
                      <m:t>𝑎𝑏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𝑎𝑏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столбцов</m:t>
                    </m:r>
                    <m:r>
                      <a:rPr lang="en-US" b="0" i="1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box>
                              <m:box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𝑚h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e>
                            </m:box>
                          </m:e>
                        </m:func>
                      </m:sup>
                    </m:sSup>
                    <m:r>
                      <a:rPr lang="en-US" b="0" i="1" smtClean="0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⋅</m:t>
                            </m:r>
                            <m:d>
                              <m:dPr>
                                <m:begChr m:val="⌊"/>
                                <m:endChr m:val="⌋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h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</m:e>
                    </m:box>
                    <m:r>
                      <a:rPr lang="en-US" b="0" i="1" smtClean="0">
                        <a:latin typeface="Cambria Math"/>
                      </a:rPr>
                      <m:t>&lt;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𝑚h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latin typeface="Cambria Math"/>
                              </a:rPr>
                              <m:t>⋅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den>
                        </m:f>
                      </m:e>
                    </m:box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r>
                      <a:rPr lang="ru-RU" b="0" i="1" dirty="0" smtClean="0">
                        <a:latin typeface="Cambria Math"/>
                      </a:rPr>
                      <m:t>"</m:t>
                    </m:r>
                    <m:r>
                      <a:rPr lang="en-US" b="0" i="1" dirty="0" smtClean="0">
                        <a:latin typeface="Cambria Math"/>
                      </a:rPr>
                      <m:t>1</m:t>
                    </m:r>
                    <m:r>
                      <a:rPr lang="ru-RU" b="0" i="1" dirty="0" smtClean="0">
                        <a:latin typeface="Cambria Math"/>
                      </a:rPr>
                      <m:t>" в столбце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⋅</m:t>
                    </m:r>
                    <m:d>
                      <m:dPr>
                        <m:begChr m:val="⌊"/>
                        <m:endChr m:val="⌋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 dirty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 dirty="0">
                                    <a:latin typeface="Cambria Math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i="1" dirty="0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≥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h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𝑎</m:t>
                            </m:r>
                          </m:den>
                        </m:f>
                      </m:e>
                    </m:box>
                    <m:r>
                      <a:rPr lang="en-US" b="0" i="1" dirty="0" smtClean="0">
                        <a:latin typeface="Cambria Math"/>
                      </a:rPr>
                      <m:t>≥</m:t>
                    </m:r>
                    <m:r>
                      <a:rPr lang="en-US" b="0" i="1" dirty="0" smtClean="0">
                        <a:latin typeface="Cambria Math"/>
                      </a:rPr>
                      <m:t>h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𝑎𝑏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h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843735"/>
              </a:xfrm>
              <a:blipFill rotWithShape="0">
                <a:blip r:embed="rId2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040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</a:t>
            </a:r>
            <a:r>
              <a:rPr lang="en-US" dirty="0" smtClean="0"/>
              <a:t> </a:t>
            </a:r>
            <a:r>
              <a:rPr lang="ru-RU" dirty="0" err="1" smtClean="0"/>
              <a:t>труднопокрываемой</a:t>
            </a:r>
            <a:r>
              <a:rPr lang="ru-RU" dirty="0" smtClean="0"/>
              <a:t> матрицы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Итак, при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b="0" i="1" dirty="0" smtClean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≤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   найдётся матрица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такая, что</a:t>
                </a:r>
                <a:endParaRPr lang="en-US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строк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 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#</m:t>
                    </m:r>
                    <m:r>
                      <a:rPr lang="ru-RU" b="0" i="1" smtClean="0">
                        <a:latin typeface="Cambria Math"/>
                      </a:rPr>
                      <m:t>столбцов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r>
                      <a:rPr lang="ru-RU" b="0" i="1" dirty="0" smtClean="0">
                        <a:latin typeface="Cambria Math"/>
                      </a:rPr>
                      <m:t>"</m:t>
                    </m:r>
                    <m:r>
                      <a:rPr lang="en-US" b="0" i="1" dirty="0" smtClean="0">
                        <a:latin typeface="Cambria Math"/>
                      </a:rPr>
                      <m:t>1</m:t>
                    </m:r>
                    <m:r>
                      <a:rPr lang="ru-RU" b="0" i="1" dirty="0" smtClean="0">
                        <a:latin typeface="Cambria Math"/>
                      </a:rPr>
                      <m:t>" в столбце</m:t>
                    </m:r>
                    <m:r>
                      <a:rPr lang="en-US" b="0" i="1" dirty="0" smtClean="0">
                        <a:latin typeface="Cambria Math"/>
                      </a:rPr>
                      <m:t>≥</m:t>
                    </m:r>
                    <m:r>
                      <a:rPr lang="en-US" b="0" i="1" dirty="0" smtClean="0">
                        <a:latin typeface="Cambria Math"/>
                      </a:rPr>
                      <m:t>h</m:t>
                    </m:r>
                  </m:oMath>
                </a14:m>
                <a:endParaRPr lang="en-US" dirty="0" smtClean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Дополним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нулевыми строками, а затем единичными столбцами, до матрицы размера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В каждом столбце полученной матрицы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 менее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и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  <m:r>
                      <a:rPr lang="en-US" i="1">
                        <a:latin typeface="Cambria Math"/>
                      </a:rPr>
                      <m:t>⋅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den>
                        </m:f>
                      </m:e>
                    </m:box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ln</m:t>
                        </m:r>
                      </m:fName>
                      <m:e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𝑚h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box>
                      </m:e>
                    </m:func>
                  </m:oMath>
                </a14:m>
                <a:r>
                  <a:rPr lang="ru-RU" dirty="0" smtClean="0"/>
                  <a:t>, что и требовалось.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627711"/>
              </a:xfrm>
              <a:blipFill rotWithShape="0">
                <a:blip r:embed="rId2"/>
                <a:stretch>
                  <a:fillRect l="-1217" t="-15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19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Соотношение мощностей </a:t>
            </a:r>
            <a:br>
              <a:rPr lang="ru-RU" dirty="0"/>
            </a:br>
            <a:r>
              <a:rPr lang="ru-RU" dirty="0"/>
              <a:t>жадного и оптимального покрытий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</a:t>
                </a:r>
                <a:r>
                  <a:rPr lang="en-US" b="1" dirty="0" smtClean="0"/>
                  <a:t> (</a:t>
                </a:r>
                <a:r>
                  <a:rPr lang="ru-RU" b="1" dirty="0" smtClean="0"/>
                  <a:t>без д-</a:t>
                </a:r>
                <a:r>
                  <a:rPr lang="ru-RU" b="1" dirty="0" err="1" smtClean="0"/>
                  <a:t>ва</a:t>
                </a:r>
                <a:r>
                  <a:rPr lang="en-US" b="1" dirty="0" smtClean="0"/>
                  <a:t>)</a:t>
                </a:r>
                <a:r>
                  <a:rPr lang="ru-RU" b="1" dirty="0" smtClean="0"/>
                  <a:t>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Пусть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/>
                  <a:t> — произвольная матрица, в каждой строке которой</a:t>
                </a:r>
                <a:r>
                  <a:rPr lang="en-US" dirty="0"/>
                  <a:t> </a:t>
                </a:r>
                <a:r>
                  <a:rPr lang="ru-RU" dirty="0"/>
                  <a:t>не более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единиц. Тогда покрытие</a:t>
                </a:r>
                <a:r>
                  <a:rPr lang="en-US" dirty="0" smtClean="0"/>
                  <a:t>,</a:t>
                </a:r>
                <a:r>
                  <a:rPr lang="ru-RU" dirty="0" smtClean="0"/>
                  <a:t> построенное </a:t>
                </a:r>
                <a:r>
                  <a:rPr lang="ru-RU" dirty="0" err="1" smtClean="0"/>
                  <a:t>ж.а</a:t>
                </a:r>
                <a:r>
                  <a:rPr lang="ru-RU" dirty="0" smtClean="0"/>
                  <a:t>., </a:t>
                </a:r>
                <a:r>
                  <a:rPr lang="ru-RU" dirty="0"/>
                  <a:t>имеет </a:t>
                </a:r>
                <a:r>
                  <a:rPr lang="ru-RU" dirty="0" smtClean="0"/>
                  <a:t>размер </a:t>
                </a:r>
                <a:r>
                  <a:rPr lang="ru-RU" i="1" dirty="0" smtClean="0"/>
                  <a:t>не</a:t>
                </a:r>
                <a:r>
                  <a:rPr lang="en-US" i="1" dirty="0" smtClean="0"/>
                  <a:t> </a:t>
                </a:r>
                <a:r>
                  <a:rPr lang="ru-RU" i="1" dirty="0" smtClean="0"/>
                  <a:t>более</a:t>
                </a: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1+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</m:func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</a:t>
                </a:r>
                <a:r>
                  <a:rPr lang="en-US" b="1" dirty="0"/>
                  <a:t> (</a:t>
                </a:r>
                <a:r>
                  <a:rPr lang="ru-RU" b="1" dirty="0"/>
                  <a:t>без </a:t>
                </a:r>
                <a:r>
                  <a:rPr lang="ru-RU" b="1" dirty="0" smtClean="0"/>
                  <a:t>д-</a:t>
                </a:r>
                <a:r>
                  <a:rPr lang="ru-RU" b="1" dirty="0" err="1" smtClean="0"/>
                  <a:t>ва</a:t>
                </a:r>
                <a:r>
                  <a:rPr lang="en-US" b="1" dirty="0" smtClean="0"/>
                  <a:t>)</a:t>
                </a:r>
                <a:r>
                  <a:rPr lang="ru-RU" b="1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≥2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существует матрица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каждой строке которой  не более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единиц, а</a:t>
                </a:r>
                <a:r>
                  <a:rPr lang="en-US" dirty="0" smtClean="0"/>
                  <a:t> </a:t>
                </a:r>
                <a:r>
                  <a:rPr lang="ru-RU" dirty="0" smtClean="0"/>
                  <a:t>покрытие, построенное 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 помощью </a:t>
                </a:r>
                <a:r>
                  <a:rPr lang="ru-RU" dirty="0" err="1" smtClean="0"/>
                  <a:t>ж.а</a:t>
                </a:r>
                <a:r>
                  <a:rPr lang="en-US" dirty="0" smtClean="0"/>
                  <a:t>.</a:t>
                </a:r>
                <a:r>
                  <a:rPr lang="ru-RU" dirty="0" smtClean="0"/>
                  <a:t>, имеет</a:t>
                </a:r>
                <a:r>
                  <a:rPr lang="en-US" dirty="0" smtClean="0"/>
                  <a:t> </a:t>
                </a:r>
                <a:r>
                  <a:rPr lang="ru-RU" dirty="0" smtClean="0"/>
                  <a:t>размер </a:t>
                </a:r>
                <a:r>
                  <a:rPr lang="ru-RU" i="1" dirty="0" smtClean="0"/>
                  <a:t>не менее</a:t>
                </a: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</m:func>
                              </m:e>
                            </m:d>
                            <m:r>
                              <a:rPr lang="ru-RU" b="0" i="1" smtClean="0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5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0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Перманент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Перманент матрицы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— это</a:t>
                </a:r>
                <a:r>
                  <a:rPr lang="en-US" dirty="0" smtClean="0"/>
                  <a:t> </a:t>
                </a:r>
                <a:r>
                  <a:rPr lang="ru-RU" dirty="0" smtClean="0"/>
                  <a:t>функционал, определяемый так: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per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—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перестановка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d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⋅…⋅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Отличие от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только в отсутствии знака перед слагаемыми.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Значение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per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func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не меняется при перестановке строк и/или столбцов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5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7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Разложение по строке/столбцу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матрица, получаемая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удалением элементов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й</a:t>
                </a:r>
                <a:r>
                  <a:rPr lang="en-US" dirty="0" smtClean="0"/>
                  <a:t> </a:t>
                </a:r>
                <a:r>
                  <a:rPr lang="ru-RU" dirty="0" smtClean="0"/>
                  <a:t>строки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err="1" smtClean="0"/>
                  <a:t>го</a:t>
                </a:r>
                <a:r>
                  <a:rPr lang="ru-RU" dirty="0" smtClean="0"/>
                  <a:t> столбца.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r>
                  <a:rPr lang="ru-RU" dirty="0" smtClean="0"/>
                  <a:t>Тогда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любых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1,…,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выполнено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per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per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per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⋅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per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32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Гиперграфы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Гиперграф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h</m:t>
                    </m:r>
                  </m:oMath>
                </a14:m>
                <a:r>
                  <a:rPr lang="en-US" dirty="0"/>
                  <a:t>-</a:t>
                </a:r>
                <a:r>
                  <a:rPr lang="ru-RU" i="1" dirty="0"/>
                  <a:t>однородный</a:t>
                </a:r>
                <a:r>
                  <a:rPr lang="ru-RU" dirty="0"/>
                  <a:t>, если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∀</m:t>
                    </m:r>
                    <m:r>
                      <a:rPr lang="en-US" i="1">
                        <a:latin typeface="Cambria Math"/>
                      </a:rPr>
                      <m:t>𝑒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h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Так что граф — это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2</m:t>
                    </m:r>
                  </m:oMath>
                </a14:m>
                <a:r>
                  <a:rPr lang="en-US" dirty="0"/>
                  <a:t>-</a:t>
                </a:r>
                <a:r>
                  <a:rPr lang="ru-RU" dirty="0"/>
                  <a:t>однородный гиперграф.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Пример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однородного гиперграфа: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784976" cy="2476872"/>
              </a:xfrm>
              <a:blipFill rotWithShape="1">
                <a:blip r:embed="rId2"/>
                <a:stretch>
                  <a:fillRect l="-1734" t="-2956" b="-2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7134155" y="453081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13875" y="45460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253835" y="51221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693995" y="613024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342067" y="48341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4042683" y="4388490"/>
            <a:ext cx="1995051" cy="2123630"/>
          </a:xfrm>
          <a:custGeom>
            <a:avLst/>
            <a:gdLst>
              <a:gd name="connsiteX0" fmla="*/ 455880 w 2015024"/>
              <a:gd name="connsiteY0" fmla="*/ 183574 h 2258194"/>
              <a:gd name="connsiteX1" fmla="*/ 770205 w 2015024"/>
              <a:gd name="connsiteY1" fmla="*/ 154999 h 2258194"/>
              <a:gd name="connsiteX2" fmla="*/ 1989405 w 2015024"/>
              <a:gd name="connsiteY2" fmla="*/ 1898074 h 2258194"/>
              <a:gd name="connsiteX3" fmla="*/ 1475055 w 2015024"/>
              <a:gd name="connsiteY3" fmla="*/ 2193349 h 2258194"/>
              <a:gd name="connsiteX4" fmla="*/ 36780 w 2015024"/>
              <a:gd name="connsiteY4" fmla="*/ 1021774 h 2258194"/>
              <a:gd name="connsiteX5" fmla="*/ 455880 w 2015024"/>
              <a:gd name="connsiteY5" fmla="*/ 183574 h 2258194"/>
              <a:gd name="connsiteX0" fmla="*/ 455880 w 2015024"/>
              <a:gd name="connsiteY0" fmla="*/ 111588 h 2186208"/>
              <a:gd name="connsiteX1" fmla="*/ 770205 w 2015024"/>
              <a:gd name="connsiteY1" fmla="*/ 83013 h 2186208"/>
              <a:gd name="connsiteX2" fmla="*/ 1989405 w 2015024"/>
              <a:gd name="connsiteY2" fmla="*/ 1826088 h 2186208"/>
              <a:gd name="connsiteX3" fmla="*/ 1475055 w 2015024"/>
              <a:gd name="connsiteY3" fmla="*/ 2121363 h 2186208"/>
              <a:gd name="connsiteX4" fmla="*/ 36780 w 2015024"/>
              <a:gd name="connsiteY4" fmla="*/ 949788 h 2186208"/>
              <a:gd name="connsiteX5" fmla="*/ 455880 w 2015024"/>
              <a:gd name="connsiteY5" fmla="*/ 111588 h 2186208"/>
              <a:gd name="connsiteX0" fmla="*/ 349454 w 2032423"/>
              <a:gd name="connsiteY0" fmla="*/ 218620 h 2236090"/>
              <a:gd name="connsiteX1" fmla="*/ 787604 w 2032423"/>
              <a:gd name="connsiteY1" fmla="*/ 132895 h 2236090"/>
              <a:gd name="connsiteX2" fmla="*/ 2006804 w 2032423"/>
              <a:gd name="connsiteY2" fmla="*/ 1875970 h 2236090"/>
              <a:gd name="connsiteX3" fmla="*/ 1492454 w 2032423"/>
              <a:gd name="connsiteY3" fmla="*/ 2171245 h 2236090"/>
              <a:gd name="connsiteX4" fmla="*/ 54179 w 2032423"/>
              <a:gd name="connsiteY4" fmla="*/ 999670 h 2236090"/>
              <a:gd name="connsiteX5" fmla="*/ 349454 w 2032423"/>
              <a:gd name="connsiteY5" fmla="*/ 218620 h 2236090"/>
              <a:gd name="connsiteX0" fmla="*/ 16807 w 1995051"/>
              <a:gd name="connsiteY0" fmla="*/ 887210 h 2123630"/>
              <a:gd name="connsiteX1" fmla="*/ 750232 w 1995051"/>
              <a:gd name="connsiteY1" fmla="*/ 20435 h 2123630"/>
              <a:gd name="connsiteX2" fmla="*/ 1969432 w 1995051"/>
              <a:gd name="connsiteY2" fmla="*/ 1763510 h 2123630"/>
              <a:gd name="connsiteX3" fmla="*/ 1455082 w 1995051"/>
              <a:gd name="connsiteY3" fmla="*/ 2058785 h 2123630"/>
              <a:gd name="connsiteX4" fmla="*/ 16807 w 1995051"/>
              <a:gd name="connsiteY4" fmla="*/ 887210 h 212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051" h="2123630">
                <a:moveTo>
                  <a:pt x="16807" y="887210"/>
                </a:moveTo>
                <a:cubicBezTo>
                  <a:pt x="-100668" y="547485"/>
                  <a:pt x="424795" y="-125615"/>
                  <a:pt x="750232" y="20435"/>
                </a:cubicBezTo>
                <a:cubicBezTo>
                  <a:pt x="1026457" y="296660"/>
                  <a:pt x="1851957" y="1423785"/>
                  <a:pt x="1969432" y="1763510"/>
                </a:cubicBezTo>
                <a:cubicBezTo>
                  <a:pt x="2086907" y="2103235"/>
                  <a:pt x="1780519" y="2204835"/>
                  <a:pt x="1455082" y="2058785"/>
                </a:cubicBezTo>
                <a:cubicBezTo>
                  <a:pt x="1129645" y="1912735"/>
                  <a:pt x="134282" y="1226935"/>
                  <a:pt x="16807" y="887210"/>
                </a:cubicBezTo>
                <a:close/>
              </a:path>
            </a:pathLst>
          </a:cu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4301675" y="4281686"/>
            <a:ext cx="3133108" cy="870337"/>
          </a:xfrm>
          <a:custGeom>
            <a:avLst/>
            <a:gdLst>
              <a:gd name="connsiteX0" fmla="*/ 1986665 w 3259866"/>
              <a:gd name="connsiteY0" fmla="*/ 870190 h 870337"/>
              <a:gd name="connsiteX1" fmla="*/ 2920115 w 3259866"/>
              <a:gd name="connsiteY1" fmla="*/ 670165 h 870337"/>
              <a:gd name="connsiteX2" fmla="*/ 3243965 w 3259866"/>
              <a:gd name="connsiteY2" fmla="*/ 232015 h 870337"/>
              <a:gd name="connsiteX3" fmla="*/ 2872490 w 3259866"/>
              <a:gd name="connsiteY3" fmla="*/ 60565 h 870337"/>
              <a:gd name="connsiteX4" fmla="*/ 129290 w 3259866"/>
              <a:gd name="connsiteY4" fmla="*/ 51040 h 870337"/>
              <a:gd name="connsiteX5" fmla="*/ 605540 w 3259866"/>
              <a:gd name="connsiteY5" fmla="*/ 689215 h 870337"/>
              <a:gd name="connsiteX6" fmla="*/ 1986665 w 3259866"/>
              <a:gd name="connsiteY6" fmla="*/ 870190 h 870337"/>
              <a:gd name="connsiteX0" fmla="*/ 1986665 w 3133108"/>
              <a:gd name="connsiteY0" fmla="*/ 870190 h 870337"/>
              <a:gd name="connsiteX1" fmla="*/ 2920115 w 3133108"/>
              <a:gd name="connsiteY1" fmla="*/ 670165 h 870337"/>
              <a:gd name="connsiteX2" fmla="*/ 2872490 w 3133108"/>
              <a:gd name="connsiteY2" fmla="*/ 60565 h 870337"/>
              <a:gd name="connsiteX3" fmla="*/ 129290 w 3133108"/>
              <a:gd name="connsiteY3" fmla="*/ 51040 h 870337"/>
              <a:gd name="connsiteX4" fmla="*/ 605540 w 3133108"/>
              <a:gd name="connsiteY4" fmla="*/ 689215 h 870337"/>
              <a:gd name="connsiteX5" fmla="*/ 1986665 w 3133108"/>
              <a:gd name="connsiteY5" fmla="*/ 870190 h 8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3108" h="870337">
                <a:moveTo>
                  <a:pt x="1986665" y="870190"/>
                </a:moveTo>
                <a:cubicBezTo>
                  <a:pt x="2372427" y="867015"/>
                  <a:pt x="2772478" y="805102"/>
                  <a:pt x="2920115" y="670165"/>
                </a:cubicBezTo>
                <a:cubicBezTo>
                  <a:pt x="3067752" y="535228"/>
                  <a:pt x="3337627" y="163752"/>
                  <a:pt x="2872490" y="60565"/>
                </a:cubicBezTo>
                <a:cubicBezTo>
                  <a:pt x="2353377" y="30402"/>
                  <a:pt x="507115" y="-53735"/>
                  <a:pt x="129290" y="51040"/>
                </a:cubicBezTo>
                <a:cubicBezTo>
                  <a:pt x="-248535" y="155815"/>
                  <a:pt x="291215" y="552690"/>
                  <a:pt x="605540" y="689215"/>
                </a:cubicBezTo>
                <a:cubicBezTo>
                  <a:pt x="919865" y="825740"/>
                  <a:pt x="1600903" y="873365"/>
                  <a:pt x="1986665" y="870190"/>
                </a:cubicBezTo>
                <a:close/>
              </a:path>
            </a:pathLst>
          </a:custGeom>
          <a:noFill/>
          <a:ln w="158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730030" y="4378032"/>
            <a:ext cx="3639624" cy="1126272"/>
          </a:xfrm>
          <a:custGeom>
            <a:avLst/>
            <a:gdLst>
              <a:gd name="connsiteX0" fmla="*/ 3091710 w 3639624"/>
              <a:gd name="connsiteY0" fmla="*/ 59468 h 1126272"/>
              <a:gd name="connsiteX1" fmla="*/ 2205885 w 3639624"/>
              <a:gd name="connsiteY1" fmla="*/ 440468 h 1126272"/>
              <a:gd name="connsiteX2" fmla="*/ 710460 w 3639624"/>
              <a:gd name="connsiteY2" fmla="*/ 592868 h 1126272"/>
              <a:gd name="connsiteX3" fmla="*/ 158010 w 3639624"/>
              <a:gd name="connsiteY3" fmla="*/ 650018 h 1126272"/>
              <a:gd name="connsiteX4" fmla="*/ 281835 w 3639624"/>
              <a:gd name="connsiteY4" fmla="*/ 1126268 h 1126272"/>
              <a:gd name="connsiteX5" fmla="*/ 3167910 w 3639624"/>
              <a:gd name="connsiteY5" fmla="*/ 640493 h 1126272"/>
              <a:gd name="connsiteX6" fmla="*/ 3625110 w 3639624"/>
              <a:gd name="connsiteY6" fmla="*/ 59468 h 1126272"/>
              <a:gd name="connsiteX7" fmla="*/ 3091710 w 3639624"/>
              <a:gd name="connsiteY7" fmla="*/ 59468 h 1126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9624" h="1126272">
                <a:moveTo>
                  <a:pt x="3091710" y="59468"/>
                </a:moveTo>
                <a:cubicBezTo>
                  <a:pt x="2855172" y="122968"/>
                  <a:pt x="2602760" y="351568"/>
                  <a:pt x="2205885" y="440468"/>
                </a:cubicBezTo>
                <a:cubicBezTo>
                  <a:pt x="1809010" y="529368"/>
                  <a:pt x="710460" y="592868"/>
                  <a:pt x="710460" y="592868"/>
                </a:cubicBezTo>
                <a:cubicBezTo>
                  <a:pt x="369148" y="627793"/>
                  <a:pt x="229447" y="561118"/>
                  <a:pt x="158010" y="650018"/>
                </a:cubicBezTo>
                <a:cubicBezTo>
                  <a:pt x="86572" y="738918"/>
                  <a:pt x="-219815" y="1127855"/>
                  <a:pt x="281835" y="1126268"/>
                </a:cubicBezTo>
                <a:cubicBezTo>
                  <a:pt x="783485" y="1124681"/>
                  <a:pt x="2610697" y="818293"/>
                  <a:pt x="3167910" y="640493"/>
                </a:cubicBezTo>
                <a:cubicBezTo>
                  <a:pt x="3725123" y="462693"/>
                  <a:pt x="3642572" y="153130"/>
                  <a:pt x="3625110" y="59468"/>
                </a:cubicBezTo>
                <a:cubicBezTo>
                  <a:pt x="3607648" y="-34194"/>
                  <a:pt x="3328248" y="-4032"/>
                  <a:pt x="3091710" y="59468"/>
                </a:cubicBezTo>
                <a:close/>
              </a:path>
            </a:pathLst>
          </a:custGeom>
          <a:noFill/>
          <a:ln w="15875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5469044" y="4184721"/>
            <a:ext cx="2130072" cy="2366713"/>
          </a:xfrm>
          <a:custGeom>
            <a:avLst/>
            <a:gdLst>
              <a:gd name="connsiteX0" fmla="*/ 1581296 w 2130072"/>
              <a:gd name="connsiteY0" fmla="*/ 14655 h 2366713"/>
              <a:gd name="connsiteX1" fmla="*/ 571646 w 2130072"/>
              <a:gd name="connsiteY1" fmla="*/ 757605 h 2366713"/>
              <a:gd name="connsiteX2" fmla="*/ 146 w 2130072"/>
              <a:gd name="connsiteY2" fmla="*/ 2043480 h 2366713"/>
              <a:gd name="connsiteX3" fmla="*/ 619271 w 2130072"/>
              <a:gd name="connsiteY3" fmla="*/ 2243505 h 2366713"/>
              <a:gd name="connsiteX4" fmla="*/ 2095646 w 2130072"/>
              <a:gd name="connsiteY4" fmla="*/ 424230 h 2366713"/>
              <a:gd name="connsiteX5" fmla="*/ 1581296 w 2130072"/>
              <a:gd name="connsiteY5" fmla="*/ 14655 h 236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0072" h="2366713">
                <a:moveTo>
                  <a:pt x="1581296" y="14655"/>
                </a:moveTo>
                <a:cubicBezTo>
                  <a:pt x="1327296" y="70217"/>
                  <a:pt x="835171" y="419468"/>
                  <a:pt x="571646" y="757605"/>
                </a:cubicBezTo>
                <a:cubicBezTo>
                  <a:pt x="308121" y="1095743"/>
                  <a:pt x="-7791" y="1795830"/>
                  <a:pt x="146" y="2043480"/>
                </a:cubicBezTo>
                <a:cubicBezTo>
                  <a:pt x="8083" y="2291130"/>
                  <a:pt x="270021" y="2513380"/>
                  <a:pt x="619271" y="2243505"/>
                </a:cubicBezTo>
                <a:cubicBezTo>
                  <a:pt x="968521" y="1973630"/>
                  <a:pt x="1938484" y="794117"/>
                  <a:pt x="2095646" y="424230"/>
                </a:cubicBezTo>
                <a:cubicBezTo>
                  <a:pt x="2252808" y="54343"/>
                  <a:pt x="1835296" y="-40907"/>
                  <a:pt x="1581296" y="14655"/>
                </a:cubicBezTo>
                <a:close/>
              </a:path>
            </a:pathLst>
          </a:custGeom>
          <a:noFill/>
          <a:ln w="158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22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Аналоги </a:t>
            </a:r>
            <a:br>
              <a:rPr lang="ru-RU" dirty="0" smtClean="0"/>
            </a:br>
            <a:r>
              <a:rPr lang="ru-RU" dirty="0" smtClean="0"/>
              <a:t>теоретико-</a:t>
            </a:r>
            <a:r>
              <a:rPr lang="ru-RU" dirty="0" err="1" smtClean="0"/>
              <a:t>графовых</a:t>
            </a:r>
            <a:r>
              <a:rPr lang="ru-RU" dirty="0" smtClean="0"/>
              <a:t> понятий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i="1" dirty="0" smtClean="0"/>
                  <a:t>Полный </a:t>
                </a:r>
                <a:r>
                  <a:rPr lang="ru-RU" dirty="0" smtClean="0"/>
                  <a:t>гиперграф — тот, в котором есть все возможные (в данном контексте) рёбра.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Например, полный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однородный гиперграф — тот, в котором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i="1" dirty="0" smtClean="0"/>
                  <a:t>Независимое множество</a:t>
                </a:r>
                <a:r>
                  <a:rPr lang="en-US" dirty="0" smtClean="0"/>
                  <a:t> </a:t>
                </a:r>
                <a:r>
                  <a:rPr lang="ru-RU" dirty="0" smtClean="0"/>
                  <a:t>— это такое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∄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: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</m:e>
                    </m:box>
                    <m:r>
                      <a:rPr lang="en-US" b="0" i="1" smtClean="0">
                        <a:latin typeface="Cambria Math"/>
                        <a:ea typeface="Cambria Math"/>
                      </a:rPr>
                      <m:t>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i="1" dirty="0" smtClean="0"/>
                  <a:t>Правильная вершинная раскраска</a:t>
                </a:r>
                <a:r>
                  <a:rPr lang="ru-RU" dirty="0" smtClean="0"/>
                  <a:t> — такая, при которой совокупности вершин одного цвета образуют независимые множества.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9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42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Аналоги теоретико-</a:t>
            </a:r>
            <a:r>
              <a:rPr lang="ru-RU" dirty="0" err="1" smtClean="0"/>
              <a:t>графовых</a:t>
            </a:r>
            <a:r>
              <a:rPr lang="ru-RU" dirty="0" smtClean="0"/>
              <a:t> понятий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Цепь</a:t>
                </a:r>
                <a:r>
                  <a:rPr lang="ru-RU" dirty="0" smtClean="0"/>
                  <a:t> в гиперграфе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ru-RU" dirty="0" smtClean="0"/>
                  <a:t> — это последовательность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вершин и рёбер</a:t>
                </a:r>
                <a:r>
                  <a:rPr lang="en-US" dirty="0" smtClean="0"/>
                  <a:t>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…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такая, что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b="0" dirty="0" smtClean="0"/>
                  <a:t>,</a:t>
                </a:r>
              </a:p>
              <a:p>
                <a:r>
                  <a:rPr lang="ru-RU" dirty="0"/>
                  <a:t>все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различны,</a:t>
                </a:r>
              </a:p>
              <a:p>
                <a:r>
                  <a:rPr lang="ru-RU" dirty="0" smtClean="0"/>
                  <a:t>все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различны (не как множества, а как элементы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ru-RU" dirty="0" smtClean="0"/>
                  <a:t>).</a:t>
                </a:r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ru-RU" i="1" dirty="0" smtClean="0"/>
                  <a:t>Цикл</a:t>
                </a:r>
                <a:r>
                  <a:rPr lang="ru-RU" dirty="0" smtClean="0"/>
                  <a:t> определяется аналогично, с той разницей,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ru-RU" dirty="0" smtClean="0"/>
                  <a:t> совпадают</a:t>
                </a:r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994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Аналоги теоретико-</a:t>
            </a:r>
            <a:r>
              <a:rPr lang="ru-RU" dirty="0" err="1" smtClean="0"/>
              <a:t>графовых</a:t>
            </a:r>
            <a:r>
              <a:rPr lang="ru-RU" dirty="0" smtClean="0"/>
              <a:t> понятий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Подгиперграф</a:t>
                </a:r>
                <a:r>
                  <a:rPr lang="ru-RU" dirty="0" smtClean="0"/>
                  <a:t> гиперграфа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𝑉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ru-RU" dirty="0" smtClean="0"/>
                  <a:t>, </a:t>
                </a:r>
                <a:r>
                  <a:rPr lang="ru-RU" i="1" dirty="0" smtClean="0"/>
                  <a:t>порождённый множеством</a:t>
                </a:r>
                <a:r>
                  <a:rPr lang="ru-RU" dirty="0" smtClean="0"/>
                  <a:t> вершин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 пара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и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∩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≠∅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2232648" y="4632831"/>
            <a:ext cx="2756053" cy="1746513"/>
            <a:chOff x="215554" y="5000188"/>
            <a:chExt cx="2756053" cy="1746513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15554" y="5060828"/>
              <a:ext cx="2756053" cy="1685873"/>
              <a:chOff x="2206030" y="4184720"/>
              <a:chExt cx="3869086" cy="2366713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5610155" y="4530815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3089875" y="454607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2729835" y="51221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4169995" y="613024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4818067" y="4834102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2518682" y="4388490"/>
                <a:ext cx="1995051" cy="2123630"/>
              </a:xfrm>
              <a:custGeom>
                <a:avLst/>
                <a:gdLst>
                  <a:gd name="connsiteX0" fmla="*/ 455880 w 2015024"/>
                  <a:gd name="connsiteY0" fmla="*/ 183574 h 2258194"/>
                  <a:gd name="connsiteX1" fmla="*/ 770205 w 2015024"/>
                  <a:gd name="connsiteY1" fmla="*/ 154999 h 2258194"/>
                  <a:gd name="connsiteX2" fmla="*/ 1989405 w 2015024"/>
                  <a:gd name="connsiteY2" fmla="*/ 1898074 h 2258194"/>
                  <a:gd name="connsiteX3" fmla="*/ 1475055 w 2015024"/>
                  <a:gd name="connsiteY3" fmla="*/ 2193349 h 2258194"/>
                  <a:gd name="connsiteX4" fmla="*/ 36780 w 2015024"/>
                  <a:gd name="connsiteY4" fmla="*/ 1021774 h 2258194"/>
                  <a:gd name="connsiteX5" fmla="*/ 455880 w 2015024"/>
                  <a:gd name="connsiteY5" fmla="*/ 183574 h 2258194"/>
                  <a:gd name="connsiteX0" fmla="*/ 455880 w 2015024"/>
                  <a:gd name="connsiteY0" fmla="*/ 111588 h 2186208"/>
                  <a:gd name="connsiteX1" fmla="*/ 770205 w 2015024"/>
                  <a:gd name="connsiteY1" fmla="*/ 83013 h 2186208"/>
                  <a:gd name="connsiteX2" fmla="*/ 1989405 w 2015024"/>
                  <a:gd name="connsiteY2" fmla="*/ 1826088 h 2186208"/>
                  <a:gd name="connsiteX3" fmla="*/ 1475055 w 2015024"/>
                  <a:gd name="connsiteY3" fmla="*/ 2121363 h 2186208"/>
                  <a:gd name="connsiteX4" fmla="*/ 36780 w 2015024"/>
                  <a:gd name="connsiteY4" fmla="*/ 949788 h 2186208"/>
                  <a:gd name="connsiteX5" fmla="*/ 455880 w 2015024"/>
                  <a:gd name="connsiteY5" fmla="*/ 111588 h 2186208"/>
                  <a:gd name="connsiteX0" fmla="*/ 349454 w 2032423"/>
                  <a:gd name="connsiteY0" fmla="*/ 218620 h 2236090"/>
                  <a:gd name="connsiteX1" fmla="*/ 787604 w 2032423"/>
                  <a:gd name="connsiteY1" fmla="*/ 132895 h 2236090"/>
                  <a:gd name="connsiteX2" fmla="*/ 2006804 w 2032423"/>
                  <a:gd name="connsiteY2" fmla="*/ 1875970 h 2236090"/>
                  <a:gd name="connsiteX3" fmla="*/ 1492454 w 2032423"/>
                  <a:gd name="connsiteY3" fmla="*/ 2171245 h 2236090"/>
                  <a:gd name="connsiteX4" fmla="*/ 54179 w 2032423"/>
                  <a:gd name="connsiteY4" fmla="*/ 999670 h 2236090"/>
                  <a:gd name="connsiteX5" fmla="*/ 349454 w 2032423"/>
                  <a:gd name="connsiteY5" fmla="*/ 218620 h 2236090"/>
                  <a:gd name="connsiteX0" fmla="*/ 16807 w 1995051"/>
                  <a:gd name="connsiteY0" fmla="*/ 887210 h 2123630"/>
                  <a:gd name="connsiteX1" fmla="*/ 750232 w 1995051"/>
                  <a:gd name="connsiteY1" fmla="*/ 20435 h 2123630"/>
                  <a:gd name="connsiteX2" fmla="*/ 1969432 w 1995051"/>
                  <a:gd name="connsiteY2" fmla="*/ 1763510 h 2123630"/>
                  <a:gd name="connsiteX3" fmla="*/ 1455082 w 1995051"/>
                  <a:gd name="connsiteY3" fmla="*/ 2058785 h 2123630"/>
                  <a:gd name="connsiteX4" fmla="*/ 16807 w 1995051"/>
                  <a:gd name="connsiteY4" fmla="*/ 887210 h 212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5051" h="2123630">
                    <a:moveTo>
                      <a:pt x="16807" y="887210"/>
                    </a:moveTo>
                    <a:cubicBezTo>
                      <a:pt x="-100668" y="547485"/>
                      <a:pt x="424795" y="-125615"/>
                      <a:pt x="750232" y="20435"/>
                    </a:cubicBezTo>
                    <a:cubicBezTo>
                      <a:pt x="1026457" y="296660"/>
                      <a:pt x="1851957" y="1423785"/>
                      <a:pt x="1969432" y="1763510"/>
                    </a:cubicBezTo>
                    <a:cubicBezTo>
                      <a:pt x="2086907" y="2103235"/>
                      <a:pt x="1780519" y="2204835"/>
                      <a:pt x="1455082" y="2058785"/>
                    </a:cubicBezTo>
                    <a:cubicBezTo>
                      <a:pt x="1129645" y="1912735"/>
                      <a:pt x="134282" y="1226935"/>
                      <a:pt x="16807" y="887210"/>
                    </a:cubicBezTo>
                    <a:close/>
                  </a:path>
                </a:pathLst>
              </a:custGeom>
              <a:noFill/>
              <a:ln w="158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2777675" y="4281685"/>
                <a:ext cx="3133108" cy="870337"/>
              </a:xfrm>
              <a:custGeom>
                <a:avLst/>
                <a:gdLst>
                  <a:gd name="connsiteX0" fmla="*/ 1986665 w 3259866"/>
                  <a:gd name="connsiteY0" fmla="*/ 870190 h 870337"/>
                  <a:gd name="connsiteX1" fmla="*/ 2920115 w 3259866"/>
                  <a:gd name="connsiteY1" fmla="*/ 670165 h 870337"/>
                  <a:gd name="connsiteX2" fmla="*/ 3243965 w 3259866"/>
                  <a:gd name="connsiteY2" fmla="*/ 232015 h 870337"/>
                  <a:gd name="connsiteX3" fmla="*/ 2872490 w 3259866"/>
                  <a:gd name="connsiteY3" fmla="*/ 60565 h 870337"/>
                  <a:gd name="connsiteX4" fmla="*/ 129290 w 3259866"/>
                  <a:gd name="connsiteY4" fmla="*/ 51040 h 870337"/>
                  <a:gd name="connsiteX5" fmla="*/ 605540 w 3259866"/>
                  <a:gd name="connsiteY5" fmla="*/ 689215 h 870337"/>
                  <a:gd name="connsiteX6" fmla="*/ 1986665 w 3259866"/>
                  <a:gd name="connsiteY6" fmla="*/ 870190 h 870337"/>
                  <a:gd name="connsiteX0" fmla="*/ 1986665 w 3133108"/>
                  <a:gd name="connsiteY0" fmla="*/ 870190 h 870337"/>
                  <a:gd name="connsiteX1" fmla="*/ 2920115 w 3133108"/>
                  <a:gd name="connsiteY1" fmla="*/ 670165 h 870337"/>
                  <a:gd name="connsiteX2" fmla="*/ 2872490 w 3133108"/>
                  <a:gd name="connsiteY2" fmla="*/ 60565 h 870337"/>
                  <a:gd name="connsiteX3" fmla="*/ 129290 w 3133108"/>
                  <a:gd name="connsiteY3" fmla="*/ 51040 h 870337"/>
                  <a:gd name="connsiteX4" fmla="*/ 605540 w 3133108"/>
                  <a:gd name="connsiteY4" fmla="*/ 689215 h 870337"/>
                  <a:gd name="connsiteX5" fmla="*/ 1986665 w 3133108"/>
                  <a:gd name="connsiteY5" fmla="*/ 870190 h 870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33108" h="870337">
                    <a:moveTo>
                      <a:pt x="1986665" y="870190"/>
                    </a:moveTo>
                    <a:cubicBezTo>
                      <a:pt x="2372427" y="867015"/>
                      <a:pt x="2772478" y="805102"/>
                      <a:pt x="2920115" y="670165"/>
                    </a:cubicBezTo>
                    <a:cubicBezTo>
                      <a:pt x="3067752" y="535228"/>
                      <a:pt x="3337627" y="163752"/>
                      <a:pt x="2872490" y="60565"/>
                    </a:cubicBezTo>
                    <a:cubicBezTo>
                      <a:pt x="2353377" y="30402"/>
                      <a:pt x="507115" y="-53735"/>
                      <a:pt x="129290" y="51040"/>
                    </a:cubicBezTo>
                    <a:cubicBezTo>
                      <a:pt x="-248535" y="155815"/>
                      <a:pt x="291215" y="552690"/>
                      <a:pt x="605540" y="689215"/>
                    </a:cubicBezTo>
                    <a:cubicBezTo>
                      <a:pt x="919865" y="825740"/>
                      <a:pt x="1600903" y="873365"/>
                      <a:pt x="1986665" y="870190"/>
                    </a:cubicBezTo>
                    <a:close/>
                  </a:path>
                </a:pathLst>
              </a:custGeom>
              <a:noFill/>
              <a:ln w="158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2206030" y="4378032"/>
                <a:ext cx="3639624" cy="1126272"/>
              </a:xfrm>
              <a:custGeom>
                <a:avLst/>
                <a:gdLst>
                  <a:gd name="connsiteX0" fmla="*/ 3091710 w 3639624"/>
                  <a:gd name="connsiteY0" fmla="*/ 59468 h 1126272"/>
                  <a:gd name="connsiteX1" fmla="*/ 2205885 w 3639624"/>
                  <a:gd name="connsiteY1" fmla="*/ 440468 h 1126272"/>
                  <a:gd name="connsiteX2" fmla="*/ 710460 w 3639624"/>
                  <a:gd name="connsiteY2" fmla="*/ 592868 h 1126272"/>
                  <a:gd name="connsiteX3" fmla="*/ 158010 w 3639624"/>
                  <a:gd name="connsiteY3" fmla="*/ 650018 h 1126272"/>
                  <a:gd name="connsiteX4" fmla="*/ 281835 w 3639624"/>
                  <a:gd name="connsiteY4" fmla="*/ 1126268 h 1126272"/>
                  <a:gd name="connsiteX5" fmla="*/ 3167910 w 3639624"/>
                  <a:gd name="connsiteY5" fmla="*/ 640493 h 1126272"/>
                  <a:gd name="connsiteX6" fmla="*/ 3625110 w 3639624"/>
                  <a:gd name="connsiteY6" fmla="*/ 59468 h 1126272"/>
                  <a:gd name="connsiteX7" fmla="*/ 3091710 w 3639624"/>
                  <a:gd name="connsiteY7" fmla="*/ 59468 h 112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39624" h="1126272">
                    <a:moveTo>
                      <a:pt x="3091710" y="59468"/>
                    </a:moveTo>
                    <a:cubicBezTo>
                      <a:pt x="2855172" y="122968"/>
                      <a:pt x="2602760" y="351568"/>
                      <a:pt x="2205885" y="440468"/>
                    </a:cubicBezTo>
                    <a:cubicBezTo>
                      <a:pt x="1809010" y="529368"/>
                      <a:pt x="710460" y="592868"/>
                      <a:pt x="710460" y="592868"/>
                    </a:cubicBezTo>
                    <a:cubicBezTo>
                      <a:pt x="369148" y="627793"/>
                      <a:pt x="229447" y="561118"/>
                      <a:pt x="158010" y="650018"/>
                    </a:cubicBezTo>
                    <a:cubicBezTo>
                      <a:pt x="86572" y="738918"/>
                      <a:pt x="-219815" y="1127855"/>
                      <a:pt x="281835" y="1126268"/>
                    </a:cubicBezTo>
                    <a:cubicBezTo>
                      <a:pt x="783485" y="1124681"/>
                      <a:pt x="2610697" y="818293"/>
                      <a:pt x="3167910" y="640493"/>
                    </a:cubicBezTo>
                    <a:cubicBezTo>
                      <a:pt x="3725123" y="462693"/>
                      <a:pt x="3642572" y="153130"/>
                      <a:pt x="3625110" y="59468"/>
                    </a:cubicBezTo>
                    <a:cubicBezTo>
                      <a:pt x="3607648" y="-34194"/>
                      <a:pt x="3328248" y="-4032"/>
                      <a:pt x="3091710" y="59468"/>
                    </a:cubicBezTo>
                    <a:close/>
                  </a:path>
                </a:pathLst>
              </a:custGeom>
              <a:noFill/>
              <a:ln w="15875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3945044" y="4184720"/>
                <a:ext cx="2130072" cy="2366713"/>
              </a:xfrm>
              <a:custGeom>
                <a:avLst/>
                <a:gdLst>
                  <a:gd name="connsiteX0" fmla="*/ 1581296 w 2130072"/>
                  <a:gd name="connsiteY0" fmla="*/ 14655 h 2366713"/>
                  <a:gd name="connsiteX1" fmla="*/ 571646 w 2130072"/>
                  <a:gd name="connsiteY1" fmla="*/ 757605 h 2366713"/>
                  <a:gd name="connsiteX2" fmla="*/ 146 w 2130072"/>
                  <a:gd name="connsiteY2" fmla="*/ 2043480 h 2366713"/>
                  <a:gd name="connsiteX3" fmla="*/ 619271 w 2130072"/>
                  <a:gd name="connsiteY3" fmla="*/ 2243505 h 2366713"/>
                  <a:gd name="connsiteX4" fmla="*/ 2095646 w 2130072"/>
                  <a:gd name="connsiteY4" fmla="*/ 424230 h 2366713"/>
                  <a:gd name="connsiteX5" fmla="*/ 1581296 w 2130072"/>
                  <a:gd name="connsiteY5" fmla="*/ 14655 h 2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0072" h="2366713">
                    <a:moveTo>
                      <a:pt x="1581296" y="14655"/>
                    </a:moveTo>
                    <a:cubicBezTo>
                      <a:pt x="1327296" y="70217"/>
                      <a:pt x="835171" y="419468"/>
                      <a:pt x="571646" y="757605"/>
                    </a:cubicBezTo>
                    <a:cubicBezTo>
                      <a:pt x="308121" y="1095743"/>
                      <a:pt x="-7791" y="1795830"/>
                      <a:pt x="146" y="2043480"/>
                    </a:cubicBezTo>
                    <a:cubicBezTo>
                      <a:pt x="8083" y="2291130"/>
                      <a:pt x="270021" y="2513380"/>
                      <a:pt x="619271" y="2243505"/>
                    </a:cubicBezTo>
                    <a:cubicBezTo>
                      <a:pt x="968521" y="1973630"/>
                      <a:pt x="1938484" y="794117"/>
                      <a:pt x="2095646" y="424230"/>
                    </a:cubicBezTo>
                    <a:cubicBezTo>
                      <a:pt x="2252808" y="54343"/>
                      <a:pt x="1835296" y="-40907"/>
                      <a:pt x="1581296" y="14655"/>
                    </a:cubicBezTo>
                    <a:close/>
                  </a:path>
                </a:pathLst>
              </a:custGeom>
              <a:noFill/>
              <a:ln w="15875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823875" y="51739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875" y="5173988"/>
                  <a:ext cx="365806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22752" y="562598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752" y="5625986"/>
                  <a:ext cx="365806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099154" y="531131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9154" y="5311312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517238" y="612863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5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7238" y="6128639"/>
                  <a:ext cx="365806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Группа 19"/>
          <p:cNvGrpSpPr/>
          <p:nvPr/>
        </p:nvGrpSpPr>
        <p:grpSpPr>
          <a:xfrm>
            <a:off x="7262127" y="4245984"/>
            <a:ext cx="2735764" cy="1170374"/>
            <a:chOff x="215554" y="5000188"/>
            <a:chExt cx="2735764" cy="1170374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215554" y="5071230"/>
              <a:ext cx="2735764" cy="1099332"/>
              <a:chOff x="2206030" y="4199321"/>
              <a:chExt cx="3840603" cy="1543297"/>
            </a:xfrm>
          </p:grpSpPr>
          <p:sp>
            <p:nvSpPr>
              <p:cNvPr id="27" name="Овал 26"/>
              <p:cNvSpPr/>
              <p:nvPr/>
            </p:nvSpPr>
            <p:spPr>
              <a:xfrm>
                <a:off x="5610155" y="4530815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3089875" y="454607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729835" y="51221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2534579" y="4391066"/>
                <a:ext cx="1204497" cy="1351552"/>
              </a:xfrm>
              <a:custGeom>
                <a:avLst/>
                <a:gdLst>
                  <a:gd name="connsiteX0" fmla="*/ 455880 w 2015024"/>
                  <a:gd name="connsiteY0" fmla="*/ 183574 h 2258194"/>
                  <a:gd name="connsiteX1" fmla="*/ 770205 w 2015024"/>
                  <a:gd name="connsiteY1" fmla="*/ 154999 h 2258194"/>
                  <a:gd name="connsiteX2" fmla="*/ 1989405 w 2015024"/>
                  <a:gd name="connsiteY2" fmla="*/ 1898074 h 2258194"/>
                  <a:gd name="connsiteX3" fmla="*/ 1475055 w 2015024"/>
                  <a:gd name="connsiteY3" fmla="*/ 2193349 h 2258194"/>
                  <a:gd name="connsiteX4" fmla="*/ 36780 w 2015024"/>
                  <a:gd name="connsiteY4" fmla="*/ 1021774 h 2258194"/>
                  <a:gd name="connsiteX5" fmla="*/ 455880 w 2015024"/>
                  <a:gd name="connsiteY5" fmla="*/ 183574 h 2258194"/>
                  <a:gd name="connsiteX0" fmla="*/ 455880 w 2015024"/>
                  <a:gd name="connsiteY0" fmla="*/ 111588 h 2186208"/>
                  <a:gd name="connsiteX1" fmla="*/ 770205 w 2015024"/>
                  <a:gd name="connsiteY1" fmla="*/ 83013 h 2186208"/>
                  <a:gd name="connsiteX2" fmla="*/ 1989405 w 2015024"/>
                  <a:gd name="connsiteY2" fmla="*/ 1826088 h 2186208"/>
                  <a:gd name="connsiteX3" fmla="*/ 1475055 w 2015024"/>
                  <a:gd name="connsiteY3" fmla="*/ 2121363 h 2186208"/>
                  <a:gd name="connsiteX4" fmla="*/ 36780 w 2015024"/>
                  <a:gd name="connsiteY4" fmla="*/ 949788 h 2186208"/>
                  <a:gd name="connsiteX5" fmla="*/ 455880 w 2015024"/>
                  <a:gd name="connsiteY5" fmla="*/ 111588 h 2186208"/>
                  <a:gd name="connsiteX0" fmla="*/ 349454 w 2032423"/>
                  <a:gd name="connsiteY0" fmla="*/ 218620 h 2236090"/>
                  <a:gd name="connsiteX1" fmla="*/ 787604 w 2032423"/>
                  <a:gd name="connsiteY1" fmla="*/ 132895 h 2236090"/>
                  <a:gd name="connsiteX2" fmla="*/ 2006804 w 2032423"/>
                  <a:gd name="connsiteY2" fmla="*/ 1875970 h 2236090"/>
                  <a:gd name="connsiteX3" fmla="*/ 1492454 w 2032423"/>
                  <a:gd name="connsiteY3" fmla="*/ 2171245 h 2236090"/>
                  <a:gd name="connsiteX4" fmla="*/ 54179 w 2032423"/>
                  <a:gd name="connsiteY4" fmla="*/ 999670 h 2236090"/>
                  <a:gd name="connsiteX5" fmla="*/ 349454 w 2032423"/>
                  <a:gd name="connsiteY5" fmla="*/ 218620 h 2236090"/>
                  <a:gd name="connsiteX0" fmla="*/ 16807 w 1995051"/>
                  <a:gd name="connsiteY0" fmla="*/ 887210 h 2123630"/>
                  <a:gd name="connsiteX1" fmla="*/ 750232 w 1995051"/>
                  <a:gd name="connsiteY1" fmla="*/ 20435 h 2123630"/>
                  <a:gd name="connsiteX2" fmla="*/ 1969432 w 1995051"/>
                  <a:gd name="connsiteY2" fmla="*/ 1763510 h 2123630"/>
                  <a:gd name="connsiteX3" fmla="*/ 1455082 w 1995051"/>
                  <a:gd name="connsiteY3" fmla="*/ 2058785 h 2123630"/>
                  <a:gd name="connsiteX4" fmla="*/ 16807 w 1995051"/>
                  <a:gd name="connsiteY4" fmla="*/ 887210 h 2123630"/>
                  <a:gd name="connsiteX0" fmla="*/ 1273 w 1962289"/>
                  <a:gd name="connsiteY0" fmla="*/ 884633 h 1862729"/>
                  <a:gd name="connsiteX1" fmla="*/ 734698 w 1962289"/>
                  <a:gd name="connsiteY1" fmla="*/ 17858 h 1862729"/>
                  <a:gd name="connsiteX2" fmla="*/ 1953898 w 1962289"/>
                  <a:gd name="connsiteY2" fmla="*/ 1760933 h 1862729"/>
                  <a:gd name="connsiteX3" fmla="*/ 596534 w 1962289"/>
                  <a:gd name="connsiteY3" fmla="*/ 1347310 h 1862729"/>
                  <a:gd name="connsiteX4" fmla="*/ 1273 w 1962289"/>
                  <a:gd name="connsiteY4" fmla="*/ 884633 h 1862729"/>
                  <a:gd name="connsiteX0" fmla="*/ 909 w 1204496"/>
                  <a:gd name="connsiteY0" fmla="*/ 884633 h 1351552"/>
                  <a:gd name="connsiteX1" fmla="*/ 734334 w 1204496"/>
                  <a:gd name="connsiteY1" fmla="*/ 17858 h 1351552"/>
                  <a:gd name="connsiteX2" fmla="*/ 1187157 w 1204496"/>
                  <a:gd name="connsiteY2" fmla="*/ 630528 h 1351552"/>
                  <a:gd name="connsiteX3" fmla="*/ 596170 w 1204496"/>
                  <a:gd name="connsiteY3" fmla="*/ 1347310 h 1351552"/>
                  <a:gd name="connsiteX4" fmla="*/ 909 w 1204496"/>
                  <a:gd name="connsiteY4" fmla="*/ 884633 h 135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496" h="1351552">
                    <a:moveTo>
                      <a:pt x="909" y="884633"/>
                    </a:moveTo>
                    <a:cubicBezTo>
                      <a:pt x="23936" y="663058"/>
                      <a:pt x="408897" y="-128192"/>
                      <a:pt x="734334" y="17858"/>
                    </a:cubicBezTo>
                    <a:cubicBezTo>
                      <a:pt x="1010559" y="294083"/>
                      <a:pt x="1069682" y="290803"/>
                      <a:pt x="1187157" y="630528"/>
                    </a:cubicBezTo>
                    <a:cubicBezTo>
                      <a:pt x="1304632" y="970253"/>
                      <a:pt x="793878" y="1304959"/>
                      <a:pt x="596170" y="1347310"/>
                    </a:cubicBezTo>
                    <a:cubicBezTo>
                      <a:pt x="398462" y="1389661"/>
                      <a:pt x="-22118" y="1106208"/>
                      <a:pt x="909" y="884633"/>
                    </a:cubicBezTo>
                    <a:close/>
                  </a:path>
                </a:pathLst>
              </a:custGeom>
              <a:noFill/>
              <a:ln w="158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2777675" y="4281685"/>
                <a:ext cx="3133108" cy="870337"/>
              </a:xfrm>
              <a:custGeom>
                <a:avLst/>
                <a:gdLst>
                  <a:gd name="connsiteX0" fmla="*/ 1986665 w 3259866"/>
                  <a:gd name="connsiteY0" fmla="*/ 870190 h 870337"/>
                  <a:gd name="connsiteX1" fmla="*/ 2920115 w 3259866"/>
                  <a:gd name="connsiteY1" fmla="*/ 670165 h 870337"/>
                  <a:gd name="connsiteX2" fmla="*/ 3243965 w 3259866"/>
                  <a:gd name="connsiteY2" fmla="*/ 232015 h 870337"/>
                  <a:gd name="connsiteX3" fmla="*/ 2872490 w 3259866"/>
                  <a:gd name="connsiteY3" fmla="*/ 60565 h 870337"/>
                  <a:gd name="connsiteX4" fmla="*/ 129290 w 3259866"/>
                  <a:gd name="connsiteY4" fmla="*/ 51040 h 870337"/>
                  <a:gd name="connsiteX5" fmla="*/ 605540 w 3259866"/>
                  <a:gd name="connsiteY5" fmla="*/ 689215 h 870337"/>
                  <a:gd name="connsiteX6" fmla="*/ 1986665 w 3259866"/>
                  <a:gd name="connsiteY6" fmla="*/ 870190 h 870337"/>
                  <a:gd name="connsiteX0" fmla="*/ 1986665 w 3133108"/>
                  <a:gd name="connsiteY0" fmla="*/ 870190 h 870337"/>
                  <a:gd name="connsiteX1" fmla="*/ 2920115 w 3133108"/>
                  <a:gd name="connsiteY1" fmla="*/ 670165 h 870337"/>
                  <a:gd name="connsiteX2" fmla="*/ 2872490 w 3133108"/>
                  <a:gd name="connsiteY2" fmla="*/ 60565 h 870337"/>
                  <a:gd name="connsiteX3" fmla="*/ 129290 w 3133108"/>
                  <a:gd name="connsiteY3" fmla="*/ 51040 h 870337"/>
                  <a:gd name="connsiteX4" fmla="*/ 605540 w 3133108"/>
                  <a:gd name="connsiteY4" fmla="*/ 689215 h 870337"/>
                  <a:gd name="connsiteX5" fmla="*/ 1986665 w 3133108"/>
                  <a:gd name="connsiteY5" fmla="*/ 870190 h 870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33108" h="870337">
                    <a:moveTo>
                      <a:pt x="1986665" y="870190"/>
                    </a:moveTo>
                    <a:cubicBezTo>
                      <a:pt x="2372427" y="867015"/>
                      <a:pt x="2772478" y="805102"/>
                      <a:pt x="2920115" y="670165"/>
                    </a:cubicBezTo>
                    <a:cubicBezTo>
                      <a:pt x="3067752" y="535228"/>
                      <a:pt x="3337627" y="163752"/>
                      <a:pt x="2872490" y="60565"/>
                    </a:cubicBezTo>
                    <a:cubicBezTo>
                      <a:pt x="2353377" y="30402"/>
                      <a:pt x="507115" y="-53735"/>
                      <a:pt x="129290" y="51040"/>
                    </a:cubicBezTo>
                    <a:cubicBezTo>
                      <a:pt x="-248535" y="155815"/>
                      <a:pt x="291215" y="552690"/>
                      <a:pt x="605540" y="689215"/>
                    </a:cubicBezTo>
                    <a:cubicBezTo>
                      <a:pt x="919865" y="825740"/>
                      <a:pt x="1600903" y="873365"/>
                      <a:pt x="1986665" y="870190"/>
                    </a:cubicBezTo>
                    <a:close/>
                  </a:path>
                </a:pathLst>
              </a:custGeom>
              <a:noFill/>
              <a:ln w="158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олилиния 33"/>
              <p:cNvSpPr/>
              <p:nvPr/>
            </p:nvSpPr>
            <p:spPr>
              <a:xfrm>
                <a:off x="2206030" y="4378032"/>
                <a:ext cx="3639624" cy="1126272"/>
              </a:xfrm>
              <a:custGeom>
                <a:avLst/>
                <a:gdLst>
                  <a:gd name="connsiteX0" fmla="*/ 3091710 w 3639624"/>
                  <a:gd name="connsiteY0" fmla="*/ 59468 h 1126272"/>
                  <a:gd name="connsiteX1" fmla="*/ 2205885 w 3639624"/>
                  <a:gd name="connsiteY1" fmla="*/ 440468 h 1126272"/>
                  <a:gd name="connsiteX2" fmla="*/ 710460 w 3639624"/>
                  <a:gd name="connsiteY2" fmla="*/ 592868 h 1126272"/>
                  <a:gd name="connsiteX3" fmla="*/ 158010 w 3639624"/>
                  <a:gd name="connsiteY3" fmla="*/ 650018 h 1126272"/>
                  <a:gd name="connsiteX4" fmla="*/ 281835 w 3639624"/>
                  <a:gd name="connsiteY4" fmla="*/ 1126268 h 1126272"/>
                  <a:gd name="connsiteX5" fmla="*/ 3167910 w 3639624"/>
                  <a:gd name="connsiteY5" fmla="*/ 640493 h 1126272"/>
                  <a:gd name="connsiteX6" fmla="*/ 3625110 w 3639624"/>
                  <a:gd name="connsiteY6" fmla="*/ 59468 h 1126272"/>
                  <a:gd name="connsiteX7" fmla="*/ 3091710 w 3639624"/>
                  <a:gd name="connsiteY7" fmla="*/ 59468 h 112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39624" h="1126272">
                    <a:moveTo>
                      <a:pt x="3091710" y="59468"/>
                    </a:moveTo>
                    <a:cubicBezTo>
                      <a:pt x="2855172" y="122968"/>
                      <a:pt x="2602760" y="351568"/>
                      <a:pt x="2205885" y="440468"/>
                    </a:cubicBezTo>
                    <a:cubicBezTo>
                      <a:pt x="1809010" y="529368"/>
                      <a:pt x="710460" y="592868"/>
                      <a:pt x="710460" y="592868"/>
                    </a:cubicBezTo>
                    <a:cubicBezTo>
                      <a:pt x="369148" y="627793"/>
                      <a:pt x="229447" y="561118"/>
                      <a:pt x="158010" y="650018"/>
                    </a:cubicBezTo>
                    <a:cubicBezTo>
                      <a:pt x="86572" y="738918"/>
                      <a:pt x="-219815" y="1127855"/>
                      <a:pt x="281835" y="1126268"/>
                    </a:cubicBezTo>
                    <a:cubicBezTo>
                      <a:pt x="783485" y="1124681"/>
                      <a:pt x="2610697" y="818293"/>
                      <a:pt x="3167910" y="640493"/>
                    </a:cubicBezTo>
                    <a:cubicBezTo>
                      <a:pt x="3725123" y="462693"/>
                      <a:pt x="3642572" y="153130"/>
                      <a:pt x="3625110" y="59468"/>
                    </a:cubicBezTo>
                    <a:cubicBezTo>
                      <a:pt x="3607648" y="-34194"/>
                      <a:pt x="3328248" y="-4032"/>
                      <a:pt x="3091710" y="59468"/>
                    </a:cubicBezTo>
                    <a:close/>
                  </a:path>
                </a:pathLst>
              </a:custGeom>
              <a:noFill/>
              <a:ln w="15875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олилиния 34"/>
              <p:cNvSpPr/>
              <p:nvPr/>
            </p:nvSpPr>
            <p:spPr>
              <a:xfrm>
                <a:off x="5123043" y="4199321"/>
                <a:ext cx="923590" cy="1019560"/>
              </a:xfrm>
              <a:custGeom>
                <a:avLst/>
                <a:gdLst>
                  <a:gd name="connsiteX0" fmla="*/ 1581296 w 2130072"/>
                  <a:gd name="connsiteY0" fmla="*/ 14655 h 2366713"/>
                  <a:gd name="connsiteX1" fmla="*/ 571646 w 2130072"/>
                  <a:gd name="connsiteY1" fmla="*/ 757605 h 2366713"/>
                  <a:gd name="connsiteX2" fmla="*/ 146 w 2130072"/>
                  <a:gd name="connsiteY2" fmla="*/ 2043480 h 2366713"/>
                  <a:gd name="connsiteX3" fmla="*/ 619271 w 2130072"/>
                  <a:gd name="connsiteY3" fmla="*/ 2243505 h 2366713"/>
                  <a:gd name="connsiteX4" fmla="*/ 2095646 w 2130072"/>
                  <a:gd name="connsiteY4" fmla="*/ 424230 h 2366713"/>
                  <a:gd name="connsiteX5" fmla="*/ 1581296 w 2130072"/>
                  <a:gd name="connsiteY5" fmla="*/ 14655 h 2366713"/>
                  <a:gd name="connsiteX0" fmla="*/ 1624393 w 2144686"/>
                  <a:gd name="connsiteY0" fmla="*/ 6295 h 2035286"/>
                  <a:gd name="connsiteX1" fmla="*/ 614743 w 2144686"/>
                  <a:gd name="connsiteY1" fmla="*/ 749245 h 2035286"/>
                  <a:gd name="connsiteX2" fmla="*/ 43243 w 2144686"/>
                  <a:gd name="connsiteY2" fmla="*/ 2035120 h 2035286"/>
                  <a:gd name="connsiteX3" fmla="*/ 1773614 w 2144686"/>
                  <a:gd name="connsiteY3" fmla="*/ 836508 h 2035286"/>
                  <a:gd name="connsiteX4" fmla="*/ 2138743 w 2144686"/>
                  <a:gd name="connsiteY4" fmla="*/ 415870 h 2035286"/>
                  <a:gd name="connsiteX5" fmla="*/ 1624393 w 2144686"/>
                  <a:gd name="connsiteY5" fmla="*/ 6295 h 2035286"/>
                  <a:gd name="connsiteX0" fmla="*/ 1012261 w 1532554"/>
                  <a:gd name="connsiteY0" fmla="*/ 6295 h 1027042"/>
                  <a:gd name="connsiteX1" fmla="*/ 2611 w 1532554"/>
                  <a:gd name="connsiteY1" fmla="*/ 749245 h 1027042"/>
                  <a:gd name="connsiteX2" fmla="*/ 733951 w 1532554"/>
                  <a:gd name="connsiteY2" fmla="*/ 1000510 h 1027042"/>
                  <a:gd name="connsiteX3" fmla="*/ 1161482 w 1532554"/>
                  <a:gd name="connsiteY3" fmla="*/ 836508 h 1027042"/>
                  <a:gd name="connsiteX4" fmla="*/ 1526611 w 1532554"/>
                  <a:gd name="connsiteY4" fmla="*/ 415870 h 1027042"/>
                  <a:gd name="connsiteX5" fmla="*/ 1012261 w 1532554"/>
                  <a:gd name="connsiteY5" fmla="*/ 6295 h 1027042"/>
                  <a:gd name="connsiteX0" fmla="*/ 410843 w 931136"/>
                  <a:gd name="connsiteY0" fmla="*/ 53 h 1042619"/>
                  <a:gd name="connsiteX1" fmla="*/ 14294 w 931136"/>
                  <a:gd name="connsiteY1" fmla="*/ 436453 h 1042619"/>
                  <a:gd name="connsiteX2" fmla="*/ 132533 w 931136"/>
                  <a:gd name="connsiteY2" fmla="*/ 994268 h 1042619"/>
                  <a:gd name="connsiteX3" fmla="*/ 560064 w 931136"/>
                  <a:gd name="connsiteY3" fmla="*/ 830266 h 1042619"/>
                  <a:gd name="connsiteX4" fmla="*/ 925193 w 931136"/>
                  <a:gd name="connsiteY4" fmla="*/ 409628 h 1042619"/>
                  <a:gd name="connsiteX5" fmla="*/ 410843 w 931136"/>
                  <a:gd name="connsiteY5" fmla="*/ 53 h 1042619"/>
                  <a:gd name="connsiteX0" fmla="*/ 403297 w 923590"/>
                  <a:gd name="connsiteY0" fmla="*/ 53 h 1019561"/>
                  <a:gd name="connsiteX1" fmla="*/ 6748 w 923590"/>
                  <a:gd name="connsiteY1" fmla="*/ 436453 h 1019561"/>
                  <a:gd name="connsiteX2" fmla="*/ 182465 w 923590"/>
                  <a:gd name="connsiteY2" fmla="*/ 955949 h 1019561"/>
                  <a:gd name="connsiteX3" fmla="*/ 552518 w 923590"/>
                  <a:gd name="connsiteY3" fmla="*/ 830266 h 1019561"/>
                  <a:gd name="connsiteX4" fmla="*/ 917647 w 923590"/>
                  <a:gd name="connsiteY4" fmla="*/ 409628 h 1019561"/>
                  <a:gd name="connsiteX5" fmla="*/ 403297 w 923590"/>
                  <a:gd name="connsiteY5" fmla="*/ 53 h 1019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3590" h="1019561">
                    <a:moveTo>
                      <a:pt x="403297" y="53"/>
                    </a:moveTo>
                    <a:cubicBezTo>
                      <a:pt x="251481" y="4524"/>
                      <a:pt x="43553" y="277137"/>
                      <a:pt x="6748" y="436453"/>
                    </a:cubicBezTo>
                    <a:cubicBezTo>
                      <a:pt x="-30057" y="595769"/>
                      <a:pt x="91503" y="890314"/>
                      <a:pt x="182465" y="955949"/>
                    </a:cubicBezTo>
                    <a:cubicBezTo>
                      <a:pt x="273427" y="1021585"/>
                      <a:pt x="203268" y="1100141"/>
                      <a:pt x="552518" y="830266"/>
                    </a:cubicBezTo>
                    <a:cubicBezTo>
                      <a:pt x="901768" y="560391"/>
                      <a:pt x="942517" y="547997"/>
                      <a:pt x="917647" y="409628"/>
                    </a:cubicBezTo>
                    <a:cubicBezTo>
                      <a:pt x="892777" y="271259"/>
                      <a:pt x="555113" y="-4418"/>
                      <a:pt x="403297" y="53"/>
                    </a:cubicBezTo>
                    <a:close/>
                  </a:path>
                </a:pathLst>
              </a:custGeom>
              <a:noFill/>
              <a:ln w="15875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3875" y="51739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875" y="5173988"/>
                  <a:ext cx="365806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22752" y="562598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752" y="5625986"/>
                  <a:ext cx="365806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Стрелка вправо 35"/>
          <p:cNvSpPr/>
          <p:nvPr/>
        </p:nvSpPr>
        <p:spPr>
          <a:xfrm rot="21210630">
            <a:off x="5735049" y="4703076"/>
            <a:ext cx="1008112" cy="632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1,2,4</a:t>
            </a:r>
            <a:endParaRPr lang="ru-RU" dirty="0"/>
          </a:p>
        </p:txBody>
      </p:sp>
      <p:sp>
        <p:nvSpPr>
          <p:cNvPr id="37" name="Стрелка вправо 36"/>
          <p:cNvSpPr/>
          <p:nvPr/>
        </p:nvSpPr>
        <p:spPr>
          <a:xfrm rot="157239">
            <a:off x="5765781" y="5784278"/>
            <a:ext cx="1008112" cy="632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3,4</a:t>
            </a:r>
            <a:endParaRPr lang="ru-RU" dirty="0"/>
          </a:p>
        </p:txBody>
      </p:sp>
      <p:grpSp>
        <p:nvGrpSpPr>
          <p:cNvPr id="38" name="Группа 37"/>
          <p:cNvGrpSpPr/>
          <p:nvPr/>
        </p:nvGrpSpPr>
        <p:grpSpPr>
          <a:xfrm>
            <a:off x="7877322" y="5690850"/>
            <a:ext cx="1183045" cy="966852"/>
            <a:chOff x="1770460" y="5000188"/>
            <a:chExt cx="1183045" cy="966852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770460" y="5065785"/>
              <a:ext cx="1183045" cy="901255"/>
              <a:chOff x="4388885" y="4191680"/>
              <a:chExt cx="1660818" cy="1265227"/>
            </a:xfrm>
          </p:grpSpPr>
          <p:sp>
            <p:nvSpPr>
              <p:cNvPr id="45" name="Овал 44"/>
              <p:cNvSpPr/>
              <p:nvPr/>
            </p:nvSpPr>
            <p:spPr>
              <a:xfrm>
                <a:off x="5610155" y="4530815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4818067" y="4834102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 50"/>
              <p:cNvSpPr/>
              <p:nvPr/>
            </p:nvSpPr>
            <p:spPr>
              <a:xfrm>
                <a:off x="4566898" y="4336260"/>
                <a:ext cx="1343885" cy="817614"/>
              </a:xfrm>
              <a:custGeom>
                <a:avLst/>
                <a:gdLst>
                  <a:gd name="connsiteX0" fmla="*/ 1986665 w 3259866"/>
                  <a:gd name="connsiteY0" fmla="*/ 870190 h 870337"/>
                  <a:gd name="connsiteX1" fmla="*/ 2920115 w 3259866"/>
                  <a:gd name="connsiteY1" fmla="*/ 670165 h 870337"/>
                  <a:gd name="connsiteX2" fmla="*/ 3243965 w 3259866"/>
                  <a:gd name="connsiteY2" fmla="*/ 232015 h 870337"/>
                  <a:gd name="connsiteX3" fmla="*/ 2872490 w 3259866"/>
                  <a:gd name="connsiteY3" fmla="*/ 60565 h 870337"/>
                  <a:gd name="connsiteX4" fmla="*/ 129290 w 3259866"/>
                  <a:gd name="connsiteY4" fmla="*/ 51040 h 870337"/>
                  <a:gd name="connsiteX5" fmla="*/ 605540 w 3259866"/>
                  <a:gd name="connsiteY5" fmla="*/ 689215 h 870337"/>
                  <a:gd name="connsiteX6" fmla="*/ 1986665 w 3259866"/>
                  <a:gd name="connsiteY6" fmla="*/ 870190 h 870337"/>
                  <a:gd name="connsiteX0" fmla="*/ 1986665 w 3133108"/>
                  <a:gd name="connsiteY0" fmla="*/ 870190 h 870337"/>
                  <a:gd name="connsiteX1" fmla="*/ 2920115 w 3133108"/>
                  <a:gd name="connsiteY1" fmla="*/ 670165 h 870337"/>
                  <a:gd name="connsiteX2" fmla="*/ 2872490 w 3133108"/>
                  <a:gd name="connsiteY2" fmla="*/ 60565 h 870337"/>
                  <a:gd name="connsiteX3" fmla="*/ 129290 w 3133108"/>
                  <a:gd name="connsiteY3" fmla="*/ 51040 h 870337"/>
                  <a:gd name="connsiteX4" fmla="*/ 605540 w 3133108"/>
                  <a:gd name="connsiteY4" fmla="*/ 689215 h 870337"/>
                  <a:gd name="connsiteX5" fmla="*/ 1986665 w 3133108"/>
                  <a:gd name="connsiteY5" fmla="*/ 870190 h 870337"/>
                  <a:gd name="connsiteX0" fmla="*/ 1381195 w 2527638"/>
                  <a:gd name="connsiteY0" fmla="*/ 815617 h 815712"/>
                  <a:gd name="connsiteX1" fmla="*/ 2314645 w 2527638"/>
                  <a:gd name="connsiteY1" fmla="*/ 615592 h 815712"/>
                  <a:gd name="connsiteX2" fmla="*/ 2267020 w 2527638"/>
                  <a:gd name="connsiteY2" fmla="*/ 5992 h 815712"/>
                  <a:gd name="connsiteX3" fmla="*/ 1439762 w 2527638"/>
                  <a:gd name="connsiteY3" fmla="*/ 168902 h 815712"/>
                  <a:gd name="connsiteX4" fmla="*/ 70 w 2527638"/>
                  <a:gd name="connsiteY4" fmla="*/ 634642 h 815712"/>
                  <a:gd name="connsiteX5" fmla="*/ 1381195 w 2527638"/>
                  <a:gd name="connsiteY5" fmla="*/ 815617 h 815712"/>
                  <a:gd name="connsiteX0" fmla="*/ 197442 w 1343885"/>
                  <a:gd name="connsiteY0" fmla="*/ 815616 h 817614"/>
                  <a:gd name="connsiteX1" fmla="*/ 1130892 w 1343885"/>
                  <a:gd name="connsiteY1" fmla="*/ 615591 h 817614"/>
                  <a:gd name="connsiteX2" fmla="*/ 1083267 w 1343885"/>
                  <a:gd name="connsiteY2" fmla="*/ 5991 h 817614"/>
                  <a:gd name="connsiteX3" fmla="*/ 256009 w 1343885"/>
                  <a:gd name="connsiteY3" fmla="*/ 168901 h 817614"/>
                  <a:gd name="connsiteX4" fmla="*/ 23360 w 1343885"/>
                  <a:gd name="connsiteY4" fmla="*/ 519685 h 817614"/>
                  <a:gd name="connsiteX5" fmla="*/ 197442 w 1343885"/>
                  <a:gd name="connsiteY5" fmla="*/ 815616 h 817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43885" h="817614">
                    <a:moveTo>
                      <a:pt x="197442" y="815616"/>
                    </a:moveTo>
                    <a:cubicBezTo>
                      <a:pt x="382031" y="831600"/>
                      <a:pt x="983255" y="750528"/>
                      <a:pt x="1130892" y="615591"/>
                    </a:cubicBezTo>
                    <a:cubicBezTo>
                      <a:pt x="1278529" y="480654"/>
                      <a:pt x="1548404" y="109178"/>
                      <a:pt x="1083267" y="5991"/>
                    </a:cubicBezTo>
                    <a:cubicBezTo>
                      <a:pt x="564154" y="-24172"/>
                      <a:pt x="633834" y="64126"/>
                      <a:pt x="256009" y="168901"/>
                    </a:cubicBezTo>
                    <a:cubicBezTo>
                      <a:pt x="-121816" y="273676"/>
                      <a:pt x="33121" y="411899"/>
                      <a:pt x="23360" y="519685"/>
                    </a:cubicBezTo>
                    <a:cubicBezTo>
                      <a:pt x="13599" y="627471"/>
                      <a:pt x="12853" y="799632"/>
                      <a:pt x="197442" y="815616"/>
                    </a:cubicBezTo>
                    <a:close/>
                  </a:path>
                </a:pathLst>
              </a:custGeom>
              <a:noFill/>
              <a:ln w="158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олилиния 51"/>
              <p:cNvSpPr/>
              <p:nvPr/>
            </p:nvSpPr>
            <p:spPr>
              <a:xfrm>
                <a:off x="4388885" y="4378030"/>
                <a:ext cx="1456771" cy="800558"/>
              </a:xfrm>
              <a:custGeom>
                <a:avLst/>
                <a:gdLst>
                  <a:gd name="connsiteX0" fmla="*/ 3091710 w 3639624"/>
                  <a:gd name="connsiteY0" fmla="*/ 59468 h 1126272"/>
                  <a:gd name="connsiteX1" fmla="*/ 2205885 w 3639624"/>
                  <a:gd name="connsiteY1" fmla="*/ 440468 h 1126272"/>
                  <a:gd name="connsiteX2" fmla="*/ 710460 w 3639624"/>
                  <a:gd name="connsiteY2" fmla="*/ 592868 h 1126272"/>
                  <a:gd name="connsiteX3" fmla="*/ 158010 w 3639624"/>
                  <a:gd name="connsiteY3" fmla="*/ 650018 h 1126272"/>
                  <a:gd name="connsiteX4" fmla="*/ 281835 w 3639624"/>
                  <a:gd name="connsiteY4" fmla="*/ 1126268 h 1126272"/>
                  <a:gd name="connsiteX5" fmla="*/ 3167910 w 3639624"/>
                  <a:gd name="connsiteY5" fmla="*/ 640493 h 1126272"/>
                  <a:gd name="connsiteX6" fmla="*/ 3625110 w 3639624"/>
                  <a:gd name="connsiteY6" fmla="*/ 59468 h 1126272"/>
                  <a:gd name="connsiteX7" fmla="*/ 3091710 w 3639624"/>
                  <a:gd name="connsiteY7" fmla="*/ 59468 h 1126272"/>
                  <a:gd name="connsiteX0" fmla="*/ 2961097 w 3509011"/>
                  <a:gd name="connsiteY0" fmla="*/ 59468 h 1126268"/>
                  <a:gd name="connsiteX1" fmla="*/ 2075272 w 3509011"/>
                  <a:gd name="connsiteY1" fmla="*/ 440468 h 1126268"/>
                  <a:gd name="connsiteX2" fmla="*/ 579847 w 3509011"/>
                  <a:gd name="connsiteY2" fmla="*/ 592868 h 1126268"/>
                  <a:gd name="connsiteX3" fmla="*/ 151222 w 3509011"/>
                  <a:gd name="connsiteY3" fmla="*/ 1126268 h 1126268"/>
                  <a:gd name="connsiteX4" fmla="*/ 3037297 w 3509011"/>
                  <a:gd name="connsiteY4" fmla="*/ 640493 h 1126268"/>
                  <a:gd name="connsiteX5" fmla="*/ 3494497 w 3509011"/>
                  <a:gd name="connsiteY5" fmla="*/ 59468 h 1126268"/>
                  <a:gd name="connsiteX6" fmla="*/ 2961097 w 3509011"/>
                  <a:gd name="connsiteY6" fmla="*/ 59468 h 1126268"/>
                  <a:gd name="connsiteX0" fmla="*/ 2382817 w 2930731"/>
                  <a:gd name="connsiteY0" fmla="*/ 59468 h 800558"/>
                  <a:gd name="connsiteX1" fmla="*/ 1496992 w 2930731"/>
                  <a:gd name="connsiteY1" fmla="*/ 440468 h 800558"/>
                  <a:gd name="connsiteX2" fmla="*/ 1567 w 2930731"/>
                  <a:gd name="connsiteY2" fmla="*/ 592868 h 800558"/>
                  <a:gd name="connsiteX3" fmla="*/ 1795433 w 2930731"/>
                  <a:gd name="connsiteY3" fmla="*/ 800558 h 800558"/>
                  <a:gd name="connsiteX4" fmla="*/ 2459017 w 2930731"/>
                  <a:gd name="connsiteY4" fmla="*/ 640493 h 800558"/>
                  <a:gd name="connsiteX5" fmla="*/ 2916217 w 2930731"/>
                  <a:gd name="connsiteY5" fmla="*/ 59468 h 800558"/>
                  <a:gd name="connsiteX6" fmla="*/ 2382817 w 2930731"/>
                  <a:gd name="connsiteY6" fmla="*/ 59468 h 800558"/>
                  <a:gd name="connsiteX0" fmla="*/ 908856 w 1456770"/>
                  <a:gd name="connsiteY0" fmla="*/ 59468 h 800558"/>
                  <a:gd name="connsiteX1" fmla="*/ 23031 w 1456770"/>
                  <a:gd name="connsiteY1" fmla="*/ 440468 h 800558"/>
                  <a:gd name="connsiteX2" fmla="*/ 321472 w 1456770"/>
                  <a:gd name="connsiteY2" fmla="*/ 800558 h 800558"/>
                  <a:gd name="connsiteX3" fmla="*/ 985056 w 1456770"/>
                  <a:gd name="connsiteY3" fmla="*/ 640493 h 800558"/>
                  <a:gd name="connsiteX4" fmla="*/ 1442256 w 1456770"/>
                  <a:gd name="connsiteY4" fmla="*/ 59468 h 800558"/>
                  <a:gd name="connsiteX5" fmla="*/ 908856 w 1456770"/>
                  <a:gd name="connsiteY5" fmla="*/ 59468 h 800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770" h="800558">
                    <a:moveTo>
                      <a:pt x="908856" y="59468"/>
                    </a:moveTo>
                    <a:cubicBezTo>
                      <a:pt x="672318" y="122968"/>
                      <a:pt x="120928" y="316953"/>
                      <a:pt x="23031" y="440468"/>
                    </a:cubicBezTo>
                    <a:cubicBezTo>
                      <a:pt x="-74866" y="563983"/>
                      <a:pt x="161135" y="767221"/>
                      <a:pt x="321472" y="800558"/>
                    </a:cubicBezTo>
                    <a:cubicBezTo>
                      <a:pt x="823122" y="798971"/>
                      <a:pt x="427843" y="818293"/>
                      <a:pt x="985056" y="640493"/>
                    </a:cubicBezTo>
                    <a:cubicBezTo>
                      <a:pt x="1542269" y="462693"/>
                      <a:pt x="1459718" y="153130"/>
                      <a:pt x="1442256" y="59468"/>
                    </a:cubicBezTo>
                    <a:cubicBezTo>
                      <a:pt x="1424794" y="-34194"/>
                      <a:pt x="1145394" y="-4032"/>
                      <a:pt x="908856" y="59468"/>
                    </a:cubicBezTo>
                    <a:close/>
                  </a:path>
                </a:pathLst>
              </a:custGeom>
              <a:noFill/>
              <a:ln w="15875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олилиния 52"/>
              <p:cNvSpPr/>
              <p:nvPr/>
            </p:nvSpPr>
            <p:spPr>
              <a:xfrm>
                <a:off x="4509354" y="4191680"/>
                <a:ext cx="1540349" cy="1265227"/>
              </a:xfrm>
              <a:custGeom>
                <a:avLst/>
                <a:gdLst>
                  <a:gd name="connsiteX0" fmla="*/ 1581296 w 2130072"/>
                  <a:gd name="connsiteY0" fmla="*/ 14655 h 2366713"/>
                  <a:gd name="connsiteX1" fmla="*/ 571646 w 2130072"/>
                  <a:gd name="connsiteY1" fmla="*/ 757605 h 2366713"/>
                  <a:gd name="connsiteX2" fmla="*/ 146 w 2130072"/>
                  <a:gd name="connsiteY2" fmla="*/ 2043480 h 2366713"/>
                  <a:gd name="connsiteX3" fmla="*/ 619271 w 2130072"/>
                  <a:gd name="connsiteY3" fmla="*/ 2243505 h 2366713"/>
                  <a:gd name="connsiteX4" fmla="*/ 2095646 w 2130072"/>
                  <a:gd name="connsiteY4" fmla="*/ 424230 h 2366713"/>
                  <a:gd name="connsiteX5" fmla="*/ 1581296 w 2130072"/>
                  <a:gd name="connsiteY5" fmla="*/ 14655 h 2366713"/>
                  <a:gd name="connsiteX0" fmla="*/ 1141216 w 1689992"/>
                  <a:gd name="connsiteY0" fmla="*/ 14655 h 2245418"/>
                  <a:gd name="connsiteX1" fmla="*/ 131566 w 1689992"/>
                  <a:gd name="connsiteY1" fmla="*/ 757605 h 2245418"/>
                  <a:gd name="connsiteX2" fmla="*/ 179191 w 1689992"/>
                  <a:gd name="connsiteY2" fmla="*/ 2243505 h 2245418"/>
                  <a:gd name="connsiteX3" fmla="*/ 1655566 w 1689992"/>
                  <a:gd name="connsiteY3" fmla="*/ 424230 h 2245418"/>
                  <a:gd name="connsiteX4" fmla="*/ 1141216 w 1689992"/>
                  <a:gd name="connsiteY4" fmla="*/ 14655 h 2245418"/>
                  <a:gd name="connsiteX0" fmla="*/ 1016986 w 1540349"/>
                  <a:gd name="connsiteY0" fmla="*/ 7695 h 1265227"/>
                  <a:gd name="connsiteX1" fmla="*/ 7336 w 1540349"/>
                  <a:gd name="connsiteY1" fmla="*/ 750645 h 1265227"/>
                  <a:gd name="connsiteX2" fmla="*/ 610583 w 1540349"/>
                  <a:gd name="connsiteY2" fmla="*/ 1259414 h 1265227"/>
                  <a:gd name="connsiteX3" fmla="*/ 1531336 w 1540349"/>
                  <a:gd name="connsiteY3" fmla="*/ 417270 h 1265227"/>
                  <a:gd name="connsiteX4" fmla="*/ 1016986 w 1540349"/>
                  <a:gd name="connsiteY4" fmla="*/ 7695 h 1265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0349" h="1265227">
                    <a:moveTo>
                      <a:pt x="1016986" y="7695"/>
                    </a:moveTo>
                    <a:cubicBezTo>
                      <a:pt x="762986" y="63257"/>
                      <a:pt x="75070" y="542025"/>
                      <a:pt x="7336" y="750645"/>
                    </a:cubicBezTo>
                    <a:cubicBezTo>
                      <a:pt x="-60398" y="959265"/>
                      <a:pt x="356583" y="1314976"/>
                      <a:pt x="610583" y="1259414"/>
                    </a:cubicBezTo>
                    <a:cubicBezTo>
                      <a:pt x="864583" y="1203852"/>
                      <a:pt x="1463602" y="625890"/>
                      <a:pt x="1531336" y="417270"/>
                    </a:cubicBezTo>
                    <a:cubicBezTo>
                      <a:pt x="1599070" y="208650"/>
                      <a:pt x="1270986" y="-47867"/>
                      <a:pt x="1016986" y="7695"/>
                    </a:cubicBezTo>
                    <a:close/>
                  </a:path>
                </a:pathLst>
              </a:custGeom>
              <a:noFill/>
              <a:ln w="15875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2099154" y="531131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9154" y="5311312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2218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Аналоги теоретико-</a:t>
            </a:r>
            <a:r>
              <a:rPr lang="ru-RU" dirty="0" err="1" smtClean="0"/>
              <a:t>графовых</a:t>
            </a:r>
            <a:r>
              <a:rPr lang="ru-RU" dirty="0" smtClean="0"/>
              <a:t> понятий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Область связности</a:t>
                </a:r>
                <a:r>
                  <a:rPr lang="ru-RU" dirty="0" smtClean="0"/>
                  <a:t> гиперграфа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𝑉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— это такое множество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найдётся цепь из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в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 smtClean="0"/>
                  <a:t>,</a:t>
                </a:r>
              </a:p>
              <a:p>
                <a:r>
                  <a:rPr lang="ru-RU" dirty="0" smtClean="0"/>
                  <a:t>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нельзя добавить ни одной вершины, так, чтобы предыдущее свойство сохранилось.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Компонента связности</a:t>
                </a:r>
                <a:r>
                  <a:rPr lang="ru-RU" dirty="0" smtClean="0"/>
                  <a:t> — это </a:t>
                </a:r>
                <a:r>
                  <a:rPr lang="ru-RU" dirty="0" err="1" smtClean="0"/>
                  <a:t>подгиперграф</a:t>
                </a:r>
                <a:r>
                  <a:rPr lang="ru-RU" dirty="0" smtClean="0"/>
                  <a:t>, порождённый областью связности.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21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Матрица инцидентности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ru-RU" dirty="0" smtClean="0"/>
                  <a:t>Матрица инцидентности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гиперграфа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матрица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𝑣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0,1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  где</a:t>
                </a:r>
                <a:endParaRPr lang="ru-RU" b="0" i="1" dirty="0" smtClean="0">
                  <a:latin typeface="Cambria Math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1, 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если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 и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 инцидентны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0, 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иначе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  <m:r>
                                <a:rPr lang="ru-RU" b="0" i="1" smtClean="0">
                                  <a:latin typeface="Cambria Math"/>
                                </a:rPr>
                                <m:t> </m:t>
                              </m:r>
                              <m:box>
                                <m:box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</m:e>
                              </m:box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ru-RU" dirty="0" smtClean="0"/>
                  <a:t>Пример: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464152" y="4797153"/>
                <a:ext cx="2160240" cy="1845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797153"/>
                <a:ext cx="2160240" cy="18457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/>
          <p:cNvGrpSpPr/>
          <p:nvPr/>
        </p:nvGrpSpPr>
        <p:grpSpPr>
          <a:xfrm>
            <a:off x="2512559" y="4906610"/>
            <a:ext cx="2756053" cy="1746513"/>
            <a:chOff x="215554" y="5000188"/>
            <a:chExt cx="2756053" cy="1746513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15554" y="5060828"/>
              <a:ext cx="2756053" cy="1685873"/>
              <a:chOff x="2206030" y="4184720"/>
              <a:chExt cx="3869086" cy="2366713"/>
            </a:xfrm>
          </p:grpSpPr>
          <p:sp>
            <p:nvSpPr>
              <p:cNvPr id="13" name="Овал 12"/>
              <p:cNvSpPr/>
              <p:nvPr/>
            </p:nvSpPr>
            <p:spPr>
              <a:xfrm>
                <a:off x="5610155" y="4530815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3089875" y="454607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2729835" y="51221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4169995" y="613024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4818067" y="4834102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2518682" y="4388490"/>
                <a:ext cx="1995051" cy="2123630"/>
              </a:xfrm>
              <a:custGeom>
                <a:avLst/>
                <a:gdLst>
                  <a:gd name="connsiteX0" fmla="*/ 455880 w 2015024"/>
                  <a:gd name="connsiteY0" fmla="*/ 183574 h 2258194"/>
                  <a:gd name="connsiteX1" fmla="*/ 770205 w 2015024"/>
                  <a:gd name="connsiteY1" fmla="*/ 154999 h 2258194"/>
                  <a:gd name="connsiteX2" fmla="*/ 1989405 w 2015024"/>
                  <a:gd name="connsiteY2" fmla="*/ 1898074 h 2258194"/>
                  <a:gd name="connsiteX3" fmla="*/ 1475055 w 2015024"/>
                  <a:gd name="connsiteY3" fmla="*/ 2193349 h 2258194"/>
                  <a:gd name="connsiteX4" fmla="*/ 36780 w 2015024"/>
                  <a:gd name="connsiteY4" fmla="*/ 1021774 h 2258194"/>
                  <a:gd name="connsiteX5" fmla="*/ 455880 w 2015024"/>
                  <a:gd name="connsiteY5" fmla="*/ 183574 h 2258194"/>
                  <a:gd name="connsiteX0" fmla="*/ 455880 w 2015024"/>
                  <a:gd name="connsiteY0" fmla="*/ 111588 h 2186208"/>
                  <a:gd name="connsiteX1" fmla="*/ 770205 w 2015024"/>
                  <a:gd name="connsiteY1" fmla="*/ 83013 h 2186208"/>
                  <a:gd name="connsiteX2" fmla="*/ 1989405 w 2015024"/>
                  <a:gd name="connsiteY2" fmla="*/ 1826088 h 2186208"/>
                  <a:gd name="connsiteX3" fmla="*/ 1475055 w 2015024"/>
                  <a:gd name="connsiteY3" fmla="*/ 2121363 h 2186208"/>
                  <a:gd name="connsiteX4" fmla="*/ 36780 w 2015024"/>
                  <a:gd name="connsiteY4" fmla="*/ 949788 h 2186208"/>
                  <a:gd name="connsiteX5" fmla="*/ 455880 w 2015024"/>
                  <a:gd name="connsiteY5" fmla="*/ 111588 h 2186208"/>
                  <a:gd name="connsiteX0" fmla="*/ 349454 w 2032423"/>
                  <a:gd name="connsiteY0" fmla="*/ 218620 h 2236090"/>
                  <a:gd name="connsiteX1" fmla="*/ 787604 w 2032423"/>
                  <a:gd name="connsiteY1" fmla="*/ 132895 h 2236090"/>
                  <a:gd name="connsiteX2" fmla="*/ 2006804 w 2032423"/>
                  <a:gd name="connsiteY2" fmla="*/ 1875970 h 2236090"/>
                  <a:gd name="connsiteX3" fmla="*/ 1492454 w 2032423"/>
                  <a:gd name="connsiteY3" fmla="*/ 2171245 h 2236090"/>
                  <a:gd name="connsiteX4" fmla="*/ 54179 w 2032423"/>
                  <a:gd name="connsiteY4" fmla="*/ 999670 h 2236090"/>
                  <a:gd name="connsiteX5" fmla="*/ 349454 w 2032423"/>
                  <a:gd name="connsiteY5" fmla="*/ 218620 h 2236090"/>
                  <a:gd name="connsiteX0" fmla="*/ 16807 w 1995051"/>
                  <a:gd name="connsiteY0" fmla="*/ 887210 h 2123630"/>
                  <a:gd name="connsiteX1" fmla="*/ 750232 w 1995051"/>
                  <a:gd name="connsiteY1" fmla="*/ 20435 h 2123630"/>
                  <a:gd name="connsiteX2" fmla="*/ 1969432 w 1995051"/>
                  <a:gd name="connsiteY2" fmla="*/ 1763510 h 2123630"/>
                  <a:gd name="connsiteX3" fmla="*/ 1455082 w 1995051"/>
                  <a:gd name="connsiteY3" fmla="*/ 2058785 h 2123630"/>
                  <a:gd name="connsiteX4" fmla="*/ 16807 w 1995051"/>
                  <a:gd name="connsiteY4" fmla="*/ 887210 h 212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5051" h="2123630">
                    <a:moveTo>
                      <a:pt x="16807" y="887210"/>
                    </a:moveTo>
                    <a:cubicBezTo>
                      <a:pt x="-100668" y="547485"/>
                      <a:pt x="424795" y="-125615"/>
                      <a:pt x="750232" y="20435"/>
                    </a:cubicBezTo>
                    <a:cubicBezTo>
                      <a:pt x="1026457" y="296660"/>
                      <a:pt x="1851957" y="1423785"/>
                      <a:pt x="1969432" y="1763510"/>
                    </a:cubicBezTo>
                    <a:cubicBezTo>
                      <a:pt x="2086907" y="2103235"/>
                      <a:pt x="1780519" y="2204835"/>
                      <a:pt x="1455082" y="2058785"/>
                    </a:cubicBezTo>
                    <a:cubicBezTo>
                      <a:pt x="1129645" y="1912735"/>
                      <a:pt x="134282" y="1226935"/>
                      <a:pt x="16807" y="887210"/>
                    </a:cubicBezTo>
                    <a:close/>
                  </a:path>
                </a:pathLst>
              </a:custGeom>
              <a:noFill/>
              <a:ln w="158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2777675" y="4281685"/>
                <a:ext cx="3133108" cy="870337"/>
              </a:xfrm>
              <a:custGeom>
                <a:avLst/>
                <a:gdLst>
                  <a:gd name="connsiteX0" fmla="*/ 1986665 w 3259866"/>
                  <a:gd name="connsiteY0" fmla="*/ 870190 h 870337"/>
                  <a:gd name="connsiteX1" fmla="*/ 2920115 w 3259866"/>
                  <a:gd name="connsiteY1" fmla="*/ 670165 h 870337"/>
                  <a:gd name="connsiteX2" fmla="*/ 3243965 w 3259866"/>
                  <a:gd name="connsiteY2" fmla="*/ 232015 h 870337"/>
                  <a:gd name="connsiteX3" fmla="*/ 2872490 w 3259866"/>
                  <a:gd name="connsiteY3" fmla="*/ 60565 h 870337"/>
                  <a:gd name="connsiteX4" fmla="*/ 129290 w 3259866"/>
                  <a:gd name="connsiteY4" fmla="*/ 51040 h 870337"/>
                  <a:gd name="connsiteX5" fmla="*/ 605540 w 3259866"/>
                  <a:gd name="connsiteY5" fmla="*/ 689215 h 870337"/>
                  <a:gd name="connsiteX6" fmla="*/ 1986665 w 3259866"/>
                  <a:gd name="connsiteY6" fmla="*/ 870190 h 870337"/>
                  <a:gd name="connsiteX0" fmla="*/ 1986665 w 3133108"/>
                  <a:gd name="connsiteY0" fmla="*/ 870190 h 870337"/>
                  <a:gd name="connsiteX1" fmla="*/ 2920115 w 3133108"/>
                  <a:gd name="connsiteY1" fmla="*/ 670165 h 870337"/>
                  <a:gd name="connsiteX2" fmla="*/ 2872490 w 3133108"/>
                  <a:gd name="connsiteY2" fmla="*/ 60565 h 870337"/>
                  <a:gd name="connsiteX3" fmla="*/ 129290 w 3133108"/>
                  <a:gd name="connsiteY3" fmla="*/ 51040 h 870337"/>
                  <a:gd name="connsiteX4" fmla="*/ 605540 w 3133108"/>
                  <a:gd name="connsiteY4" fmla="*/ 689215 h 870337"/>
                  <a:gd name="connsiteX5" fmla="*/ 1986665 w 3133108"/>
                  <a:gd name="connsiteY5" fmla="*/ 870190 h 870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33108" h="870337">
                    <a:moveTo>
                      <a:pt x="1986665" y="870190"/>
                    </a:moveTo>
                    <a:cubicBezTo>
                      <a:pt x="2372427" y="867015"/>
                      <a:pt x="2772478" y="805102"/>
                      <a:pt x="2920115" y="670165"/>
                    </a:cubicBezTo>
                    <a:cubicBezTo>
                      <a:pt x="3067752" y="535228"/>
                      <a:pt x="3337627" y="163752"/>
                      <a:pt x="2872490" y="60565"/>
                    </a:cubicBezTo>
                    <a:cubicBezTo>
                      <a:pt x="2353377" y="30402"/>
                      <a:pt x="507115" y="-53735"/>
                      <a:pt x="129290" y="51040"/>
                    </a:cubicBezTo>
                    <a:cubicBezTo>
                      <a:pt x="-248535" y="155815"/>
                      <a:pt x="291215" y="552690"/>
                      <a:pt x="605540" y="689215"/>
                    </a:cubicBezTo>
                    <a:cubicBezTo>
                      <a:pt x="919865" y="825740"/>
                      <a:pt x="1600903" y="873365"/>
                      <a:pt x="1986665" y="870190"/>
                    </a:cubicBezTo>
                    <a:close/>
                  </a:path>
                </a:pathLst>
              </a:custGeom>
              <a:noFill/>
              <a:ln w="158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2206030" y="4378032"/>
                <a:ext cx="3639624" cy="1126272"/>
              </a:xfrm>
              <a:custGeom>
                <a:avLst/>
                <a:gdLst>
                  <a:gd name="connsiteX0" fmla="*/ 3091710 w 3639624"/>
                  <a:gd name="connsiteY0" fmla="*/ 59468 h 1126272"/>
                  <a:gd name="connsiteX1" fmla="*/ 2205885 w 3639624"/>
                  <a:gd name="connsiteY1" fmla="*/ 440468 h 1126272"/>
                  <a:gd name="connsiteX2" fmla="*/ 710460 w 3639624"/>
                  <a:gd name="connsiteY2" fmla="*/ 592868 h 1126272"/>
                  <a:gd name="connsiteX3" fmla="*/ 158010 w 3639624"/>
                  <a:gd name="connsiteY3" fmla="*/ 650018 h 1126272"/>
                  <a:gd name="connsiteX4" fmla="*/ 281835 w 3639624"/>
                  <a:gd name="connsiteY4" fmla="*/ 1126268 h 1126272"/>
                  <a:gd name="connsiteX5" fmla="*/ 3167910 w 3639624"/>
                  <a:gd name="connsiteY5" fmla="*/ 640493 h 1126272"/>
                  <a:gd name="connsiteX6" fmla="*/ 3625110 w 3639624"/>
                  <a:gd name="connsiteY6" fmla="*/ 59468 h 1126272"/>
                  <a:gd name="connsiteX7" fmla="*/ 3091710 w 3639624"/>
                  <a:gd name="connsiteY7" fmla="*/ 59468 h 112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39624" h="1126272">
                    <a:moveTo>
                      <a:pt x="3091710" y="59468"/>
                    </a:moveTo>
                    <a:cubicBezTo>
                      <a:pt x="2855172" y="122968"/>
                      <a:pt x="2602760" y="351568"/>
                      <a:pt x="2205885" y="440468"/>
                    </a:cubicBezTo>
                    <a:cubicBezTo>
                      <a:pt x="1809010" y="529368"/>
                      <a:pt x="710460" y="592868"/>
                      <a:pt x="710460" y="592868"/>
                    </a:cubicBezTo>
                    <a:cubicBezTo>
                      <a:pt x="369148" y="627793"/>
                      <a:pt x="229447" y="561118"/>
                      <a:pt x="158010" y="650018"/>
                    </a:cubicBezTo>
                    <a:cubicBezTo>
                      <a:pt x="86572" y="738918"/>
                      <a:pt x="-219815" y="1127855"/>
                      <a:pt x="281835" y="1126268"/>
                    </a:cubicBezTo>
                    <a:cubicBezTo>
                      <a:pt x="783485" y="1124681"/>
                      <a:pt x="2610697" y="818293"/>
                      <a:pt x="3167910" y="640493"/>
                    </a:cubicBezTo>
                    <a:cubicBezTo>
                      <a:pt x="3725123" y="462693"/>
                      <a:pt x="3642572" y="153130"/>
                      <a:pt x="3625110" y="59468"/>
                    </a:cubicBezTo>
                    <a:cubicBezTo>
                      <a:pt x="3607648" y="-34194"/>
                      <a:pt x="3328248" y="-4032"/>
                      <a:pt x="3091710" y="59468"/>
                    </a:cubicBezTo>
                    <a:close/>
                  </a:path>
                </a:pathLst>
              </a:custGeom>
              <a:noFill/>
              <a:ln w="15875"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3945044" y="4184720"/>
                <a:ext cx="2130072" cy="2366713"/>
              </a:xfrm>
              <a:custGeom>
                <a:avLst/>
                <a:gdLst>
                  <a:gd name="connsiteX0" fmla="*/ 1581296 w 2130072"/>
                  <a:gd name="connsiteY0" fmla="*/ 14655 h 2366713"/>
                  <a:gd name="connsiteX1" fmla="*/ 571646 w 2130072"/>
                  <a:gd name="connsiteY1" fmla="*/ 757605 h 2366713"/>
                  <a:gd name="connsiteX2" fmla="*/ 146 w 2130072"/>
                  <a:gd name="connsiteY2" fmla="*/ 2043480 h 2366713"/>
                  <a:gd name="connsiteX3" fmla="*/ 619271 w 2130072"/>
                  <a:gd name="connsiteY3" fmla="*/ 2243505 h 2366713"/>
                  <a:gd name="connsiteX4" fmla="*/ 2095646 w 2130072"/>
                  <a:gd name="connsiteY4" fmla="*/ 424230 h 2366713"/>
                  <a:gd name="connsiteX5" fmla="*/ 1581296 w 2130072"/>
                  <a:gd name="connsiteY5" fmla="*/ 14655 h 23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0072" h="2366713">
                    <a:moveTo>
                      <a:pt x="1581296" y="14655"/>
                    </a:moveTo>
                    <a:cubicBezTo>
                      <a:pt x="1327296" y="70217"/>
                      <a:pt x="835171" y="419468"/>
                      <a:pt x="571646" y="757605"/>
                    </a:cubicBezTo>
                    <a:cubicBezTo>
                      <a:pt x="308121" y="1095743"/>
                      <a:pt x="-7791" y="1795830"/>
                      <a:pt x="146" y="2043480"/>
                    </a:cubicBezTo>
                    <a:cubicBezTo>
                      <a:pt x="8083" y="2291130"/>
                      <a:pt x="270021" y="2513380"/>
                      <a:pt x="619271" y="2243505"/>
                    </a:cubicBezTo>
                    <a:cubicBezTo>
                      <a:pt x="968521" y="1973630"/>
                      <a:pt x="1938484" y="794117"/>
                      <a:pt x="2095646" y="424230"/>
                    </a:cubicBezTo>
                    <a:cubicBezTo>
                      <a:pt x="2252808" y="54343"/>
                      <a:pt x="1835296" y="-40907"/>
                      <a:pt x="1581296" y="14655"/>
                    </a:cubicBezTo>
                    <a:close/>
                  </a:path>
                </a:pathLst>
              </a:custGeom>
              <a:noFill/>
              <a:ln w="15875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823875" y="51739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875" y="5173988"/>
                  <a:ext cx="365806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622752" y="562598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752" y="5625986"/>
                  <a:ext cx="365806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2099154" y="531131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9154" y="5311312"/>
                  <a:ext cx="365806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4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0671" y="5000188"/>
                  <a:ext cx="36580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1517238" y="612863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5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7238" y="6128639"/>
                  <a:ext cx="365806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Стрелка вправо 29"/>
          <p:cNvSpPr/>
          <p:nvPr/>
        </p:nvSpPr>
        <p:spPr>
          <a:xfrm>
            <a:off x="6023992" y="5345552"/>
            <a:ext cx="792088" cy="7136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7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Покрытия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10000"/>
                  </a:lnSpc>
                  <a:spcAft>
                    <a:spcPts val="1200"/>
                  </a:spcAft>
                  <a:buNone/>
                </a:pPr>
                <a:r>
                  <a:rPr lang="ru-RU" dirty="0" smtClean="0"/>
                  <a:t>Если вершина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гиперграфа входит в ребро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говорим,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i="1" dirty="0" smtClean="0"/>
                  <a:t>покрывает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:r>
                  <a:rPr lang="ru-RU" i="1" dirty="0" smtClean="0"/>
                  <a:t>протыкает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10000"/>
                  </a:lnSpc>
                  <a:spcAft>
                    <a:spcPts val="1200"/>
                  </a:spcAft>
                  <a:buNone/>
                </a:pPr>
                <a:r>
                  <a:rPr lang="ru-RU" i="1" dirty="0" smtClean="0"/>
                  <a:t>Вершинное покрытие</a:t>
                </a:r>
                <a:r>
                  <a:rPr lang="ru-RU" dirty="0" smtClean="0"/>
                  <a:t> гиперграфа — это такое множество вершин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что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∈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r>
                        <a:rPr lang="en-US" i="1">
                          <a:latin typeface="Cambria Math"/>
                          <a:ea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≠∅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Вершинное покрытие называется ещё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i="1" dirty="0" smtClean="0"/>
                  <a:t>протыкающим множеством,</a:t>
                </a:r>
              </a:p>
              <a:p>
                <a:pPr>
                  <a:lnSpc>
                    <a:spcPct val="110000"/>
                  </a:lnSpc>
                </a:pPr>
                <a:r>
                  <a:rPr lang="ru-RU" i="1" dirty="0" err="1" smtClean="0"/>
                  <a:t>трансверсалью</a:t>
                </a:r>
                <a:r>
                  <a:rPr lang="ru-RU" dirty="0"/>
                  <a:t>,</a:t>
                </a:r>
                <a:endParaRPr lang="ru-RU" dirty="0" smtClean="0"/>
              </a:p>
              <a:p>
                <a:pPr>
                  <a:lnSpc>
                    <a:spcPct val="110000"/>
                  </a:lnSpc>
                </a:pPr>
                <a:r>
                  <a:rPr lang="ru-RU" i="1" dirty="0" smtClean="0"/>
                  <a:t>системой общих представителей (</a:t>
                </a:r>
                <a:r>
                  <a:rPr lang="ru-RU" i="1" dirty="0" err="1" smtClean="0"/>
                  <a:t>с.о.п</a:t>
                </a:r>
                <a:r>
                  <a:rPr lang="ru-RU" i="1" dirty="0" smtClean="0"/>
                  <a:t>.)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для семейства множеств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i="1" dirty="0" smtClean="0"/>
                  <a:t>.</a:t>
                </a:r>
                <a:endParaRPr lang="ru-RU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54" t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760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16108</TotalTime>
  <Words>288</Words>
  <Application>Microsoft Office PowerPoint</Application>
  <PresentationFormat>Широкоэкранный</PresentationFormat>
  <Paragraphs>172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Гиперграфы</vt:lpstr>
      <vt:lpstr>Гиперграфы</vt:lpstr>
      <vt:lpstr>Аналоги  теоретико-графовых понятий</vt:lpstr>
      <vt:lpstr>Аналоги теоретико-графовых понятий</vt:lpstr>
      <vt:lpstr>Аналоги теоретико-графовых понятий</vt:lpstr>
      <vt:lpstr>Аналоги теоретико-графовых понятий</vt:lpstr>
      <vt:lpstr>Матрица инцидентности</vt:lpstr>
      <vt:lpstr>Покрытия</vt:lpstr>
      <vt:lpstr>Покрытия в терминах матриц</vt:lpstr>
      <vt:lpstr>Покрытия в терминах матриц</vt:lpstr>
      <vt:lpstr>Системы общих представителей</vt:lpstr>
      <vt:lpstr>Жадный алгоритм построения с.о.п.</vt:lpstr>
      <vt:lpstr>Жадный алгоритм построения  покрытия матрицы</vt:lpstr>
      <vt:lpstr>Теорема о мощности жадного покрытия</vt:lpstr>
      <vt:lpstr>Доказательство теоремы  о мощности жадного покрытия</vt:lpstr>
      <vt:lpstr>Доказательство теоремы  о мощности жадного покрытия</vt:lpstr>
      <vt:lpstr>Доказательство теоремы  о мощности жадного покрытия</vt:lpstr>
      <vt:lpstr>Доказательство теоремы  о мощности жадного покрытия</vt:lpstr>
      <vt:lpstr>Труднопокрываемые матрицы</vt:lpstr>
      <vt:lpstr>Построение труднопокрываемой матрицы</vt:lpstr>
      <vt:lpstr>Построение труднопокрываемой матрицы</vt:lpstr>
      <vt:lpstr>Построение труднопокрываемой матрицы</vt:lpstr>
      <vt:lpstr>Построение труднопокрываемой матрицы</vt:lpstr>
      <vt:lpstr>Соотношение мощностей  жадного и оптимального покрытий</vt:lpstr>
      <vt:lpstr>Перманент</vt:lpstr>
      <vt:lpstr>Разложение по строке/столбцу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500</cp:revision>
  <dcterms:created xsi:type="dcterms:W3CDTF">2011-09-09T18:22:36Z</dcterms:created>
  <dcterms:modified xsi:type="dcterms:W3CDTF">2014-04-02T07:57:29Z</dcterms:modified>
</cp:coreProperties>
</file>