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74" r:id="rId2"/>
    <p:sldId id="277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4" r:id="rId13"/>
    <p:sldId id="313" r:id="rId14"/>
    <p:sldId id="315" r:id="rId15"/>
    <p:sldId id="316" r:id="rId16"/>
    <p:sldId id="317" r:id="rId17"/>
    <p:sldId id="372" r:id="rId18"/>
    <p:sldId id="369" r:id="rId19"/>
    <p:sldId id="371" r:id="rId20"/>
    <p:sldId id="370" r:id="rId21"/>
    <p:sldId id="345" r:id="rId22"/>
    <p:sldId id="347" r:id="rId23"/>
    <p:sldId id="348" r:id="rId24"/>
    <p:sldId id="349" r:id="rId25"/>
    <p:sldId id="350" r:id="rId26"/>
    <p:sldId id="373" r:id="rId27"/>
    <p:sldId id="353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й слайд" id="{1460D0A9-3D10-4208-8AD0-4F079226FF22}">
          <p14:sldIdLst>
            <p14:sldId id="374"/>
          </p14:sldIdLst>
        </p14:section>
        <p14:section name="Циклические слова" id="{8D6DFE76-D323-4FBF-BA7C-AE259CE26207}">
          <p14:sldIdLst>
            <p14:sldId id="277"/>
            <p14:sldId id="304"/>
            <p14:sldId id="305"/>
            <p14:sldId id="306"/>
            <p14:sldId id="307"/>
            <p14:sldId id="308"/>
            <p14:sldId id="309"/>
            <p14:sldId id="310"/>
          </p14:sldIdLst>
        </p14:section>
        <p14:section name="Обращение Мёбиуса" id="{1DB62A73-C29C-4C47-99A8-80AA1B3ED10F}">
          <p14:sldIdLst>
            <p14:sldId id="311"/>
            <p14:sldId id="312"/>
            <p14:sldId id="314"/>
            <p14:sldId id="313"/>
          </p14:sldIdLst>
        </p14:section>
        <p14:section name="Завершение подсчёта циклических слов" id="{A41392D0-F0E6-4FED-9224-278DC90FF320}">
          <p14:sldIdLst>
            <p14:sldId id="315"/>
            <p14:sldId id="316"/>
            <p14:sldId id="317"/>
          </p14:sldIdLst>
        </p14:section>
        <p14:section name="Упорядоченные разбиения" id="{E13F95A7-5B64-45B0-AB91-0560B587F8B6}">
          <p14:sldIdLst>
            <p14:sldId id="372"/>
            <p14:sldId id="369"/>
            <p14:sldId id="371"/>
            <p14:sldId id="370"/>
          </p14:sldIdLst>
        </p14:section>
        <p14:section name="Неупорядоченные разбиения" id="{B551337C-57FD-4632-ADF7-666EFF182796}">
          <p14:sldIdLst>
            <p14:sldId id="345"/>
            <p14:sldId id="347"/>
            <p14:sldId id="348"/>
            <p14:sldId id="349"/>
            <p14:sldId id="350"/>
            <p14:sldId id="373"/>
          </p14:sldIdLst>
        </p14:section>
        <p14:section name="Диаграммная техника" id="{9829F5B4-26C1-450E-B6A1-569574109B91}">
          <p14:sldIdLst>
            <p14:sldId id="353"/>
            <p14:sldId id="354"/>
            <p14:sldId id="355"/>
            <p14:sldId id="356"/>
          </p14:sldIdLst>
        </p14:section>
        <p14:section name="Теорема Эйлера" id="{1EF50C46-2182-42CC-BA13-5BE0421C789E}">
          <p14:sldIdLst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6" autoAdjust="0"/>
    <p:restoredTop sz="94186" autoAdjust="0"/>
  </p:normalViewPr>
  <p:slideViewPr>
    <p:cSldViewPr>
      <p:cViewPr varScale="1">
        <p:scale>
          <a:sx n="75" d="100"/>
          <a:sy n="75" d="100"/>
        </p:scale>
        <p:origin x="19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B583E-6869-40C4-88BC-0A661C7E4079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284B8-A3D3-4EEE-943B-6A65F286C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04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7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64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0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02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4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4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13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0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4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3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обращения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функции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таковы, что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любого натурального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выражается через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𝑔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формуле</a:t>
                </a:r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|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Тогда для любого натурального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𝑔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выражается через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формуле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n-US" i="1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Функция </a:t>
                </a:r>
                <a:r>
                  <a:rPr lang="ru-RU" dirty="0" err="1" smtClean="0"/>
                  <a:t>Мёбиуса</a:t>
                </a:r>
                <a:r>
                  <a:rPr lang="ru-RU" dirty="0" smtClean="0"/>
                  <a:t> определяется так: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если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=1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box>
                                  <m:box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если  ∃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 т. что 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sup>
                                </m:sSup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если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⋅…⋅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Примеры: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75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42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77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220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если 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=1</m:t>
                                </m:r>
                                <m:box>
                                  <m:box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box>
                                  <m:box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  <m:r>
                                  <a:rPr lang="en-US" sz="2000" i="1">
                                    <a:latin typeface="Cambria Math"/>
                                  </a:rPr>
                                  <m:t> </m:t>
                                </m:r>
                                <m:box>
                                  <m:box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</m:e>
                                </m:box>
                              </m:e>
                            </m:mr>
                            <m:m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если  ∃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 т. что 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000" i="1"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𝑠</m:t>
                                    </m:r>
                                  </m:sup>
                                </m:sSup>
                                <m:r>
                                  <a:rPr lang="ru-RU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если 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⋅…⋅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ru-RU" b="1" dirty="0" smtClean="0"/>
                  <a:t>Лемма.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ru-RU" sz="2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600" i="1">
                              <a:latin typeface="Cambria Math"/>
                            </a:rPr>
                            <m:t>𝑘</m:t>
                          </m:r>
                          <m:r>
                            <a:rPr lang="en-US" sz="2600" i="1">
                              <a:latin typeface="Cambria Math"/>
                            </a:rPr>
                            <m:t>|</m:t>
                          </m:r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6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2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1, </m:t>
                              </m:r>
                              <m:r>
                                <a:rPr lang="ru-RU" sz="2600" i="1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600" i="1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0, </m:t>
                              </m:r>
                              <m:r>
                                <a:rPr lang="ru-RU" sz="2600" i="1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600" i="1">
                                  <a:latin typeface="Cambria Math"/>
                                </a:rPr>
                                <m:t>&gt;1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600" dirty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Доказательство.</a:t>
                </a:r>
                <a:r>
                  <a:rPr lang="ru-RU" dirty="0" smtClean="0"/>
                  <a:t>  Пусть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b="0" i="1" dirty="0" smtClean="0">
                        <a:latin typeface="Cambria Math"/>
                      </a:rPr>
                      <m:t>⋅…⋅</m:t>
                    </m:r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𝑠</m:t>
                        </m:r>
                      </m:sub>
                      <m:sup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Имеем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ru-RU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ru-RU" sz="28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ru-RU" sz="2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2800" i="1">
                          <a:latin typeface="Cambria Math"/>
                        </a:rPr>
                        <m:t>+…</m:t>
                      </m:r>
                      <m:r>
                        <a:rPr lang="ru-RU" sz="2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…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2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=1+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+…+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  <m:r>
                        <a:rPr lang="en-US" sz="2800" i="1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𝑠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3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формулы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|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  <m:sup/>
                      <m:e>
                        <m:r>
                          <a:rPr lang="en-US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Тогда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ru-RU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sub>
                            <m:sup/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24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  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: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𝑚</m:t>
                              </m:r>
                            </m:sub>
                            <m:sup/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24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: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𝑚</m:t>
                              </m:r>
                            </m:sub>
                            <m:sup/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𝑙</m:t>
                                      </m:r>
                                    </m:den>
                                  </m:f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: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|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sub>
                            <m:sup/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19256" cy="5040560"/>
              </a:xfrm>
              <a:blipFill rotWithShape="1">
                <a:blip r:embed="rId2"/>
                <a:stretch>
                  <a:fillRect l="-1855" t="-1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22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формулы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sz="2400" i="1">
                          <a:latin typeface="Cambria Math"/>
                        </a:rPr>
                        <m:t>⇒</m:t>
                      </m:r>
                      <m:box>
                        <m:box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sz="2400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ru-RU" sz="2400" dirty="0"/>
                  <a:t>Мы ранее вывели, что</a:t>
                </a: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  <m:r>
                            <a:rPr lang="en-US" sz="2400" i="1">
                              <a:latin typeface="Cambria Math"/>
                            </a:rPr>
                            <m:t>⋅#ц.сл.периода </m:t>
                          </m:r>
                          <m:r>
                            <a:rPr lang="en-US" sz="2400" i="1">
                              <a:latin typeface="Cambria Math"/>
                            </a:rPr>
                            <m:t>𝑘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/>
                  <a:t>Значит</a:t>
                </a:r>
                <a:r>
                  <a:rPr lang="en-US" sz="2400" i="1" dirty="0">
                    <a:latin typeface="Cambria Math"/>
                  </a:rPr>
                  <a:t/>
                </a:r>
                <a:br>
                  <a:rPr lang="en-US" sz="2400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𝑚</m:t>
                      </m:r>
                      <m:r>
                        <a:rPr lang="en-US" sz="2400" i="1">
                          <a:latin typeface="Cambria Math"/>
                        </a:rPr>
                        <m:t>⋅#ц.сл.периода </m:t>
                      </m:r>
                      <m:r>
                        <a:rPr lang="en-US" sz="2400" i="1">
                          <a:latin typeface="Cambria Math"/>
                        </a:rPr>
                        <m:t>𝑚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#ц.сл.периода </m:t>
                      </m:r>
                      <m:r>
                        <a:rPr lang="en-US" sz="2400" i="1">
                          <a:latin typeface="Cambria Math"/>
                        </a:rPr>
                        <m:t>𝑚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  <m:r>
                            <a:rPr lang="en-US" sz="2400" i="1">
                              <a:latin typeface="Cambria Math"/>
                            </a:rPr>
                            <m:t>|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⋅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84" y="1340768"/>
                <a:ext cx="8507288" cy="5328592"/>
              </a:xfrm>
              <a:blipFill rotWithShape="1">
                <a:blip r:embed="rId2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47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циклических слов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#ц.сл.периода </m:t>
                      </m:r>
                      <m:r>
                        <a:rPr lang="en-US" sz="2800" i="1">
                          <a:latin typeface="Cambria Math"/>
                        </a:rPr>
                        <m:t>𝑚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𝑙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𝑙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⋅</m:t>
                          </m:r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r>
                  <a:rPr lang="ru-RU" sz="2800" dirty="0"/>
                  <a:t>Наконец,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/>
                            </a:rPr>
                            <m:t>#ц.сл</m:t>
                          </m:r>
                          <m:r>
                            <a:rPr lang="ru-RU" sz="2800" i="1">
                              <a:latin typeface="Cambria Math"/>
                            </a:rPr>
                            <m:t>.периода </m:t>
                          </m:r>
                          <m:r>
                            <a:rPr lang="en-US" sz="2800" i="1">
                              <a:latin typeface="Cambria Math"/>
                            </a:rPr>
                            <m:t>𝑘</m:t>
                          </m:r>
                        </m:e>
                      </m:nary>
                      <m:r>
                        <a:rPr lang="ru-RU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en-US" sz="2800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𝑙</m:t>
                                      </m:r>
                                    </m:den>
                                  </m:f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:r>
                  <a:rPr lang="ru-RU" sz="2800" dirty="0"/>
                  <a:t>Окончательная формула: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en-US" sz="2800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𝑙</m:t>
                                      </m:r>
                                    </m:den>
                                  </m:f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13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Число циклических слов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2800" dirty="0"/>
                  <a:t>Формула для числа циклических слов: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𝑘</m:t>
                          </m:r>
                          <m:r>
                            <a:rPr lang="en-US" sz="2800" i="1">
                              <a:latin typeface="Cambria Math"/>
                            </a:rPr>
                            <m:t>|</m:t>
                          </m:r>
                          <m:r>
                            <a:rPr lang="en-US" sz="2800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𝑙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𝑘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en-US" sz="2800" i="1">
                                  <a:latin typeface="Cambria Math"/>
                                </a:rPr>
                                <m:t>⋅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𝑙</m:t>
                                      </m:r>
                                    </m:den>
                                  </m:f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ru-RU" sz="28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2800" dirty="0"/>
                  <a:t>Пример</a:t>
                </a:r>
                <a:r>
                  <a:rPr lang="en-US" sz="2800" dirty="0"/>
                  <a:t> </a:t>
                </a:r>
                <a:r>
                  <a:rPr lang="ru-RU" sz="2800" dirty="0"/>
                  <a:t>применения: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</m:oMath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</m:oMath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3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</m:oMath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6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3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754" t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85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Разбиения чисел на слагаемые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Разбиение натурального числа — это представление его в виде суммы одного или нескольких </a:t>
                </a:r>
                <a:r>
                  <a:rPr lang="ru-RU" i="1" dirty="0" smtClean="0"/>
                  <a:t>положительных</a:t>
                </a:r>
                <a:r>
                  <a:rPr lang="ru-RU" dirty="0" smtClean="0"/>
                  <a:t> слагаемых.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порядок слагаемых учитывается, разбиение </a:t>
                </a:r>
                <a:r>
                  <a:rPr lang="ru-RU" i="1" dirty="0" smtClean="0"/>
                  <a:t>упорядоченное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Иначе — </a:t>
                </a:r>
                <a:r>
                  <a:rPr lang="ru-RU" i="1" dirty="0" smtClean="0"/>
                  <a:t>неупорядоченное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Обозначение: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количество упорядоченных разбиений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ru-RU" dirty="0" smtClean="0"/>
                  <a:t>,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количество </a:t>
                </a:r>
                <a:r>
                  <a:rPr lang="ru-RU" dirty="0" smtClean="0"/>
                  <a:t>неупорядоченных </a:t>
                </a:r>
                <a:r>
                  <a:rPr lang="ru-RU" dirty="0"/>
                  <a:t>разбиений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2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Разбиения чисел на слагаемые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Например,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en-US" dirty="0" smtClean="0"/>
                  <a:t>: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3=3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3=1+2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3=2+1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3=1+1+1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sz="1200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 этом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: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3=3</m:t>
                      </m:r>
                    </m:oMath>
                  </m:oMathPara>
                </a14:m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3=1+2</m:t>
                      </m:r>
                    </m:oMath>
                  </m:oMathPara>
                </a14:m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3=1+1+1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Считать неупорядоченные разбиения — то же, что считать разбиения, в которых слагаемые идут по возрастанию.</a:t>
                </a:r>
                <a:r>
                  <a:rPr lang="en-US" dirty="0" smtClean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217" t="-1983" b="-23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7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Упорядоченные разбиения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46747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Справедливо простое равенство: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140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Доказательство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 примере: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10 = </m:t>
                    </m:r>
                  </m:oMath>
                </a14:m>
                <a:r>
                  <a:rPr lang="en-US" dirty="0" err="1" smtClean="0">
                    <a:latin typeface="Wingdings" pitchFamily="2" charset="2"/>
                  </a:rPr>
                  <a:t>mmmmmmmmmm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467471"/>
              </a:xfrm>
              <a:blipFill rotWithShape="0">
                <a:blip r:embed="rId2"/>
                <a:stretch>
                  <a:fillRect l="-1217" t="-2222" b="-34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5015880" y="4149080"/>
            <a:ext cx="3168352" cy="1155024"/>
            <a:chOff x="5087888" y="5512595"/>
            <a:chExt cx="3168352" cy="11550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5087888" y="6021288"/>
                  <a:ext cx="316835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/>
                    <a:t>На каждую из этих </a:t>
                  </a:r>
                  <a14:m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9</m:t>
                      </m:r>
                    </m:oMath>
                  </a14:m>
                  <a:r>
                    <a:rPr lang="ru-RU" dirty="0"/>
                    <a:t> позиций можно вставить знак  </a:t>
                  </a:r>
                  <a:r>
                    <a:rPr lang="en-US" dirty="0"/>
                    <a:t>``</a:t>
                  </a:r>
                  <a14:m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+</m:t>
                      </m:r>
                    </m:oMath>
                  </a14:m>
                  <a:r>
                    <a:rPr lang="en-US" dirty="0"/>
                    <a:t>’’</a:t>
                  </a:r>
                  <a:endParaRPr lang="ru-RU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7888" y="6021288"/>
                  <a:ext cx="3168352" cy="64633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92" t="-4717" r="-962" b="-141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Прямая со стрелкой 6"/>
            <p:cNvCxnSpPr>
              <a:stCxn id="5" idx="0"/>
            </p:cNvCxnSpPr>
            <p:nvPr/>
          </p:nvCxnSpPr>
          <p:spPr>
            <a:xfrm flipH="1" flipV="1">
              <a:off x="5303912" y="5512595"/>
              <a:ext cx="1368152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>
              <a:stCxn id="5" idx="0"/>
            </p:cNvCxnSpPr>
            <p:nvPr/>
          </p:nvCxnSpPr>
          <p:spPr>
            <a:xfrm flipH="1" flipV="1">
              <a:off x="5663952" y="5512595"/>
              <a:ext cx="1008112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5" idx="0"/>
            </p:cNvCxnSpPr>
            <p:nvPr/>
          </p:nvCxnSpPr>
          <p:spPr>
            <a:xfrm flipV="1">
              <a:off x="6672064" y="5512595"/>
              <a:ext cx="1224136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5" idx="0"/>
            </p:cNvCxnSpPr>
            <p:nvPr/>
          </p:nvCxnSpPr>
          <p:spPr>
            <a:xfrm flipV="1">
              <a:off x="6672064" y="5512595"/>
              <a:ext cx="864096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5" idx="0"/>
            </p:cNvCxnSpPr>
            <p:nvPr/>
          </p:nvCxnSpPr>
          <p:spPr>
            <a:xfrm flipV="1">
              <a:off x="6672064" y="5512595"/>
              <a:ext cx="576064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5" idx="0"/>
            </p:cNvCxnSpPr>
            <p:nvPr/>
          </p:nvCxnSpPr>
          <p:spPr>
            <a:xfrm flipV="1">
              <a:off x="6672064" y="5512595"/>
              <a:ext cx="216024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5" idx="0"/>
            </p:cNvCxnSpPr>
            <p:nvPr/>
          </p:nvCxnSpPr>
          <p:spPr>
            <a:xfrm flipH="1" flipV="1">
              <a:off x="6600056" y="5512595"/>
              <a:ext cx="72008" cy="5086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5" idx="0"/>
            </p:cNvCxnSpPr>
            <p:nvPr/>
          </p:nvCxnSpPr>
          <p:spPr>
            <a:xfrm flipH="1" flipV="1">
              <a:off x="6240016" y="5517233"/>
              <a:ext cx="432048" cy="5040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5" idx="0"/>
            </p:cNvCxnSpPr>
            <p:nvPr/>
          </p:nvCxnSpPr>
          <p:spPr>
            <a:xfrm flipH="1" flipV="1">
              <a:off x="5915980" y="5517233"/>
              <a:ext cx="756084" cy="5040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3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Циклическое слово (последовательность) — это обычное слово, «замкнутое в круг»: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ролик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1000" dirty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ru-RU" dirty="0" smtClean="0"/>
              <a:t>Формально: циклическое слово — это класс эквивалентности обычных слов относительно циклического сдвига</a:t>
            </a:r>
            <a:r>
              <a:rPr lang="en-US" dirty="0" smtClean="0"/>
              <a:t>)</a:t>
            </a:r>
            <a:endParaRPr lang="ru-RU" dirty="0" smtClean="0"/>
          </a:p>
        </p:txBody>
      </p:sp>
      <p:grpSp>
        <p:nvGrpSpPr>
          <p:cNvPr id="5" name="Группа 4"/>
          <p:cNvGrpSpPr/>
          <p:nvPr/>
        </p:nvGrpSpPr>
        <p:grpSpPr>
          <a:xfrm>
            <a:off x="6284024" y="3284984"/>
            <a:ext cx="1728192" cy="1762100"/>
            <a:chOff x="3059832" y="4115172"/>
            <a:chExt cx="1728192" cy="1762100"/>
          </a:xfrm>
        </p:grpSpPr>
        <p:sp>
          <p:nvSpPr>
            <p:cNvPr id="6" name="Выгнутая вправо стрелка 5"/>
            <p:cNvSpPr/>
            <p:nvPr/>
          </p:nvSpPr>
          <p:spPr>
            <a:xfrm>
              <a:off x="3923928" y="4221088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право стрелка 6"/>
            <p:cNvSpPr/>
            <p:nvPr/>
          </p:nvSpPr>
          <p:spPr>
            <a:xfrm flipH="1" flipV="1">
              <a:off x="3059832" y="4115172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63888" y="2992595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8600" y="3992742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75772" y="300156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2216" y="3733643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47032" y="4610805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17328" y="4754697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и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672012" y="3861048"/>
            <a:ext cx="1872208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92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Рекуррентное соотношение для числа упорядоченных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r>
                          <a:rPr lang="en-US" i="1">
                            <a:latin typeface="Cambria Math"/>
                          </a:rPr>
                          <m:t>; 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 </a:t>
                </a:r>
                <a:r>
                  <a:rPr lang="ru-RU" dirty="0"/>
                  <a:t>— количество способов разбить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 </a:t>
                </a:r>
                <a:r>
                  <a:rPr lang="ru-RU" dirty="0"/>
                  <a:t>на слагаемые, каждое из которых равно одному из чисел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en-US" dirty="0"/>
                  <a:t> (</a:t>
                </a:r>
                <a:r>
                  <a:rPr lang="ru-RU" dirty="0"/>
                  <a:t>порядок слагаемых учитывается</a:t>
                </a:r>
                <a:r>
                  <a:rPr lang="en-US" dirty="0"/>
                  <a:t>)</a:t>
                </a:r>
                <a:r>
                  <a:rPr lang="ru-RU" dirty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Рекуррентное соотношение: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+…+</m:t>
                      </m:r>
                    </m:oMath>
                  </m:oMathPara>
                </a14:m>
                <a:endParaRPr lang="en-US" b="0" i="0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1000" dirty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/>
                  <a:t>Идея доказательства</a:t>
                </a:r>
                <a:r>
                  <a:rPr lang="ru-RU" dirty="0" smtClean="0"/>
                  <a:t>: </a:t>
                </a:r>
                <a:r>
                  <a:rPr lang="ru-RU" dirty="0"/>
                  <a:t>смотрим, чему равно первое слагаемое в </a:t>
                </a:r>
                <a:r>
                  <a:rPr lang="ru-RU" dirty="0" smtClean="0"/>
                  <a:t>разбиении, — </a:t>
                </a:r>
                <a:r>
                  <a:rPr lang="ru-RU" i="1" dirty="0" smtClean="0"/>
                  <a:t>не что иное, как метод выделенного элемента</a:t>
                </a:r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2013" r="-638" b="-6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81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Неупорядоченные разбиения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Задача. </a:t>
            </a:r>
            <a:br>
              <a:rPr lang="ru-RU" b="1" dirty="0" smtClean="0"/>
            </a:br>
            <a:r>
              <a:rPr lang="ru-RU" dirty="0" smtClean="0"/>
              <a:t>Сколькими способами можно разменять 50 рублей монетами достоинством в 10, 5, 2 и 1 рубль?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b="1" dirty="0" smtClean="0"/>
              <a:t>Математическая постановка.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Найти количество способов представить число 50 в виде суммы слагаемых, каждое из которых равно 1, 2, 5 или 10.</a:t>
            </a:r>
            <a:br>
              <a:rPr lang="ru-RU" dirty="0" smtClean="0"/>
            </a:br>
            <a:r>
              <a:rPr lang="ru-RU" dirty="0" smtClean="0"/>
              <a:t>(Порядок слагаемых не учитывается.)</a:t>
            </a:r>
          </a:p>
        </p:txBody>
      </p:sp>
    </p:spTree>
    <p:extLst>
      <p:ext uri="{BB962C8B-B14F-4D97-AF65-F5344CB8AC3E}">
        <p14:creationId xmlns:p14="http://schemas.microsoft.com/office/powerpoint/2010/main" val="235888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Неупорядоченные </a:t>
            </a:r>
            <a:r>
              <a:rPr lang="ru-RU" dirty="0" smtClean="0"/>
              <a:t>разбиения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Обозначение: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— количество способов разбить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слагаемые, каждое из которых равно </a:t>
                </a:r>
                <a:r>
                  <a:rPr lang="ru-RU" dirty="0"/>
                  <a:t>о</a:t>
                </a:r>
                <a:r>
                  <a:rPr lang="ru-RU" dirty="0" smtClean="0"/>
                  <a:t>дному из чисел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(</a:t>
                </a:r>
                <a:r>
                  <a:rPr lang="ru-RU" i="1" dirty="0" smtClean="0"/>
                  <a:t>без учёта порядка слагаемых</a:t>
                </a:r>
                <a:r>
                  <a:rPr lang="ru-RU" dirty="0" smtClean="0"/>
                  <a:t>).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Таким образом, наша задача эквивалентна нахождению</a:t>
                </a:r>
                <a:r>
                  <a:rPr lang="en-US" dirty="0" smtClean="0"/>
                  <a:t>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50</m:t>
                        </m:r>
                        <m:r>
                          <a:rPr lang="en-US" i="1">
                            <a:latin typeface="Cambria Math"/>
                          </a:rPr>
                          <m:t>;</m:t>
                        </m:r>
                        <m:r>
                          <a:rPr lang="en-US" b="0" i="1" smtClean="0">
                            <a:latin typeface="Cambria Math"/>
                          </a:rPr>
                          <m:t> 1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 2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 5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 10</m:t>
                        </m: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50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Рекуррентное соотношение для числа 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Рекуррентное соотношение: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;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96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соотношения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07568" y="2228413"/>
            <a:ext cx="7272808" cy="2052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4" idx="0"/>
            <a:endCxn id="4" idx="4"/>
          </p:cNvCxnSpPr>
          <p:nvPr/>
        </p:nvCxnSpPr>
        <p:spPr>
          <a:xfrm>
            <a:off x="5843972" y="2228413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вал 8"/>
              <p:cNvSpPr/>
              <p:nvPr/>
            </p:nvSpPr>
            <p:spPr>
              <a:xfrm>
                <a:off x="5843972" y="4730132"/>
                <a:ext cx="3636404" cy="151216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groupChr>
                        <m:groupChrPr>
                          <m:chr m:val="⏞"/>
                          <m:pos m:val="top"/>
                          <m:vertJc m:val="bot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Овал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972" y="4730132"/>
                <a:ext cx="3636404" cy="1512168"/>
              </a:xfrm>
              <a:prstGeom prst="ellipse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43672" y="2931362"/>
                <a:ext cx="25202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Разбиения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/>
                  <a:t>, в которых</a:t>
                </a:r>
                <a:br>
                  <a:rPr lang="ru-RU" dirty="0"/>
                </a:br>
                <a:r>
                  <a:rPr lang="ru-RU" dirty="0"/>
                  <a:t>нет слагаемых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672" y="2931362"/>
                <a:ext cx="2520280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2179" t="-5660" r="-193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089309" y="1579173"/>
                <a:ext cx="24665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/>
                  <a:t>Все разбиения числа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9309" y="1579173"/>
                <a:ext cx="246657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481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 стрелкой 14"/>
          <p:cNvCxnSpPr>
            <a:stCxn id="11" idx="2"/>
          </p:cNvCxnSpPr>
          <p:nvPr/>
        </p:nvCxnSpPr>
        <p:spPr>
          <a:xfrm flipH="1">
            <a:off x="8146473" y="1948505"/>
            <a:ext cx="176123" cy="3986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916024" y="2792862"/>
                <a:ext cx="3153940" cy="10024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ru-RU" dirty="0"/>
                  <a:t>Разбиения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/>
                  <a:t>, в которых</a:t>
                </a:r>
                <a:br>
                  <a:rPr lang="ru-RU" dirty="0"/>
                </a:br>
                <a:r>
                  <a:rPr lang="ru-RU" dirty="0"/>
                  <a:t>есть слагаемые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,</a:t>
                </a:r>
                <a:r>
                  <a:rPr lang="en-US" dirty="0"/>
                  <a:t> </a:t>
                </a:r>
                <a:r>
                  <a:rPr lang="ru-RU" dirty="0" smtClean="0"/>
                  <a:t>например</a:t>
                </a:r>
                <a:r>
                  <a:rPr lang="ru-RU" dirty="0"/>
                  <a:t>,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groupChr>
                        <m:groupChrPr>
                          <m:chr m:val="⏟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groupCh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024" y="2792862"/>
                <a:ext cx="3153940" cy="1002454"/>
              </a:xfrm>
              <a:prstGeom prst="rect">
                <a:avLst/>
              </a:prstGeom>
              <a:blipFill rotWithShape="0">
                <a:blip r:embed="rId5"/>
                <a:stretch>
                  <a:fillRect l="-1544" t="-3030" r="-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Прямая со стрелкой 21"/>
          <p:cNvCxnSpPr/>
          <p:nvPr/>
        </p:nvCxnSpPr>
        <p:spPr>
          <a:xfrm>
            <a:off x="7968208" y="3795316"/>
            <a:ext cx="178265" cy="1433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470953" y="6057634"/>
                <a:ext cx="27753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/>
                  <a:t>Разбиения</a:t>
                </a:r>
                <a:r>
                  <a:rPr lang="en-US" dirty="0"/>
                  <a:t> </a:t>
                </a:r>
                <a:r>
                  <a:rPr lang="ru-RU" dirty="0"/>
                  <a:t>числа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953" y="6057634"/>
                <a:ext cx="277537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316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 стрелкой 24"/>
          <p:cNvCxnSpPr>
            <a:stCxn id="23" idx="0"/>
          </p:cNvCxnSpPr>
          <p:nvPr/>
        </p:nvCxnSpPr>
        <p:spPr>
          <a:xfrm flipV="1">
            <a:off x="4858640" y="5670882"/>
            <a:ext cx="805312" cy="386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0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Рекуррентное соотношение для числа упорядоченных разбиений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Используя соотношение</a:t>
                </a:r>
                <a:r>
                  <a:rPr lang="en-US" dirty="0" smtClean="0"/>
                  <a:t>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;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в принципе всегда можно вычислить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10; 1, 2, 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10; 1, 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5; 1, 2, 5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=4</m:t>
                          </m:r>
                        </m:lim>
                      </m:limLow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  <m:r>
                            <a:rPr lang="en-US" i="1">
                              <a:latin typeface="Cambria Math"/>
                            </a:rPr>
                            <m:t>; 1, 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10; 1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lim>
                      </m:limLow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8; 1, 2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и так далее…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840" b="-7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17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Харди—</a:t>
            </a:r>
            <a:r>
              <a:rPr lang="ru-RU" dirty="0" err="1" smtClean="0"/>
              <a:t>Рамануджана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 anchor="ctr"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b="0" dirty="0" smtClean="0"/>
                  <a:t>Простой формулы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b="0" dirty="0" smtClean="0"/>
                  <a:t> </a:t>
                </a:r>
                <a:r>
                  <a:rPr lang="ru-RU" b="0" dirty="0" smtClean="0"/>
                  <a:t>нет, но есть асимптотика:</a:t>
                </a:r>
                <a:br>
                  <a:rPr lang="ru-RU" b="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𝑁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rad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62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Диаграммы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Разбиение: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  <m:r>
                        <a:rPr lang="ru-RU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=1+1+1+3+</m:t>
                      </m:r>
                      <m:r>
                        <a:rPr lang="ru-RU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+6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r>
                  <a:rPr lang="ru-RU" dirty="0" smtClean="0"/>
                  <a:t>Диаграмма: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r>
                  <a:rPr lang="ru-RU" dirty="0" smtClean="0"/>
                  <a:t>Математически можно считать диаграмму матрицей из нулей и единиц  (</a:t>
                </a:r>
                <a:r>
                  <a:rPr lang="ru-RU" i="1" dirty="0" smtClean="0"/>
                  <a:t>0,1-матрицей</a:t>
                </a:r>
                <a:r>
                  <a:rPr lang="ru-RU" dirty="0" smtClean="0"/>
                  <a:t>).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2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5251748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51748" y="37170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51748" y="40770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51748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611788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71828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51748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611788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971828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5174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1178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97182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3186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9190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05194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332652" y="47948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Диаграммы разбиений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498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Диаграмма:                Двойственная диаграмма</a:t>
            </a:r>
            <a:br>
              <a:rPr lang="ru-RU" dirty="0" smtClean="0"/>
            </a:br>
            <a:r>
              <a:rPr lang="ru-RU" dirty="0" smtClean="0"/>
              <a:t>			         (транспонируем матрицу):</a:t>
            </a:r>
            <a:endParaRPr lang="ru-RU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1847528" y="2708920"/>
            <a:ext cx="1224920" cy="1944216"/>
            <a:chOff x="673180" y="2362446"/>
            <a:chExt cx="1224920" cy="1944216"/>
          </a:xfrm>
        </p:grpSpPr>
        <p:sp>
          <p:nvSpPr>
            <p:cNvPr id="5" name="Овал 4"/>
            <p:cNvSpPr/>
            <p:nvPr/>
          </p:nvSpPr>
          <p:spPr>
            <a:xfrm>
              <a:off x="673180" y="23624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73180" y="272248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73180" y="30825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7318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03322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39326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67318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103322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39326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67318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103322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139326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75330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754084" y="380029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 rot="16200000" flipV="1">
            <a:off x="5577448" y="3068568"/>
            <a:ext cx="1224920" cy="1944216"/>
            <a:chOff x="673180" y="2362446"/>
            <a:chExt cx="1224920" cy="1944216"/>
          </a:xfrm>
        </p:grpSpPr>
        <p:sp>
          <p:nvSpPr>
            <p:cNvPr id="40" name="Овал 39"/>
            <p:cNvSpPr/>
            <p:nvPr/>
          </p:nvSpPr>
          <p:spPr>
            <a:xfrm>
              <a:off x="673180" y="23624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673180" y="272248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673180" y="30825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67318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103322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39326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67318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103322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139326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7318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03322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139326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175330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1754084" y="380029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Объект 2"/>
              <p:cNvSpPr txBox="1">
                <a:spLocks/>
              </p:cNvSpPr>
              <p:nvPr/>
            </p:nvSpPr>
            <p:spPr>
              <a:xfrm>
                <a:off x="838200" y="5231510"/>
                <a:ext cx="10515600" cy="14378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dirty="0"/>
                  <a:t>Теорема. </a:t>
                </a:r>
                <a:r>
                  <a:rPr lang="ru-RU" dirty="0" smtClean="0"/>
                  <a:t>Количество (неупорядоченных) </a:t>
                </a:r>
                <a:r>
                  <a:rPr lang="ru-RU" dirty="0"/>
                  <a:t>разбиений числа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b="1" dirty="0"/>
                  <a:t> </a:t>
                </a:r>
                <a:r>
                  <a:rPr lang="ru-RU" dirty="0"/>
                  <a:t>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ru-RU" b="1" dirty="0"/>
                  <a:t> </a:t>
                </a:r>
                <a:r>
                  <a:rPr lang="ru-RU" dirty="0"/>
                  <a:t>слагаемых равно количеству разбиений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на слагаемые</a:t>
                </a:r>
                <a:r>
                  <a:rPr lang="en-US" dirty="0"/>
                  <a:t>,</a:t>
                </a:r>
                <a:r>
                  <a:rPr lang="ru-RU" dirty="0"/>
                  <a:t> максимальное из которых равно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5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31510"/>
                <a:ext cx="10515600" cy="1437849"/>
              </a:xfrm>
              <a:prstGeom prst="rect">
                <a:avLst/>
              </a:prstGeom>
              <a:blipFill rotWithShape="0">
                <a:blip r:embed="rId2"/>
                <a:stretch>
                  <a:fillRect l="-1507" t="-8898" r="-1159" b="-122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76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Диаграммы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Объект 2"/>
              <p:cNvSpPr txBox="1">
                <a:spLocks/>
              </p:cNvSpPr>
              <p:nvPr/>
            </p:nvSpPr>
            <p:spPr>
              <a:xfrm>
                <a:off x="838200" y="4869160"/>
                <a:ext cx="10515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dirty="0"/>
                  <a:t>Теорема. </a:t>
                </a:r>
                <a:r>
                  <a:rPr lang="ru-RU" dirty="0"/>
                  <a:t>Количество (неупорядоченных) разбиений числа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b="1" dirty="0"/>
                  <a:t> </a:t>
                </a:r>
                <a:r>
                  <a:rPr lang="ru-RU" dirty="0"/>
                  <a:t>на</a:t>
                </a:r>
                <a:r>
                  <a:rPr lang="en-US" dirty="0"/>
                  <a:t> </a:t>
                </a:r>
                <a:r>
                  <a:rPr lang="ru-RU" i="1" dirty="0"/>
                  <a:t>не более чем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ru-RU" b="1" dirty="0"/>
                  <a:t> </a:t>
                </a:r>
                <a:r>
                  <a:rPr lang="ru-RU" dirty="0"/>
                  <a:t>слагаемых равно количеству разбиений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 </a:t>
                </a:r>
                <a:r>
                  <a:rPr lang="ru-RU" i="1" dirty="0"/>
                  <a:t>ровно</a:t>
                </a:r>
                <a:r>
                  <a:rPr lang="ru-RU" dirty="0"/>
                  <a:t>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слагаемых</a:t>
                </a:r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5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869160"/>
                <a:ext cx="10515600" cy="1800200"/>
              </a:xfrm>
              <a:prstGeom prst="rect">
                <a:avLst/>
              </a:prstGeom>
              <a:blipFill rotWithShape="0">
                <a:blip r:embed="rId2"/>
                <a:stretch>
                  <a:fillRect l="-1507" t="-4407" r="-11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Группа 17"/>
          <p:cNvGrpSpPr/>
          <p:nvPr/>
        </p:nvGrpSpPr>
        <p:grpSpPr>
          <a:xfrm>
            <a:off x="3071664" y="3082526"/>
            <a:ext cx="1944216" cy="1224136"/>
            <a:chOff x="1547664" y="3082526"/>
            <a:chExt cx="1944216" cy="1224136"/>
          </a:xfrm>
        </p:grpSpPr>
        <p:sp>
          <p:nvSpPr>
            <p:cNvPr id="37" name="Овал 36"/>
            <p:cNvSpPr/>
            <p:nvPr/>
          </p:nvSpPr>
          <p:spPr>
            <a:xfrm rot="16200000" flipV="1">
              <a:off x="334786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 rot="16200000" flipV="1">
              <a:off x="298782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 rot="16200000" flipV="1">
              <a:off x="262778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 rot="16200000" flipV="1">
              <a:off x="226774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 rot="16200000" flipV="1">
              <a:off x="2267744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 rot="16200000" flipV="1">
              <a:off x="2267744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 rot="16200000" flipV="1">
              <a:off x="190770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 rot="16200000" flipV="1">
              <a:off x="1907704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 rot="16200000" flipV="1">
              <a:off x="1907704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 rot="16200000" flipV="1">
              <a:off x="1547664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 rot="16200000" flipV="1">
              <a:off x="1547664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 rot="16200000" flipV="1">
              <a:off x="1547664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 rot="16200000" flipV="1">
              <a:off x="1547664" y="30825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816080" y="1988840"/>
            <a:ext cx="2279764" cy="2317822"/>
            <a:chOff x="5292080" y="1988840"/>
            <a:chExt cx="2279764" cy="2317822"/>
          </a:xfrm>
        </p:grpSpPr>
        <p:sp>
          <p:nvSpPr>
            <p:cNvPr id="40" name="Овал 39"/>
            <p:cNvSpPr/>
            <p:nvPr/>
          </p:nvSpPr>
          <p:spPr>
            <a:xfrm rot="16200000" flipV="1">
              <a:off x="742782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 rot="16200000" flipV="1">
              <a:off x="706778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 rot="16200000" flipV="1">
              <a:off x="670774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 rot="16200000" flipV="1">
              <a:off x="634770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 rot="16200000" flipV="1">
              <a:off x="6347708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 rot="16200000" flipV="1">
              <a:off x="6347708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 rot="16200000" flipV="1">
              <a:off x="598766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 rot="16200000" flipV="1">
              <a:off x="5987668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 rot="16200000" flipV="1">
              <a:off x="5987668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 rot="16200000" flipV="1">
              <a:off x="5627628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 rot="16200000" flipV="1">
              <a:off x="5627628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 rot="16200000" flipV="1">
              <a:off x="5627628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 rot="16200000" flipV="1">
              <a:off x="5627628" y="30825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 rot="16200000" flipV="1">
              <a:off x="5292080" y="41626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 rot="16200000" flipV="1">
              <a:off x="5292080" y="38026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 rot="16200000" flipV="1">
              <a:off x="5292080" y="344256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 rot="16200000" flipV="1">
              <a:off x="5292080" y="308252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 rot="16200000" flipV="1">
              <a:off x="5296768" y="270892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 rot="16200000" flipV="1">
              <a:off x="5296768" y="234888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 rot="16200000" flipV="1">
              <a:off x="5296768" y="198884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Стрелка вправо 20"/>
          <p:cNvSpPr/>
          <p:nvPr/>
        </p:nvSpPr>
        <p:spPr>
          <a:xfrm>
            <a:off x="5591944" y="3082526"/>
            <a:ext cx="720080" cy="4320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697464" y="1772816"/>
            <a:ext cx="360040" cy="280831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151628" y="1988840"/>
            <a:ext cx="504056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615540" y="1763524"/>
                <a:ext cx="2967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Добавили столбец высоты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5540" y="1763524"/>
                <a:ext cx="2967094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643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1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Разные «линейные» слова могут порождать одно и то же циклическое слово:</a:t>
            </a: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/>
              <a:t>кролик</a:t>
            </a:r>
            <a:br>
              <a:rPr lang="ru-RU" dirty="0" smtClean="0"/>
            </a:br>
            <a:r>
              <a:rPr lang="ru-RU" dirty="0" err="1" smtClean="0"/>
              <a:t>роликк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оликкр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ликкро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иккрол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ккроли</a:t>
            </a:r>
            <a:endParaRPr lang="ru-RU" dirty="0" smtClean="0"/>
          </a:p>
        </p:txBody>
      </p:sp>
      <p:grpSp>
        <p:nvGrpSpPr>
          <p:cNvPr id="5" name="Группа 4"/>
          <p:cNvGrpSpPr/>
          <p:nvPr/>
        </p:nvGrpSpPr>
        <p:grpSpPr>
          <a:xfrm>
            <a:off x="6284024" y="3284984"/>
            <a:ext cx="1728192" cy="1762100"/>
            <a:chOff x="3059832" y="4115172"/>
            <a:chExt cx="1728192" cy="1762100"/>
          </a:xfrm>
        </p:grpSpPr>
        <p:sp>
          <p:nvSpPr>
            <p:cNvPr id="6" name="Выгнутая вправо стрелка 5"/>
            <p:cNvSpPr/>
            <p:nvPr/>
          </p:nvSpPr>
          <p:spPr>
            <a:xfrm>
              <a:off x="3923928" y="4221088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право стрелка 6"/>
            <p:cNvSpPr/>
            <p:nvPr/>
          </p:nvSpPr>
          <p:spPr>
            <a:xfrm flipH="1" flipV="1">
              <a:off x="3059832" y="4115172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63888" y="2992595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8600" y="3992742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75772" y="300156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2216" y="3733643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47032" y="4610805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17328" y="4754697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и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503712" y="4113324"/>
            <a:ext cx="1872208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1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Диаграммы разбиений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Объект 2"/>
              <p:cNvSpPr txBox="1">
                <a:spLocks/>
              </p:cNvSpPr>
              <p:nvPr/>
            </p:nvSpPr>
            <p:spPr>
              <a:xfrm>
                <a:off x="838200" y="4232727"/>
                <a:ext cx="10515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dirty="0"/>
                  <a:t>Теорема. </a:t>
                </a:r>
                <a:r>
                  <a:rPr lang="ru-RU" dirty="0"/>
                  <a:t>Количество (неупорядоченных) разбиений числа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b="1" dirty="0"/>
                  <a:t> </a:t>
                </a:r>
                <a:r>
                  <a:rPr lang="ru-RU" dirty="0"/>
                  <a:t>на</a:t>
                </a:r>
                <a:r>
                  <a:rPr lang="en-US" dirty="0"/>
                  <a:t> </a:t>
                </a:r>
                <a:r>
                  <a:rPr lang="ru-RU" dirty="0" smtClean="0"/>
                  <a:t>не </a:t>
                </a:r>
                <a:r>
                  <a:rPr lang="ru-RU" dirty="0"/>
                  <a:t>более чем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ru-RU" b="1" dirty="0"/>
                  <a:t> </a:t>
                </a:r>
                <a:r>
                  <a:rPr lang="ru-RU" dirty="0"/>
                  <a:t>слагаемых равно количеству разбиений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/>
                  <a:t>  </a:t>
                </a:r>
                <a:r>
                  <a:rPr lang="ru-RU" dirty="0"/>
                  <a:t>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i="1" dirty="0"/>
                  <a:t>различных</a:t>
                </a:r>
                <a:r>
                  <a:rPr lang="ru-RU" dirty="0"/>
                  <a:t> слагаемых</a:t>
                </a:r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5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232727"/>
                <a:ext cx="10515600" cy="1800200"/>
              </a:xfrm>
              <a:prstGeom prst="rect">
                <a:avLst/>
              </a:prstGeom>
              <a:blipFill rotWithShape="0">
                <a:blip r:embed="rId2"/>
                <a:stretch>
                  <a:fillRect l="-1507" t="-4392" r="-11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Овал 77"/>
          <p:cNvSpPr/>
          <p:nvPr/>
        </p:nvSpPr>
        <p:spPr>
          <a:xfrm rot="16200000" flipV="1">
            <a:off x="299626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rot="16200000" flipV="1">
            <a:off x="299626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 rot="16200000" flipV="1">
            <a:off x="263622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 rot="16200000" flipV="1">
            <a:off x="263622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 rot="16200000" flipV="1">
            <a:off x="227618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 rot="16200000" flipV="1">
            <a:off x="227618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 rot="16200000" flipV="1">
            <a:off x="2276180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 rot="16200000" flipV="1">
            <a:off x="1940632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 rot="16200000" flipV="1">
            <a:off x="1940632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 rot="16200000" flipV="1">
            <a:off x="1940632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 rot="16200000" flipV="1">
            <a:off x="6601348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 rot="16200000" flipV="1">
            <a:off x="6601348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 rot="16200000" flipV="1">
            <a:off x="6241308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 rot="16200000" flipV="1">
            <a:off x="6241308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 rot="16200000" flipV="1">
            <a:off x="5881268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 rot="16200000" flipV="1">
            <a:off x="5881268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6200000" flipV="1">
            <a:off x="5881268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6200000" flipV="1">
            <a:off x="554572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 rot="16200000" flipV="1">
            <a:off x="554572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 rot="16200000" flipV="1">
            <a:off x="5545720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6200000" flipV="1">
            <a:off x="5161188" y="31473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6200000" flipV="1">
            <a:off x="4801148" y="31473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6200000" flipV="1">
            <a:off x="4801148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6200000" flipV="1">
            <a:off x="4441108" y="31473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6200000" flipV="1">
            <a:off x="4441108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6200000" flipV="1">
            <a:off x="4441108" y="242730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6200000" flipV="1">
            <a:off x="4105560" y="31473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6200000" flipV="1">
            <a:off x="4105560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6200000" flipV="1">
            <a:off x="4105560" y="242730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6200000" flipV="1">
            <a:off x="4110248" y="205370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Стрелка вправо 118"/>
          <p:cNvSpPr/>
          <p:nvPr/>
        </p:nvSpPr>
        <p:spPr>
          <a:xfrm>
            <a:off x="7025136" y="2341501"/>
            <a:ext cx="445578" cy="4320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 rot="16200000" flipV="1">
            <a:off x="867393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6200000" flipV="1">
            <a:off x="867393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 rot="16200000" flipV="1">
            <a:off x="831389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 rot="16200000" flipV="1">
            <a:off x="831389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 rot="16200000" flipV="1">
            <a:off x="7953850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 rot="16200000" flipV="1">
            <a:off x="7953850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 rot="16200000" flipV="1">
            <a:off x="7953850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 rot="16200000" flipV="1">
            <a:off x="7618302" y="31409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 rot="16200000" flipV="1">
            <a:off x="7618302" y="27809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 rot="16200000" flipV="1">
            <a:off x="7618302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6200000" flipV="1">
            <a:off x="7622990" y="20472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 rot="16200000" flipV="1">
            <a:off x="8313890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 rot="16200000" flipV="1">
            <a:off x="8673930" y="24208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 rot="16200000" flipV="1">
            <a:off x="9058462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 rot="16200000" flipV="1">
            <a:off x="9418502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 rot="16200000" flipV="1">
            <a:off x="9778542" y="27873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Овал 141"/>
          <p:cNvSpPr/>
          <p:nvPr/>
        </p:nvSpPr>
        <p:spPr>
          <a:xfrm rot="16200000" flipV="1">
            <a:off x="10114090" y="31529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 rot="16200000" flipV="1">
            <a:off x="9754050" y="31529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 rot="16200000" flipV="1">
            <a:off x="9394010" y="31529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Овал 144"/>
          <p:cNvSpPr/>
          <p:nvPr/>
        </p:nvSpPr>
        <p:spPr>
          <a:xfrm rot="16200000" flipV="1">
            <a:off x="9058462" y="31529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89800" y="1618830"/>
                <a:ext cx="24284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</m:t>
                      </m:r>
                      <m:r>
                        <a:rPr lang="en-US" i="1">
                          <a:latin typeface="Cambria Math"/>
                        </a:rPr>
                        <m:t>=10,  </m:t>
                      </m:r>
                      <m:r>
                        <a:rPr lang="en-US" i="1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800" y="1618830"/>
                <a:ext cx="2428468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Стрелка вправо 145"/>
          <p:cNvSpPr/>
          <p:nvPr/>
        </p:nvSpPr>
        <p:spPr>
          <a:xfrm>
            <a:off x="3420213" y="2341501"/>
            <a:ext cx="445578" cy="4320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561264" y="1825129"/>
            <a:ext cx="1489350" cy="1524198"/>
          </a:xfrm>
          <a:custGeom>
            <a:avLst/>
            <a:gdLst>
              <a:gd name="connsiteX0" fmla="*/ 0 w 2164723"/>
              <a:gd name="connsiteY0" fmla="*/ 1073348 h 1073348"/>
              <a:gd name="connsiteX1" fmla="*/ 1082362 w 2164723"/>
              <a:gd name="connsiteY1" fmla="*/ 0 h 1073348"/>
              <a:gd name="connsiteX2" fmla="*/ 2164723 w 2164723"/>
              <a:gd name="connsiteY2" fmla="*/ 1073348 h 1073348"/>
              <a:gd name="connsiteX3" fmla="*/ 0 w 2164723"/>
              <a:gd name="connsiteY3" fmla="*/ 1073348 h 1073348"/>
              <a:gd name="connsiteX0" fmla="*/ 0 w 2195528"/>
              <a:gd name="connsiteY0" fmla="*/ 1023564 h 1073348"/>
              <a:gd name="connsiteX1" fmla="*/ 1113167 w 2195528"/>
              <a:gd name="connsiteY1" fmla="*/ 0 h 1073348"/>
              <a:gd name="connsiteX2" fmla="*/ 2195528 w 2195528"/>
              <a:gd name="connsiteY2" fmla="*/ 1073348 h 1073348"/>
              <a:gd name="connsiteX3" fmla="*/ 0 w 2195528"/>
              <a:gd name="connsiteY3" fmla="*/ 1023564 h 1073348"/>
              <a:gd name="connsiteX0" fmla="*/ 0 w 2155403"/>
              <a:gd name="connsiteY0" fmla="*/ 1046523 h 1073348"/>
              <a:gd name="connsiteX1" fmla="*/ 1073042 w 2155403"/>
              <a:gd name="connsiteY1" fmla="*/ 0 h 1073348"/>
              <a:gd name="connsiteX2" fmla="*/ 2155403 w 2155403"/>
              <a:gd name="connsiteY2" fmla="*/ 1073348 h 1073348"/>
              <a:gd name="connsiteX3" fmla="*/ 0 w 2155403"/>
              <a:gd name="connsiteY3" fmla="*/ 1046523 h 1073348"/>
              <a:gd name="connsiteX0" fmla="*/ 0 w 2155403"/>
              <a:gd name="connsiteY0" fmla="*/ 1535473 h 1562298"/>
              <a:gd name="connsiteX1" fmla="*/ 857142 w 2155403"/>
              <a:gd name="connsiteY1" fmla="*/ 0 h 1562298"/>
              <a:gd name="connsiteX2" fmla="*/ 2155403 w 2155403"/>
              <a:gd name="connsiteY2" fmla="*/ 1562298 h 1562298"/>
              <a:gd name="connsiteX3" fmla="*/ 0 w 2155403"/>
              <a:gd name="connsiteY3" fmla="*/ 1535473 h 1562298"/>
              <a:gd name="connsiteX0" fmla="*/ 0 w 2237953"/>
              <a:gd name="connsiteY0" fmla="*/ 1535473 h 1535473"/>
              <a:gd name="connsiteX1" fmla="*/ 857142 w 2237953"/>
              <a:gd name="connsiteY1" fmla="*/ 0 h 1535473"/>
              <a:gd name="connsiteX2" fmla="*/ 2237953 w 2237953"/>
              <a:gd name="connsiteY2" fmla="*/ 1447998 h 1535473"/>
              <a:gd name="connsiteX3" fmla="*/ 0 w 2237953"/>
              <a:gd name="connsiteY3" fmla="*/ 1535473 h 1535473"/>
              <a:gd name="connsiteX0" fmla="*/ 0 w 1520403"/>
              <a:gd name="connsiteY0" fmla="*/ 1446573 h 1447998"/>
              <a:gd name="connsiteX1" fmla="*/ 139592 w 1520403"/>
              <a:gd name="connsiteY1" fmla="*/ 0 h 1447998"/>
              <a:gd name="connsiteX2" fmla="*/ 1520403 w 1520403"/>
              <a:gd name="connsiteY2" fmla="*/ 1447998 h 1447998"/>
              <a:gd name="connsiteX3" fmla="*/ 0 w 1520403"/>
              <a:gd name="connsiteY3" fmla="*/ 1446573 h 1447998"/>
              <a:gd name="connsiteX0" fmla="*/ 0 w 1520403"/>
              <a:gd name="connsiteY0" fmla="*/ 1516423 h 1517848"/>
              <a:gd name="connsiteX1" fmla="*/ 37992 w 1520403"/>
              <a:gd name="connsiteY1" fmla="*/ 0 h 1517848"/>
              <a:gd name="connsiteX2" fmla="*/ 1520403 w 1520403"/>
              <a:gd name="connsiteY2" fmla="*/ 1517848 h 1517848"/>
              <a:gd name="connsiteX3" fmla="*/ 0 w 1520403"/>
              <a:gd name="connsiteY3" fmla="*/ 1516423 h 1517848"/>
              <a:gd name="connsiteX0" fmla="*/ 12808 w 1482411"/>
              <a:gd name="connsiteY0" fmla="*/ 1516423 h 1517848"/>
              <a:gd name="connsiteX1" fmla="*/ 0 w 1482411"/>
              <a:gd name="connsiteY1" fmla="*/ 0 h 1517848"/>
              <a:gd name="connsiteX2" fmla="*/ 1482411 w 1482411"/>
              <a:gd name="connsiteY2" fmla="*/ 1517848 h 1517848"/>
              <a:gd name="connsiteX3" fmla="*/ 12808 w 1482411"/>
              <a:gd name="connsiteY3" fmla="*/ 1516423 h 1517848"/>
              <a:gd name="connsiteX0" fmla="*/ 0 w 1488653"/>
              <a:gd name="connsiteY0" fmla="*/ 1516423 h 1517848"/>
              <a:gd name="connsiteX1" fmla="*/ 6242 w 1488653"/>
              <a:gd name="connsiteY1" fmla="*/ 0 h 1517848"/>
              <a:gd name="connsiteX2" fmla="*/ 1488653 w 1488653"/>
              <a:gd name="connsiteY2" fmla="*/ 1517848 h 1517848"/>
              <a:gd name="connsiteX3" fmla="*/ 0 w 1488653"/>
              <a:gd name="connsiteY3" fmla="*/ 1516423 h 1517848"/>
              <a:gd name="connsiteX0" fmla="*/ 0 w 1482303"/>
              <a:gd name="connsiteY0" fmla="*/ 1516423 h 1516423"/>
              <a:gd name="connsiteX1" fmla="*/ 6242 w 1482303"/>
              <a:gd name="connsiteY1" fmla="*/ 0 h 1516423"/>
              <a:gd name="connsiteX2" fmla="*/ 1482303 w 1482303"/>
              <a:gd name="connsiteY2" fmla="*/ 1498798 h 1516423"/>
              <a:gd name="connsiteX3" fmla="*/ 0 w 1482303"/>
              <a:gd name="connsiteY3" fmla="*/ 1516423 h 1516423"/>
              <a:gd name="connsiteX0" fmla="*/ 0 w 1488653"/>
              <a:gd name="connsiteY0" fmla="*/ 1516423 h 1517848"/>
              <a:gd name="connsiteX1" fmla="*/ 6242 w 1488653"/>
              <a:gd name="connsiteY1" fmla="*/ 0 h 1517848"/>
              <a:gd name="connsiteX2" fmla="*/ 1488653 w 1488653"/>
              <a:gd name="connsiteY2" fmla="*/ 1517848 h 1517848"/>
              <a:gd name="connsiteX3" fmla="*/ 0 w 1488653"/>
              <a:gd name="connsiteY3" fmla="*/ 1516423 h 1517848"/>
              <a:gd name="connsiteX0" fmla="*/ 19289 w 1507942"/>
              <a:gd name="connsiteY0" fmla="*/ 1529123 h 1530548"/>
              <a:gd name="connsiteX1" fmla="*/ 131 w 1507942"/>
              <a:gd name="connsiteY1" fmla="*/ 0 h 1530548"/>
              <a:gd name="connsiteX2" fmla="*/ 1507942 w 1507942"/>
              <a:gd name="connsiteY2" fmla="*/ 1530548 h 1530548"/>
              <a:gd name="connsiteX3" fmla="*/ 19289 w 1507942"/>
              <a:gd name="connsiteY3" fmla="*/ 1529123 h 1530548"/>
              <a:gd name="connsiteX0" fmla="*/ 697 w 1489350"/>
              <a:gd name="connsiteY0" fmla="*/ 1522773 h 1524198"/>
              <a:gd name="connsiteX1" fmla="*/ 589 w 1489350"/>
              <a:gd name="connsiteY1" fmla="*/ 0 h 1524198"/>
              <a:gd name="connsiteX2" fmla="*/ 1489350 w 1489350"/>
              <a:gd name="connsiteY2" fmla="*/ 1524198 h 1524198"/>
              <a:gd name="connsiteX3" fmla="*/ 697 w 1489350"/>
              <a:gd name="connsiteY3" fmla="*/ 1522773 h 152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9350" h="1524198">
                <a:moveTo>
                  <a:pt x="697" y="1522773"/>
                </a:moveTo>
                <a:cubicBezTo>
                  <a:pt x="2778" y="1017299"/>
                  <a:pt x="-1492" y="505474"/>
                  <a:pt x="589" y="0"/>
                </a:cubicBezTo>
                <a:lnTo>
                  <a:pt x="1489350" y="1524198"/>
                </a:lnTo>
                <a:lnTo>
                  <a:pt x="697" y="1522773"/>
                </a:lnTo>
                <a:close/>
              </a:path>
            </a:pathLst>
          </a:custGeom>
          <a:solidFill>
            <a:schemeClr val="accent1">
              <a:alpha val="3000"/>
            </a:schemeClr>
          </a:solidFill>
          <a:ln w="0" cmpd="dbl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Равнобедренный треугольник 3"/>
          <p:cNvSpPr/>
          <p:nvPr/>
        </p:nvSpPr>
        <p:spPr>
          <a:xfrm>
            <a:off x="4053542" y="1825129"/>
            <a:ext cx="1489350" cy="1524198"/>
          </a:xfrm>
          <a:custGeom>
            <a:avLst/>
            <a:gdLst>
              <a:gd name="connsiteX0" fmla="*/ 0 w 2164723"/>
              <a:gd name="connsiteY0" fmla="*/ 1073348 h 1073348"/>
              <a:gd name="connsiteX1" fmla="*/ 1082362 w 2164723"/>
              <a:gd name="connsiteY1" fmla="*/ 0 h 1073348"/>
              <a:gd name="connsiteX2" fmla="*/ 2164723 w 2164723"/>
              <a:gd name="connsiteY2" fmla="*/ 1073348 h 1073348"/>
              <a:gd name="connsiteX3" fmla="*/ 0 w 2164723"/>
              <a:gd name="connsiteY3" fmla="*/ 1073348 h 1073348"/>
              <a:gd name="connsiteX0" fmla="*/ 0 w 2195528"/>
              <a:gd name="connsiteY0" fmla="*/ 1023564 h 1073348"/>
              <a:gd name="connsiteX1" fmla="*/ 1113167 w 2195528"/>
              <a:gd name="connsiteY1" fmla="*/ 0 h 1073348"/>
              <a:gd name="connsiteX2" fmla="*/ 2195528 w 2195528"/>
              <a:gd name="connsiteY2" fmla="*/ 1073348 h 1073348"/>
              <a:gd name="connsiteX3" fmla="*/ 0 w 2195528"/>
              <a:gd name="connsiteY3" fmla="*/ 1023564 h 1073348"/>
              <a:gd name="connsiteX0" fmla="*/ 0 w 2155403"/>
              <a:gd name="connsiteY0" fmla="*/ 1046523 h 1073348"/>
              <a:gd name="connsiteX1" fmla="*/ 1073042 w 2155403"/>
              <a:gd name="connsiteY1" fmla="*/ 0 h 1073348"/>
              <a:gd name="connsiteX2" fmla="*/ 2155403 w 2155403"/>
              <a:gd name="connsiteY2" fmla="*/ 1073348 h 1073348"/>
              <a:gd name="connsiteX3" fmla="*/ 0 w 2155403"/>
              <a:gd name="connsiteY3" fmla="*/ 1046523 h 1073348"/>
              <a:gd name="connsiteX0" fmla="*/ 0 w 2155403"/>
              <a:gd name="connsiteY0" fmla="*/ 1535473 h 1562298"/>
              <a:gd name="connsiteX1" fmla="*/ 857142 w 2155403"/>
              <a:gd name="connsiteY1" fmla="*/ 0 h 1562298"/>
              <a:gd name="connsiteX2" fmla="*/ 2155403 w 2155403"/>
              <a:gd name="connsiteY2" fmla="*/ 1562298 h 1562298"/>
              <a:gd name="connsiteX3" fmla="*/ 0 w 2155403"/>
              <a:gd name="connsiteY3" fmla="*/ 1535473 h 1562298"/>
              <a:gd name="connsiteX0" fmla="*/ 0 w 2237953"/>
              <a:gd name="connsiteY0" fmla="*/ 1535473 h 1535473"/>
              <a:gd name="connsiteX1" fmla="*/ 857142 w 2237953"/>
              <a:gd name="connsiteY1" fmla="*/ 0 h 1535473"/>
              <a:gd name="connsiteX2" fmla="*/ 2237953 w 2237953"/>
              <a:gd name="connsiteY2" fmla="*/ 1447998 h 1535473"/>
              <a:gd name="connsiteX3" fmla="*/ 0 w 2237953"/>
              <a:gd name="connsiteY3" fmla="*/ 1535473 h 1535473"/>
              <a:gd name="connsiteX0" fmla="*/ 0 w 1520403"/>
              <a:gd name="connsiteY0" fmla="*/ 1446573 h 1447998"/>
              <a:gd name="connsiteX1" fmla="*/ 139592 w 1520403"/>
              <a:gd name="connsiteY1" fmla="*/ 0 h 1447998"/>
              <a:gd name="connsiteX2" fmla="*/ 1520403 w 1520403"/>
              <a:gd name="connsiteY2" fmla="*/ 1447998 h 1447998"/>
              <a:gd name="connsiteX3" fmla="*/ 0 w 1520403"/>
              <a:gd name="connsiteY3" fmla="*/ 1446573 h 1447998"/>
              <a:gd name="connsiteX0" fmla="*/ 0 w 1520403"/>
              <a:gd name="connsiteY0" fmla="*/ 1516423 h 1517848"/>
              <a:gd name="connsiteX1" fmla="*/ 37992 w 1520403"/>
              <a:gd name="connsiteY1" fmla="*/ 0 h 1517848"/>
              <a:gd name="connsiteX2" fmla="*/ 1520403 w 1520403"/>
              <a:gd name="connsiteY2" fmla="*/ 1517848 h 1517848"/>
              <a:gd name="connsiteX3" fmla="*/ 0 w 1520403"/>
              <a:gd name="connsiteY3" fmla="*/ 1516423 h 1517848"/>
              <a:gd name="connsiteX0" fmla="*/ 12808 w 1482411"/>
              <a:gd name="connsiteY0" fmla="*/ 1516423 h 1517848"/>
              <a:gd name="connsiteX1" fmla="*/ 0 w 1482411"/>
              <a:gd name="connsiteY1" fmla="*/ 0 h 1517848"/>
              <a:gd name="connsiteX2" fmla="*/ 1482411 w 1482411"/>
              <a:gd name="connsiteY2" fmla="*/ 1517848 h 1517848"/>
              <a:gd name="connsiteX3" fmla="*/ 12808 w 1482411"/>
              <a:gd name="connsiteY3" fmla="*/ 1516423 h 1517848"/>
              <a:gd name="connsiteX0" fmla="*/ 0 w 1488653"/>
              <a:gd name="connsiteY0" fmla="*/ 1516423 h 1517848"/>
              <a:gd name="connsiteX1" fmla="*/ 6242 w 1488653"/>
              <a:gd name="connsiteY1" fmla="*/ 0 h 1517848"/>
              <a:gd name="connsiteX2" fmla="*/ 1488653 w 1488653"/>
              <a:gd name="connsiteY2" fmla="*/ 1517848 h 1517848"/>
              <a:gd name="connsiteX3" fmla="*/ 0 w 1488653"/>
              <a:gd name="connsiteY3" fmla="*/ 1516423 h 1517848"/>
              <a:gd name="connsiteX0" fmla="*/ 0 w 1482303"/>
              <a:gd name="connsiteY0" fmla="*/ 1516423 h 1516423"/>
              <a:gd name="connsiteX1" fmla="*/ 6242 w 1482303"/>
              <a:gd name="connsiteY1" fmla="*/ 0 h 1516423"/>
              <a:gd name="connsiteX2" fmla="*/ 1482303 w 1482303"/>
              <a:gd name="connsiteY2" fmla="*/ 1498798 h 1516423"/>
              <a:gd name="connsiteX3" fmla="*/ 0 w 1482303"/>
              <a:gd name="connsiteY3" fmla="*/ 1516423 h 1516423"/>
              <a:gd name="connsiteX0" fmla="*/ 0 w 1488653"/>
              <a:gd name="connsiteY0" fmla="*/ 1516423 h 1517848"/>
              <a:gd name="connsiteX1" fmla="*/ 6242 w 1488653"/>
              <a:gd name="connsiteY1" fmla="*/ 0 h 1517848"/>
              <a:gd name="connsiteX2" fmla="*/ 1488653 w 1488653"/>
              <a:gd name="connsiteY2" fmla="*/ 1517848 h 1517848"/>
              <a:gd name="connsiteX3" fmla="*/ 0 w 1488653"/>
              <a:gd name="connsiteY3" fmla="*/ 1516423 h 1517848"/>
              <a:gd name="connsiteX0" fmla="*/ 19289 w 1507942"/>
              <a:gd name="connsiteY0" fmla="*/ 1529123 h 1530548"/>
              <a:gd name="connsiteX1" fmla="*/ 131 w 1507942"/>
              <a:gd name="connsiteY1" fmla="*/ 0 h 1530548"/>
              <a:gd name="connsiteX2" fmla="*/ 1507942 w 1507942"/>
              <a:gd name="connsiteY2" fmla="*/ 1530548 h 1530548"/>
              <a:gd name="connsiteX3" fmla="*/ 19289 w 1507942"/>
              <a:gd name="connsiteY3" fmla="*/ 1529123 h 1530548"/>
              <a:gd name="connsiteX0" fmla="*/ 697 w 1489350"/>
              <a:gd name="connsiteY0" fmla="*/ 1522773 h 1524198"/>
              <a:gd name="connsiteX1" fmla="*/ 589 w 1489350"/>
              <a:gd name="connsiteY1" fmla="*/ 0 h 1524198"/>
              <a:gd name="connsiteX2" fmla="*/ 1489350 w 1489350"/>
              <a:gd name="connsiteY2" fmla="*/ 1524198 h 1524198"/>
              <a:gd name="connsiteX3" fmla="*/ 697 w 1489350"/>
              <a:gd name="connsiteY3" fmla="*/ 1522773 h 152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9350" h="1524198">
                <a:moveTo>
                  <a:pt x="697" y="1522773"/>
                </a:moveTo>
                <a:cubicBezTo>
                  <a:pt x="2778" y="1017299"/>
                  <a:pt x="-1492" y="505474"/>
                  <a:pt x="589" y="0"/>
                </a:cubicBezTo>
                <a:lnTo>
                  <a:pt x="1489350" y="1524198"/>
                </a:lnTo>
                <a:lnTo>
                  <a:pt x="697" y="1522773"/>
                </a:lnTo>
                <a:close/>
              </a:path>
            </a:pathLst>
          </a:custGeom>
          <a:solidFill>
            <a:schemeClr val="accent1">
              <a:alpha val="3000"/>
            </a:schemeClr>
          </a:solidFill>
          <a:ln w="0" cmpd="dbl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53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Эйлера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Обозначим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чёт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ru-RU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неч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количества неупорядоченных разбиений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соответственно </a:t>
                </a:r>
                <a:r>
                  <a:rPr lang="ru-RU" dirty="0" smtClean="0"/>
                  <a:t>на чётное и нечётное число </a:t>
                </a:r>
                <a:r>
                  <a:rPr lang="ru-RU" u="sng" dirty="0" smtClean="0"/>
                  <a:t>различных</a:t>
                </a:r>
                <a:r>
                  <a:rPr lang="ru-RU" dirty="0" smtClean="0"/>
                  <a:t> слагаемых (чётность самих слагаемых любая!).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чёт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неч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</m:t>
                              </m:r>
                              <m:box>
                                <m:box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±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box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иначе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r>
                  <a:rPr lang="ru-RU" b="0" smtClean="0"/>
                  <a:t> </a:t>
                </a:r>
                <a:r>
                  <a:rPr lang="ru-RU" smtClean="0"/>
                  <a:t>(То </a:t>
                </a:r>
                <a:r>
                  <a:rPr lang="ru-RU" dirty="0" smtClean="0"/>
                  <a:t>есть разбиений на чётное/нечётное число слагаемых почти поровну.)</a:t>
                </a:r>
                <a:endParaRPr lang="en-US" b="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9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теоремы Эйлера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i="1" dirty="0" smtClean="0"/>
              <a:t>Доказательство: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Диаграмма разбиения на различные слагаемые представляет собой набор трапеций. Укажем преобразование, меняющее чётность количества строк в диаграмме…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 rot="16200000" flipV="1">
            <a:off x="5519936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6200000" flipV="1">
            <a:off x="551993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 flipV="1">
            <a:off x="5159896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 flipV="1">
            <a:off x="515989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 flipV="1">
            <a:off x="4799856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 flipV="1">
            <a:off x="479985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200000" flipV="1">
            <a:off x="4799856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 flipV="1">
            <a:off x="4464308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 flipV="1">
            <a:off x="4464308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6200000" flipV="1">
            <a:off x="4464308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6200000" flipV="1">
            <a:off x="4468996" y="43515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200000" flipV="1">
            <a:off x="5159896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6200000" flipV="1">
            <a:off x="5519936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6200000" flipV="1">
            <a:off x="6960096" y="5457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6200000" flipV="1">
            <a:off x="6600056" y="5457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 flipV="1">
            <a:off x="6240016" y="5457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16200000" flipV="1">
            <a:off x="5904468" y="54571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16200000" flipV="1">
            <a:off x="5519936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16200000" flipV="1">
            <a:off x="5159896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16200000" flipV="1">
            <a:off x="4799856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6200000" flipV="1">
            <a:off x="4464308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rot="16200000" flipV="1">
            <a:off x="6960096" y="58172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rot="16200000" flipV="1">
            <a:off x="6600056" y="58172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16200000" flipV="1">
            <a:off x="6240016" y="58172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rot="16200000" flipV="1">
            <a:off x="5904468" y="58172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rot="16200000" flipV="1">
            <a:off x="7320136" y="581723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16200000" flipV="1">
            <a:off x="660005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rot="16200000" flipV="1">
            <a:off x="624001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rot="16200000" flipV="1">
            <a:off x="5904468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rot="16200000" flipV="1">
            <a:off x="4799856" y="43524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rot="16200000" flipV="1">
            <a:off x="5159896" y="435240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rot="16200000" flipV="1">
            <a:off x="5519936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rot="16200000" flipV="1">
            <a:off x="5159896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16200000" flipV="1">
            <a:off x="4799856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16200000" flipV="1">
            <a:off x="4464308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rot="16200000" flipV="1">
            <a:off x="6960096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rot="16200000" flipV="1">
            <a:off x="6600056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rot="16200000" flipV="1">
            <a:off x="6240016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rot="16200000" flipV="1">
            <a:off x="5904468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rot="16200000" flipV="1">
            <a:off x="7320136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rot="16200000" flipV="1">
            <a:off x="7752184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rot="16200000" flipV="1">
            <a:off x="8112224" y="617727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Левая фигурная скобка 48"/>
          <p:cNvSpPr/>
          <p:nvPr/>
        </p:nvSpPr>
        <p:spPr>
          <a:xfrm>
            <a:off x="4223792" y="4351538"/>
            <a:ext cx="144016" cy="51762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Левая фигурная скобка 49"/>
          <p:cNvSpPr/>
          <p:nvPr/>
        </p:nvSpPr>
        <p:spPr>
          <a:xfrm>
            <a:off x="4223792" y="5085184"/>
            <a:ext cx="144016" cy="8760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Левая фигурная скобка 50"/>
          <p:cNvSpPr/>
          <p:nvPr/>
        </p:nvSpPr>
        <p:spPr>
          <a:xfrm>
            <a:off x="4223792" y="6165304"/>
            <a:ext cx="144016" cy="1440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smtClean="0"/>
              <a:t>Эйлера:</a:t>
            </a:r>
            <a:br>
              <a:rPr lang="ru-RU" dirty="0" smtClean="0"/>
            </a:br>
            <a:r>
              <a:rPr lang="ru-RU" dirty="0" smtClean="0"/>
              <a:t>преобразования диаграмм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в первой строке диаграммы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точек, а в нижней трапеции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строк.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выполним преобразование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:r>
                  <a:rPr lang="ru-RU" dirty="0" smtClean="0"/>
                  <a:t>отбросим первую строку диаграммы, «раздав» её точки строкам нижней трапеции</a:t>
                </a:r>
                <a:r>
                  <a:rPr lang="ru-RU" dirty="0"/>
                  <a:t>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 rot="16200000" flipV="1">
            <a:off x="286544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6200000" flipV="1">
            <a:off x="286544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 flipV="1">
            <a:off x="250540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 flipV="1">
            <a:off x="250540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 flipV="1">
            <a:off x="214536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 flipV="1">
            <a:off x="214536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200000" flipV="1">
            <a:off x="214536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 flipV="1">
            <a:off x="1809821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 flipV="1">
            <a:off x="1809821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6200000" flipV="1">
            <a:off x="1809821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6200000" flipV="1">
            <a:off x="1814509" y="44175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200000" flipV="1">
            <a:off x="250540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6200000" flipV="1">
            <a:off x="286544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6200000" flipV="1">
            <a:off x="4305609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6200000" flipV="1">
            <a:off x="3945569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 flipV="1">
            <a:off x="3585529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16200000" flipV="1">
            <a:off x="3249981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16200000" flipV="1">
            <a:off x="286544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16200000" flipV="1">
            <a:off x="250540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16200000" flipV="1">
            <a:off x="214536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6200000" flipV="1">
            <a:off x="1809821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rot="16200000" flipV="1">
            <a:off x="430560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rot="16200000" flipV="1">
            <a:off x="394556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16200000" flipV="1">
            <a:off x="358552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rot="16200000" flipV="1">
            <a:off x="3249981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rot="16200000" flipV="1">
            <a:off x="466564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16200000" flipV="1">
            <a:off x="394556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rot="16200000" flipV="1">
            <a:off x="358552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rot="16200000" flipV="1">
            <a:off x="3249981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rot="16200000" flipV="1">
            <a:off x="2145369" y="44184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rot="16200000" flipV="1">
            <a:off x="2505409" y="44184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rot="16200000" flipV="1">
            <a:off x="286544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rot="16200000" flipV="1">
            <a:off x="250540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16200000" flipV="1">
            <a:off x="214536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16200000" flipV="1">
            <a:off x="1809821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rot="16200000" flipV="1">
            <a:off x="430560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rot="16200000" flipV="1">
            <a:off x="394556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rot="16200000" flipV="1">
            <a:off x="358552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rot="16200000" flipV="1">
            <a:off x="3249981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rot="16200000" flipV="1">
            <a:off x="466564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rot="16200000" flipV="1">
            <a:off x="5097697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 rot="16200000" flipV="1">
            <a:off x="746415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 rot="16200000" flipV="1">
            <a:off x="746415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 rot="16200000" flipV="1">
            <a:off x="710411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 rot="16200000" flipV="1">
            <a:off x="710411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 rot="16200000" flipV="1">
            <a:off x="674407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 rot="16200000" flipV="1">
            <a:off x="674407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 rot="16200000" flipV="1">
            <a:off x="674407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 rot="16200000" flipV="1">
            <a:off x="6408524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6200000" flipV="1">
            <a:off x="6408524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6200000" flipV="1">
            <a:off x="6408524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 rot="16200000" flipV="1">
            <a:off x="710411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 rot="16200000" flipV="1">
            <a:off x="746415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 rot="16200000" flipV="1">
            <a:off x="890431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6200000" flipV="1">
            <a:off x="854427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6200000" flipV="1">
            <a:off x="818423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6200000" flipV="1">
            <a:off x="7848684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6200000" flipV="1">
            <a:off x="746415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6200000" flipV="1">
            <a:off x="710411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6200000" flipV="1">
            <a:off x="674407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6200000" flipV="1">
            <a:off x="6408524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6200000" flipV="1">
            <a:off x="890431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6200000" flipV="1">
            <a:off x="854427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6200000" flipV="1">
            <a:off x="818423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6200000" flipV="1">
            <a:off x="7848684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 rot="16200000" flipV="1">
            <a:off x="926435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Овал 118"/>
          <p:cNvSpPr/>
          <p:nvPr/>
        </p:nvSpPr>
        <p:spPr>
          <a:xfrm rot="16200000" flipV="1">
            <a:off x="854427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 rot="16200000" flipV="1">
            <a:off x="818423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6200000" flipV="1">
            <a:off x="7848684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 rot="16200000" flipV="1">
            <a:off x="746415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 rot="16200000" flipV="1">
            <a:off x="710411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 rot="16200000" flipV="1">
            <a:off x="674407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 rot="16200000" flipV="1">
            <a:off x="6408524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 rot="16200000" flipV="1">
            <a:off x="890431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 rot="16200000" flipV="1">
            <a:off x="854427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6200000" flipV="1">
            <a:off x="818423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 rot="16200000" flipV="1">
            <a:off x="7848684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 rot="16200000" flipV="1">
            <a:off x="926435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Овал 132"/>
          <p:cNvSpPr/>
          <p:nvPr/>
        </p:nvSpPr>
        <p:spPr>
          <a:xfrm rot="16200000" flipV="1">
            <a:off x="9696400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 rot="16200000" flipV="1">
            <a:off x="10128448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 rot="16200000" flipV="1">
            <a:off x="9688593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 rot="16200000" flipV="1">
            <a:off x="926435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19936" y="5013176"/>
            <a:ext cx="504056" cy="49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31505" y="4293096"/>
            <a:ext cx="1233945" cy="432048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 rot="2402136">
            <a:off x="9048305" y="5737614"/>
            <a:ext cx="1481069" cy="432048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Эйлера:</a:t>
            </a:r>
            <a:br>
              <a:rPr lang="ru-RU" dirty="0"/>
            </a:br>
            <a:r>
              <a:rPr lang="ru-RU" dirty="0"/>
              <a:t>преобразования диаграмм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Аналогичное преобразование можно сделать, если трапеция была всего одна, но выполнялось неравенство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r="-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 rot="16200000" flipV="1">
            <a:off x="286544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6200000" flipV="1">
            <a:off x="286544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 flipV="1">
            <a:off x="250540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 flipV="1">
            <a:off x="250540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 flipV="1">
            <a:off x="2145369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 flipV="1">
            <a:off x="2145369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200000" flipV="1">
            <a:off x="214536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 flipV="1">
            <a:off x="1809821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 flipV="1">
            <a:off x="1809821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6200000" flipV="1">
            <a:off x="1809821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6200000" flipV="1">
            <a:off x="1814509" y="44175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200000" flipV="1">
            <a:off x="250540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6200000" flipV="1">
            <a:off x="2865449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 flipV="1">
            <a:off x="3585529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16200000" flipV="1">
            <a:off x="3249981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16200000" flipV="1">
            <a:off x="286544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16200000" flipV="1">
            <a:off x="250540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16200000" flipV="1">
            <a:off x="2145369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6200000" flipV="1">
            <a:off x="1809821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rot="16200000" flipV="1">
            <a:off x="394556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16200000" flipV="1">
            <a:off x="3585529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rot="16200000" flipV="1">
            <a:off x="3249981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rot="16200000" flipV="1">
            <a:off x="3249981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rot="16200000" flipV="1">
            <a:off x="2145369" y="44184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rot="16200000" flipV="1">
            <a:off x="2505409" y="44184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rot="16200000" flipV="1">
            <a:off x="286544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rot="16200000" flipV="1">
            <a:off x="250540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16200000" flipV="1">
            <a:off x="2145369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16200000" flipV="1">
            <a:off x="1809821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rot="16200000" flipV="1">
            <a:off x="430560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rot="16200000" flipV="1">
            <a:off x="394556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rot="16200000" flipV="1">
            <a:off x="3585529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rot="16200000" flipV="1">
            <a:off x="3249981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 rot="16200000" flipV="1">
            <a:off x="746415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 rot="16200000" flipV="1">
            <a:off x="746415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 rot="16200000" flipV="1">
            <a:off x="710411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 rot="16200000" flipV="1">
            <a:off x="710411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 rot="16200000" flipV="1">
            <a:off x="6744072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 rot="16200000" flipV="1">
            <a:off x="6744072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 rot="16200000" flipV="1">
            <a:off x="674407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 rot="16200000" flipV="1">
            <a:off x="6408524" y="551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6200000" flipV="1">
            <a:off x="6408524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6200000" flipV="1">
            <a:off x="6408524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 rot="16200000" flipV="1">
            <a:off x="710411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 rot="16200000" flipV="1">
            <a:off x="7464152" y="47911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6200000" flipV="1">
            <a:off x="854427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6200000" flipV="1">
            <a:off x="8184232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6200000" flipV="1">
            <a:off x="7848684" y="55232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6200000" flipV="1">
            <a:off x="746415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6200000" flipV="1">
            <a:off x="710411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6200000" flipV="1">
            <a:off x="6744072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6200000" flipV="1">
            <a:off x="6408524" y="5871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6200000" flipV="1">
            <a:off x="890431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6200000" flipV="1">
            <a:off x="854427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6200000" flipV="1">
            <a:off x="8184232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6200000" flipV="1">
            <a:off x="7848684" y="58832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6200000" flipV="1">
            <a:off x="7848684" y="51511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 rot="16200000" flipV="1">
            <a:off x="746415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 rot="16200000" flipV="1">
            <a:off x="710411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 rot="16200000" flipV="1">
            <a:off x="6744072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 rot="16200000" flipV="1">
            <a:off x="6408524" y="62313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 rot="16200000" flipV="1">
            <a:off x="890431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 rot="16200000" flipV="1">
            <a:off x="854427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6200000" flipV="1">
            <a:off x="818423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 rot="16200000" flipV="1">
            <a:off x="7848684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 rot="16200000" flipV="1">
            <a:off x="9264352" y="62432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19936" y="5013176"/>
            <a:ext cx="504056" cy="49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31505" y="4293096"/>
            <a:ext cx="1233945" cy="432048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 rot="2402136">
            <a:off x="8293662" y="5739235"/>
            <a:ext cx="1481069" cy="432048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Эйлера:</a:t>
            </a:r>
            <a:br>
              <a:rPr lang="ru-RU" dirty="0"/>
            </a:br>
            <a:r>
              <a:rPr lang="ru-RU" dirty="0"/>
              <a:t>преобразования диаграмм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Если же у нас по крайней мере две трапеции, и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выполним преобразование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:r>
                  <a:rPr lang="ru-RU" dirty="0" smtClean="0"/>
                  <a:t>от каждой строки нижней трапеции берём по точке, и составляем из них новую верхнюю строку.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 rot="16200000" flipV="1">
            <a:off x="315348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6200000" flipV="1">
            <a:off x="315348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 flipV="1">
            <a:off x="279344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 flipV="1">
            <a:off x="279344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 flipV="1">
            <a:off x="243340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 flipV="1">
            <a:off x="243340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200000" flipV="1">
            <a:off x="2433401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 flipV="1">
            <a:off x="2097853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 flipV="1">
            <a:off x="2097853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6200000" flipV="1">
            <a:off x="2097853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6200000" flipV="1">
            <a:off x="2102541" y="50775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200000" flipV="1">
            <a:off x="2793441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6200000" flipV="1">
            <a:off x="3153481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6200000" flipV="1">
            <a:off x="459364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6200000" flipV="1">
            <a:off x="423360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 flipV="1">
            <a:off x="387356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16200000" flipV="1">
            <a:off x="3538013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16200000" flipV="1">
            <a:off x="423360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rot="16200000" flipV="1">
            <a:off x="387356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rot="16200000" flipV="1">
            <a:off x="3538013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rot="16200000" flipV="1">
            <a:off x="2433401" y="50784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rot="16200000" flipV="1">
            <a:off x="2793441" y="50784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19936" y="5013176"/>
            <a:ext cx="504056" cy="49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 rot="16200000" flipV="1">
            <a:off x="8011036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 rot="16200000" flipV="1">
            <a:off x="8011036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 rot="16200000" flipV="1">
            <a:off x="7650996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 rot="16200000" flipV="1">
            <a:off x="7650996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 rot="16200000" flipV="1">
            <a:off x="7290956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 rot="16200000" flipV="1">
            <a:off x="7290956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 rot="16200000" flipV="1">
            <a:off x="7290956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 rot="16200000" flipV="1">
            <a:off x="6955408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 rot="16200000" flipV="1">
            <a:off x="6955408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 rot="16200000" flipV="1">
            <a:off x="6955408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 rot="16200000" flipV="1">
            <a:off x="6960096" y="50775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 rot="16200000" flipV="1">
            <a:off x="7650996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 rot="16200000" flipV="1">
            <a:off x="8011036" y="54512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Овал 141"/>
          <p:cNvSpPr/>
          <p:nvPr/>
        </p:nvSpPr>
        <p:spPr>
          <a:xfrm rot="16200000" flipV="1">
            <a:off x="9091156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 rot="16200000" flipV="1">
            <a:off x="8731116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 rot="16200000" flipV="1">
            <a:off x="8395568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Овал 145"/>
          <p:cNvSpPr/>
          <p:nvPr/>
        </p:nvSpPr>
        <p:spPr>
          <a:xfrm rot="16200000" flipV="1">
            <a:off x="8731116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Овал 146"/>
          <p:cNvSpPr/>
          <p:nvPr/>
        </p:nvSpPr>
        <p:spPr>
          <a:xfrm rot="16200000" flipV="1">
            <a:off x="8395568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Овал 147"/>
          <p:cNvSpPr/>
          <p:nvPr/>
        </p:nvSpPr>
        <p:spPr>
          <a:xfrm rot="16200000" flipV="1">
            <a:off x="7290956" y="50784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Овал 148"/>
          <p:cNvSpPr/>
          <p:nvPr/>
        </p:nvSpPr>
        <p:spPr>
          <a:xfrm rot="16200000" flipV="1">
            <a:off x="7650996" y="50784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Овал 149"/>
          <p:cNvSpPr/>
          <p:nvPr/>
        </p:nvSpPr>
        <p:spPr>
          <a:xfrm rot="16200000" flipV="1">
            <a:off x="6960096" y="472427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Овал 150"/>
          <p:cNvSpPr/>
          <p:nvPr/>
        </p:nvSpPr>
        <p:spPr>
          <a:xfrm rot="16200000" flipV="1">
            <a:off x="7290956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Овал 151"/>
          <p:cNvSpPr/>
          <p:nvPr/>
        </p:nvSpPr>
        <p:spPr>
          <a:xfrm>
            <a:off x="6802923" y="4616264"/>
            <a:ext cx="796993" cy="36004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Овал 152"/>
          <p:cNvSpPr/>
          <p:nvPr/>
        </p:nvSpPr>
        <p:spPr>
          <a:xfrm rot="2663412">
            <a:off x="4084743" y="5886633"/>
            <a:ext cx="796993" cy="36004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Эйлера:</a:t>
            </a:r>
            <a:br>
              <a:rPr lang="ru-RU" dirty="0"/>
            </a:br>
            <a:r>
              <a:rPr lang="ru-RU" dirty="0"/>
              <a:t>преобразования диаграмм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Аналогичное преобразование можно сделать, если трапеция была всего одна, но выполнялось неравенство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r="-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 rot="16200000" flipV="1">
            <a:off x="315348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6200000" flipV="1">
            <a:off x="315348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 flipV="1">
            <a:off x="279344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 flipV="1">
            <a:off x="279344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 flipV="1">
            <a:off x="2433401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 flipV="1">
            <a:off x="243340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 flipV="1">
            <a:off x="2097853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6200000" flipV="1">
            <a:off x="2097853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6200000" flipV="1">
            <a:off x="459364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6200000" flipV="1">
            <a:off x="423360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 flipV="1">
            <a:off x="3873561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16200000" flipV="1">
            <a:off x="3538013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16200000" flipV="1">
            <a:off x="423360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rot="16200000" flipV="1">
            <a:off x="3873561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rot="16200000" flipV="1">
            <a:off x="3538013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19936" y="5013176"/>
            <a:ext cx="504056" cy="49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Овал 152"/>
          <p:cNvSpPr/>
          <p:nvPr/>
        </p:nvSpPr>
        <p:spPr>
          <a:xfrm rot="2663412">
            <a:off x="3614549" y="5694798"/>
            <a:ext cx="1345454" cy="36004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rot="16200000" flipV="1">
            <a:off x="3153481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 rot="16200000" flipV="1">
            <a:off x="2793441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rot="16200000" flipV="1">
            <a:off x="2433401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 rot="16200000" flipV="1">
            <a:off x="2097853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rot="16200000" flipV="1">
            <a:off x="3873561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 rot="16200000" flipV="1">
            <a:off x="3538013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 rot="16200000" flipV="1">
            <a:off x="7896200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 rot="16200000" flipV="1">
            <a:off x="7896200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rot="16200000" flipV="1">
            <a:off x="7536160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rot="16200000" flipV="1">
            <a:off x="7536160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rot="16200000" flipV="1">
            <a:off x="7176120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rot="16200000" flipV="1">
            <a:off x="7176120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 rot="16200000" flipV="1">
            <a:off x="6840572" y="6171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rot="16200000" flipV="1">
            <a:off x="6840572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rot="16200000" flipV="1">
            <a:off x="9336360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rot="16200000" flipV="1">
            <a:off x="8976320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 rot="16200000" flipV="1">
            <a:off x="8616280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 rot="16200000" flipV="1">
            <a:off x="8280732" y="61832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 rot="16200000" flipV="1">
            <a:off x="8976320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 rot="16200000" flipV="1">
            <a:off x="8616280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 rot="16200000" flipV="1">
            <a:off x="8280732" y="58112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6721066" y="4916352"/>
            <a:ext cx="1054124" cy="36004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 rot="16200000" flipV="1">
            <a:off x="7896200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 rot="16200000" flipV="1">
            <a:off x="7536160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 rot="16200000" flipV="1">
            <a:off x="7176120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 rot="16200000" flipV="1">
            <a:off x="6840572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 rot="16200000" flipV="1">
            <a:off x="8616280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 rot="16200000" flipV="1">
            <a:off x="8280732" y="543923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rot="16200000" flipV="1">
            <a:off x="7536160" y="50243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rot="16200000" flipV="1">
            <a:off x="7176120" y="50243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 rot="16200000" flipV="1">
            <a:off x="6840572" y="50243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2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/>
                  <a:t>Доказательство теоремы Эйлера:</a:t>
                </a:r>
                <a:br>
                  <a:rPr lang="ru-RU" dirty="0"/>
                </a:br>
                <a:r>
                  <a:rPr lang="ru-RU" dirty="0" smtClean="0"/>
                  <a:t>свойства преобразований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 одной и той же диаграмме нельзя применить одновременно оба преобразования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Преобразования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  взаимно обратные: если применить их к диаграмме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последовательно, получится исходная диаграмма.</a:t>
                </a:r>
                <a:r>
                  <a:rPr lang="ru-RU" dirty="0"/>
                  <a:t>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Значит, из разных диаграмм при этих преобразованиях получаются разные.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Преобразования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 меняют чётность числа строк в диаграмме.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261" r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446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Эйлера:</a:t>
            </a:r>
            <a:br>
              <a:rPr lang="ru-RU" dirty="0"/>
            </a:br>
            <a:r>
              <a:rPr lang="ru-RU" dirty="0" smtClean="0"/>
              <a:t>случай, когда есть биекция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Из указанных свойств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 следует, что если к любой диаграмме разбиения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</a:t>
                </a:r>
                <a:r>
                  <a:rPr lang="en-US" dirty="0" smtClean="0"/>
                  <a:t> </a:t>
                </a:r>
                <a:r>
                  <a:rPr lang="ru-RU" dirty="0" smtClean="0"/>
                  <a:t>различные слагаемые применимо </a:t>
                </a:r>
                <a:br>
                  <a:rPr lang="ru-RU" dirty="0" smtClean="0"/>
                </a:br>
                <a:r>
                  <a:rPr lang="ru-RU" dirty="0" smtClean="0"/>
                  <a:t>одно из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преобразований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:r>
                  <a:rPr lang="ru-RU" i="1" dirty="0" smtClean="0"/>
                  <a:t>есть взаимно однозначное соответствие между разбиениями с чётным и нечётным числом слагаемых</a:t>
                </a:r>
                <a:r>
                  <a:rPr lang="ru-RU" dirty="0" smtClean="0"/>
                  <a:t>, и следовательно</a:t>
                </a:r>
                <a:r>
                  <a:rPr lang="en-US" dirty="0" smtClean="0"/>
                  <a:t>  </a:t>
                </a:r>
                <a:r>
                  <a:rPr lang="ru-RU" dirty="0" smtClean="0"/>
                  <a:t>для таких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endParaRPr lang="ru-RU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чёт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неч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8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86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smtClean="0"/>
              <a:t>Эйлера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/>
              <a:t>иллюстрации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Случай, когда к</a:t>
                </a:r>
                <a:r>
                  <a:rPr lang="en-US" dirty="0" smtClean="0"/>
                  <a:t> </a:t>
                </a:r>
                <a:r>
                  <a:rPr lang="ru-RU" dirty="0" smtClean="0"/>
                  <a:t>любой диаграмме применимо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 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:    </a:t>
                </a:r>
                <a:br>
                  <a:rPr lang="ru-RU" dirty="0" smtClean="0"/>
                </a:br>
                <a:r>
                  <a:rPr lang="ru-RU" dirty="0" smtClean="0"/>
                  <a:t>тогда у нас биекция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3719736" y="3068960"/>
            <a:ext cx="4896544" cy="2232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4"/>
          </p:cNvCxnSpPr>
          <p:nvPr/>
        </p:nvCxnSpPr>
        <p:spPr>
          <a:xfrm>
            <a:off x="6168008" y="3068960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авнобедренный треугольник 10"/>
          <p:cNvSpPr/>
          <p:nvPr/>
        </p:nvSpPr>
        <p:spPr>
          <a:xfrm>
            <a:off x="5051884" y="4581128"/>
            <a:ext cx="216024" cy="252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375920" y="4059070"/>
            <a:ext cx="216024" cy="252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74042" y="3393058"/>
            <a:ext cx="252028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7054" y="4707142"/>
            <a:ext cx="252028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>
            <a:stCxn id="22" idx="0"/>
          </p:cNvCxnSpPr>
          <p:nvPr/>
        </p:nvCxnSpPr>
        <p:spPr>
          <a:xfrm flipV="1">
            <a:off x="4523236" y="5157192"/>
            <a:ext cx="420637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12455" y="5949281"/>
            <a:ext cx="2421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Разбиения с нечётным</a:t>
            </a:r>
            <a:br>
              <a:rPr lang="ru-RU" dirty="0"/>
            </a:br>
            <a:r>
              <a:rPr lang="ru-RU" dirty="0"/>
              <a:t>числом слагаемых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59083" y="5949281"/>
            <a:ext cx="2182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Разбиения с чётным</a:t>
            </a:r>
            <a:br>
              <a:rPr lang="ru-RU" dirty="0"/>
            </a:br>
            <a:r>
              <a:rPr lang="ru-RU" dirty="0"/>
              <a:t>числом слагаемых</a:t>
            </a:r>
          </a:p>
        </p:txBody>
      </p:sp>
      <p:cxnSp>
        <p:nvCxnSpPr>
          <p:cNvPr id="26" name="Прямая со стрелкой 25"/>
          <p:cNvCxnSpPr>
            <a:stCxn id="23" idx="0"/>
          </p:cNvCxnSpPr>
          <p:nvPr/>
        </p:nvCxnSpPr>
        <p:spPr>
          <a:xfrm flipH="1" flipV="1">
            <a:off x="7374143" y="5157192"/>
            <a:ext cx="476297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358893" y="3068960"/>
                <a:ext cx="190712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 разбиения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ru-RU" dirty="0"/>
                  <a:t>на различные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/>
                  <a:t>слагаемые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893" y="3068960"/>
                <a:ext cx="1907125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2875" t="-3289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олилиния 29"/>
          <p:cNvSpPr/>
          <p:nvPr/>
        </p:nvSpPr>
        <p:spPr>
          <a:xfrm>
            <a:off x="5550091" y="3497240"/>
            <a:ext cx="859809" cy="501555"/>
          </a:xfrm>
          <a:custGeom>
            <a:avLst/>
            <a:gdLst>
              <a:gd name="connsiteX0" fmla="*/ 0 w 859809"/>
              <a:gd name="connsiteY0" fmla="*/ 501555 h 501555"/>
              <a:gd name="connsiteX1" fmla="*/ 300250 w 859809"/>
              <a:gd name="connsiteY1" fmla="*/ 51179 h 501555"/>
              <a:gd name="connsiteX2" fmla="*/ 859809 w 859809"/>
              <a:gd name="connsiteY2" fmla="*/ 10236 h 501555"/>
              <a:gd name="connsiteX3" fmla="*/ 859809 w 859809"/>
              <a:gd name="connsiteY3" fmla="*/ 10236 h 50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809" h="501555">
                <a:moveTo>
                  <a:pt x="0" y="501555"/>
                </a:moveTo>
                <a:cubicBezTo>
                  <a:pt x="78474" y="317310"/>
                  <a:pt x="156948" y="133066"/>
                  <a:pt x="300250" y="51179"/>
                </a:cubicBezTo>
                <a:cubicBezTo>
                  <a:pt x="443552" y="-30708"/>
                  <a:pt x="859809" y="10236"/>
                  <a:pt x="859809" y="10236"/>
                </a:cubicBezTo>
                <a:lnTo>
                  <a:pt x="859809" y="10236"/>
                </a:ln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513114" y="3312573"/>
                <a:ext cx="495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114" y="3312573"/>
                <a:ext cx="49507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Полилиния 31"/>
          <p:cNvSpPr/>
          <p:nvPr/>
        </p:nvSpPr>
        <p:spPr>
          <a:xfrm>
            <a:off x="5659272" y="3630305"/>
            <a:ext cx="764274" cy="532263"/>
          </a:xfrm>
          <a:custGeom>
            <a:avLst/>
            <a:gdLst>
              <a:gd name="connsiteX0" fmla="*/ 764274 w 764274"/>
              <a:gd name="connsiteY0" fmla="*/ 0 h 532263"/>
              <a:gd name="connsiteX1" fmla="*/ 532262 w 764274"/>
              <a:gd name="connsiteY1" fmla="*/ 368490 h 532263"/>
              <a:gd name="connsiteX2" fmla="*/ 0 w 764274"/>
              <a:gd name="connsiteY2" fmla="*/ 532263 h 53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4274" h="532263">
                <a:moveTo>
                  <a:pt x="764274" y="0"/>
                </a:moveTo>
                <a:cubicBezTo>
                  <a:pt x="711957" y="139890"/>
                  <a:pt x="659641" y="279780"/>
                  <a:pt x="532262" y="368490"/>
                </a:cubicBezTo>
                <a:cubicBezTo>
                  <a:pt x="404883" y="457201"/>
                  <a:pt x="202441" y="494732"/>
                  <a:pt x="0" y="532263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93874" y="3779063"/>
                <a:ext cx="500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874" y="3779063"/>
                <a:ext cx="50039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Полилиния 33"/>
          <p:cNvSpPr/>
          <p:nvPr/>
        </p:nvSpPr>
        <p:spPr>
          <a:xfrm>
            <a:off x="5304431" y="4529666"/>
            <a:ext cx="1091821" cy="178813"/>
          </a:xfrm>
          <a:custGeom>
            <a:avLst/>
            <a:gdLst>
              <a:gd name="connsiteX0" fmla="*/ 0 w 1091821"/>
              <a:gd name="connsiteY0" fmla="*/ 110574 h 178813"/>
              <a:gd name="connsiteX1" fmla="*/ 600501 w 1091821"/>
              <a:gd name="connsiteY1" fmla="*/ 1392 h 178813"/>
              <a:gd name="connsiteX2" fmla="*/ 1091821 w 1091821"/>
              <a:gd name="connsiteY2" fmla="*/ 178813 h 178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1821" h="178813">
                <a:moveTo>
                  <a:pt x="0" y="110574"/>
                </a:moveTo>
                <a:cubicBezTo>
                  <a:pt x="209265" y="50296"/>
                  <a:pt x="418531" y="-9981"/>
                  <a:pt x="600501" y="1392"/>
                </a:cubicBezTo>
                <a:cubicBezTo>
                  <a:pt x="782471" y="12765"/>
                  <a:pt x="937146" y="95789"/>
                  <a:pt x="1091821" y="178813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729798" y="4326663"/>
                <a:ext cx="500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798" y="4326663"/>
                <a:ext cx="50039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олилиния 35"/>
          <p:cNvSpPr/>
          <p:nvPr/>
        </p:nvSpPr>
        <p:spPr>
          <a:xfrm>
            <a:off x="5345373" y="4844955"/>
            <a:ext cx="1064526" cy="124174"/>
          </a:xfrm>
          <a:custGeom>
            <a:avLst/>
            <a:gdLst>
              <a:gd name="connsiteX0" fmla="*/ 1064526 w 1064526"/>
              <a:gd name="connsiteY0" fmla="*/ 54591 h 124174"/>
              <a:gd name="connsiteX1" fmla="*/ 586854 w 1064526"/>
              <a:gd name="connsiteY1" fmla="*/ 122830 h 124174"/>
              <a:gd name="connsiteX2" fmla="*/ 0 w 1064526"/>
              <a:gd name="connsiteY2" fmla="*/ 0 h 12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6" h="124174">
                <a:moveTo>
                  <a:pt x="1064526" y="54591"/>
                </a:moveTo>
                <a:cubicBezTo>
                  <a:pt x="914400" y="93260"/>
                  <a:pt x="764275" y="131929"/>
                  <a:pt x="586854" y="122830"/>
                </a:cubicBezTo>
                <a:cubicBezTo>
                  <a:pt x="409433" y="113731"/>
                  <a:pt x="204716" y="56865"/>
                  <a:pt x="0" y="0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591945" y="4739186"/>
                <a:ext cx="495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45" y="4739186"/>
                <a:ext cx="495071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971062" y="6087779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↔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062" y="6087779"/>
                <a:ext cx="450764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78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Можно мыслить и наоборот: одно циклическое слово порождает много линейных.</a:t>
            </a: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/>
              <a:t>кролик</a:t>
            </a:r>
            <a:br>
              <a:rPr lang="ru-RU" dirty="0" smtClean="0"/>
            </a:br>
            <a:r>
              <a:rPr lang="ru-RU" dirty="0" err="1" smtClean="0"/>
              <a:t>роликк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оликкр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ликкро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иккрол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ккроли</a:t>
            </a:r>
            <a:endParaRPr lang="ru-RU" dirty="0" smtClean="0"/>
          </a:p>
        </p:txBody>
      </p:sp>
      <p:grpSp>
        <p:nvGrpSpPr>
          <p:cNvPr id="5" name="Группа 4"/>
          <p:cNvGrpSpPr/>
          <p:nvPr/>
        </p:nvGrpSpPr>
        <p:grpSpPr>
          <a:xfrm>
            <a:off x="6284024" y="3284984"/>
            <a:ext cx="1728192" cy="1762100"/>
            <a:chOff x="3059832" y="4115172"/>
            <a:chExt cx="1728192" cy="1762100"/>
          </a:xfrm>
        </p:grpSpPr>
        <p:sp>
          <p:nvSpPr>
            <p:cNvPr id="6" name="Выгнутая вправо стрелка 5"/>
            <p:cNvSpPr/>
            <p:nvPr/>
          </p:nvSpPr>
          <p:spPr>
            <a:xfrm>
              <a:off x="3923928" y="4221088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право стрелка 6"/>
            <p:cNvSpPr/>
            <p:nvPr/>
          </p:nvSpPr>
          <p:spPr>
            <a:xfrm flipH="1" flipV="1">
              <a:off x="3059832" y="4115172"/>
              <a:ext cx="864096" cy="165618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63888" y="2992595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8600" y="3992742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75772" y="300156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2216" y="3733643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47032" y="4610805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17328" y="4754697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и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503712" y="4113324"/>
            <a:ext cx="1872208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Эйлера:</a:t>
            </a:r>
            <a:br>
              <a:rPr lang="ru-RU" dirty="0"/>
            </a:br>
            <a:r>
              <a:rPr lang="ru-RU" dirty="0"/>
              <a:t>случай, когда </a:t>
            </a:r>
            <a:r>
              <a:rPr lang="ru-RU" dirty="0" smtClean="0"/>
              <a:t>нет биекции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А для каких диаграмм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неприменимы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?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Ответ: для тех, где ровно одна трапеция, и при этом либо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либо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случае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случае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p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</m:nary>
                      <m:r>
                        <a:rPr lang="en-US" i="1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2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402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smtClean="0"/>
              <a:t>Эйлера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/>
              <a:t>иллюстрации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Случай, когда есть «плохая» диаграмма к которой неприменимы 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 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/>
                  <a:t>:  тогда у нас биекция между всеми остальными, кроме неё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1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3719736" y="3068960"/>
            <a:ext cx="4896544" cy="2232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4"/>
          </p:cNvCxnSpPr>
          <p:nvPr/>
        </p:nvCxnSpPr>
        <p:spPr>
          <a:xfrm>
            <a:off x="6168008" y="3068960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Равнобедренный треугольник 7"/>
          <p:cNvSpPr/>
          <p:nvPr/>
        </p:nvSpPr>
        <p:spPr>
          <a:xfrm>
            <a:off x="4415223" y="3998794"/>
            <a:ext cx="216024" cy="252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51884" y="4581128"/>
            <a:ext cx="216024" cy="252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375920" y="4059070"/>
            <a:ext cx="216024" cy="252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74042" y="3393058"/>
            <a:ext cx="252028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7054" y="4707142"/>
            <a:ext cx="252028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>
            <a:stCxn id="22" idx="0"/>
          </p:cNvCxnSpPr>
          <p:nvPr/>
        </p:nvCxnSpPr>
        <p:spPr>
          <a:xfrm flipV="1">
            <a:off x="4523236" y="5157192"/>
            <a:ext cx="420637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12455" y="5949281"/>
            <a:ext cx="2421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Разбиения с нечётным</a:t>
            </a:r>
            <a:br>
              <a:rPr lang="ru-RU" dirty="0"/>
            </a:br>
            <a:r>
              <a:rPr lang="ru-RU" dirty="0"/>
              <a:t>числом слагаемых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59083" y="5949281"/>
            <a:ext cx="2182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Разбиения с чётным</a:t>
            </a:r>
            <a:br>
              <a:rPr lang="ru-RU" dirty="0"/>
            </a:br>
            <a:r>
              <a:rPr lang="ru-RU" dirty="0"/>
              <a:t>числом слагаемых</a:t>
            </a:r>
          </a:p>
        </p:txBody>
      </p:sp>
      <p:cxnSp>
        <p:nvCxnSpPr>
          <p:cNvPr id="26" name="Прямая со стрелкой 25"/>
          <p:cNvCxnSpPr>
            <a:stCxn id="23" idx="0"/>
          </p:cNvCxnSpPr>
          <p:nvPr/>
        </p:nvCxnSpPr>
        <p:spPr>
          <a:xfrm flipH="1" flipV="1">
            <a:off x="7374143" y="5157192"/>
            <a:ext cx="476297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358893" y="3068960"/>
                <a:ext cx="190712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Все разбиения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ru-RU" dirty="0"/>
                  <a:t>на различные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/>
                  <a:t>слагаемые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893" y="3068960"/>
                <a:ext cx="1907125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2875" t="-3289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олилиния 29"/>
          <p:cNvSpPr/>
          <p:nvPr/>
        </p:nvSpPr>
        <p:spPr>
          <a:xfrm>
            <a:off x="5550091" y="3497240"/>
            <a:ext cx="859809" cy="501555"/>
          </a:xfrm>
          <a:custGeom>
            <a:avLst/>
            <a:gdLst>
              <a:gd name="connsiteX0" fmla="*/ 0 w 859809"/>
              <a:gd name="connsiteY0" fmla="*/ 501555 h 501555"/>
              <a:gd name="connsiteX1" fmla="*/ 300250 w 859809"/>
              <a:gd name="connsiteY1" fmla="*/ 51179 h 501555"/>
              <a:gd name="connsiteX2" fmla="*/ 859809 w 859809"/>
              <a:gd name="connsiteY2" fmla="*/ 10236 h 501555"/>
              <a:gd name="connsiteX3" fmla="*/ 859809 w 859809"/>
              <a:gd name="connsiteY3" fmla="*/ 10236 h 50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809" h="501555">
                <a:moveTo>
                  <a:pt x="0" y="501555"/>
                </a:moveTo>
                <a:cubicBezTo>
                  <a:pt x="78474" y="317310"/>
                  <a:pt x="156948" y="133066"/>
                  <a:pt x="300250" y="51179"/>
                </a:cubicBezTo>
                <a:cubicBezTo>
                  <a:pt x="443552" y="-30708"/>
                  <a:pt x="859809" y="10236"/>
                  <a:pt x="859809" y="10236"/>
                </a:cubicBezTo>
                <a:lnTo>
                  <a:pt x="859809" y="10236"/>
                </a:ln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513114" y="3312573"/>
                <a:ext cx="495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114" y="3312573"/>
                <a:ext cx="49507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Полилиния 31"/>
          <p:cNvSpPr/>
          <p:nvPr/>
        </p:nvSpPr>
        <p:spPr>
          <a:xfrm>
            <a:off x="5659272" y="3630305"/>
            <a:ext cx="764274" cy="532263"/>
          </a:xfrm>
          <a:custGeom>
            <a:avLst/>
            <a:gdLst>
              <a:gd name="connsiteX0" fmla="*/ 764274 w 764274"/>
              <a:gd name="connsiteY0" fmla="*/ 0 h 532263"/>
              <a:gd name="connsiteX1" fmla="*/ 532262 w 764274"/>
              <a:gd name="connsiteY1" fmla="*/ 368490 h 532263"/>
              <a:gd name="connsiteX2" fmla="*/ 0 w 764274"/>
              <a:gd name="connsiteY2" fmla="*/ 532263 h 53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4274" h="532263">
                <a:moveTo>
                  <a:pt x="764274" y="0"/>
                </a:moveTo>
                <a:cubicBezTo>
                  <a:pt x="711957" y="139890"/>
                  <a:pt x="659641" y="279780"/>
                  <a:pt x="532262" y="368490"/>
                </a:cubicBezTo>
                <a:cubicBezTo>
                  <a:pt x="404883" y="457201"/>
                  <a:pt x="202441" y="494732"/>
                  <a:pt x="0" y="532263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93874" y="3779063"/>
                <a:ext cx="500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874" y="3779063"/>
                <a:ext cx="50039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Полилиния 33"/>
          <p:cNvSpPr/>
          <p:nvPr/>
        </p:nvSpPr>
        <p:spPr>
          <a:xfrm>
            <a:off x="5304431" y="4529666"/>
            <a:ext cx="1091821" cy="178813"/>
          </a:xfrm>
          <a:custGeom>
            <a:avLst/>
            <a:gdLst>
              <a:gd name="connsiteX0" fmla="*/ 0 w 1091821"/>
              <a:gd name="connsiteY0" fmla="*/ 110574 h 178813"/>
              <a:gd name="connsiteX1" fmla="*/ 600501 w 1091821"/>
              <a:gd name="connsiteY1" fmla="*/ 1392 h 178813"/>
              <a:gd name="connsiteX2" fmla="*/ 1091821 w 1091821"/>
              <a:gd name="connsiteY2" fmla="*/ 178813 h 178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1821" h="178813">
                <a:moveTo>
                  <a:pt x="0" y="110574"/>
                </a:moveTo>
                <a:cubicBezTo>
                  <a:pt x="209265" y="50296"/>
                  <a:pt x="418531" y="-9981"/>
                  <a:pt x="600501" y="1392"/>
                </a:cubicBezTo>
                <a:cubicBezTo>
                  <a:pt x="782471" y="12765"/>
                  <a:pt x="937146" y="95789"/>
                  <a:pt x="1091821" y="178813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729798" y="4326663"/>
                <a:ext cx="500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798" y="4326663"/>
                <a:ext cx="50039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олилиния 35"/>
          <p:cNvSpPr/>
          <p:nvPr/>
        </p:nvSpPr>
        <p:spPr>
          <a:xfrm>
            <a:off x="5345373" y="4844955"/>
            <a:ext cx="1064526" cy="124174"/>
          </a:xfrm>
          <a:custGeom>
            <a:avLst/>
            <a:gdLst>
              <a:gd name="connsiteX0" fmla="*/ 1064526 w 1064526"/>
              <a:gd name="connsiteY0" fmla="*/ 54591 h 124174"/>
              <a:gd name="connsiteX1" fmla="*/ 586854 w 1064526"/>
              <a:gd name="connsiteY1" fmla="*/ 122830 h 124174"/>
              <a:gd name="connsiteX2" fmla="*/ 0 w 1064526"/>
              <a:gd name="connsiteY2" fmla="*/ 0 h 12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526" h="124174">
                <a:moveTo>
                  <a:pt x="1064526" y="54591"/>
                </a:moveTo>
                <a:cubicBezTo>
                  <a:pt x="914400" y="93260"/>
                  <a:pt x="764275" y="131929"/>
                  <a:pt x="586854" y="122830"/>
                </a:cubicBezTo>
                <a:cubicBezTo>
                  <a:pt x="409433" y="113731"/>
                  <a:pt x="204716" y="56865"/>
                  <a:pt x="0" y="0"/>
                </a:cubicBezTo>
              </a:path>
            </a:pathLst>
          </a:custGeom>
          <a:noFill/>
          <a:ln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591945" y="4739186"/>
                <a:ext cx="495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П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45" y="4739186"/>
                <a:ext cx="495071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971062" y="6087779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062" y="6087779"/>
                <a:ext cx="410690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473503" y="3773945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804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smtClean="0"/>
              <a:t>Эйлера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/>
              <a:t>случай, когда нет биекции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Таким образом, если у числа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dirty="0" smtClean="0"/>
                  <a:t> есть разбиение, диаграмма которой представляет собой одиночную трапецию с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</a:t>
                </a:r>
                <a:endParaRPr lang="ru-RU" b="0" i="1" dirty="0" smtClean="0">
                  <a:latin typeface="Cambria Math"/>
                </a:endParaRP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или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/>
                  <a:t> 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 при чётных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это разбиение имеет чётное число слагаемых, и тогда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чёт</m:t>
                        </m:r>
                      </m:sub>
                    </m:sSub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=1+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неч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ru-RU" dirty="0" smtClean="0"/>
                  <a:t> а при нечётных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— нечётное число слагаемых, и тогда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неч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=1+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чёт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 есть в любом из этих случаев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чёт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неч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1149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2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 сколько линейных слов порождает одно циклическое слово?</a:t>
            </a: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sz="1800" dirty="0"/>
              <a:t>кролик</a:t>
            </a:r>
            <a:br>
              <a:rPr lang="ru-RU" sz="1800" dirty="0"/>
            </a:br>
            <a:r>
              <a:rPr lang="ru-RU" sz="1800" dirty="0" err="1"/>
              <a:t>роликк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оликкр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ликкро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иккрол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ккроли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варвар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арварв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рварва</a:t>
            </a:r>
            <a:endParaRPr lang="ru-RU" sz="1800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6101930" y="4730473"/>
            <a:ext cx="2197017" cy="2089155"/>
            <a:chOff x="4577248" y="2217460"/>
            <a:chExt cx="2573397" cy="244705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952672" y="2509850"/>
              <a:ext cx="1728192" cy="1762100"/>
              <a:chOff x="3059832" y="4115172"/>
              <a:chExt cx="1728192" cy="1762100"/>
            </a:xfrm>
          </p:grpSpPr>
          <p:sp>
            <p:nvSpPr>
              <p:cNvPr id="6" name="Выгнутая вправо стрелка 5"/>
              <p:cNvSpPr/>
              <p:nvPr/>
            </p:nvSpPr>
            <p:spPr>
              <a:xfrm>
                <a:off x="3923928" y="4221088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Выгнутая вправо стрелка 6"/>
              <p:cNvSpPr/>
              <p:nvPr/>
            </p:nvSpPr>
            <p:spPr>
              <a:xfrm flipH="1" flipV="1">
                <a:off x="3059832" y="4115172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032536" y="2217460"/>
              <a:ext cx="447250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в</a:t>
              </a:r>
              <a:endParaRPr lang="ru-RU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7248" y="3217607"/>
              <a:ext cx="469781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44420" y="2226426"/>
              <a:ext cx="447250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80864" y="2958508"/>
              <a:ext cx="469781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р</a:t>
              </a:r>
              <a:endParaRPr lang="ru-RU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15680" y="3835670"/>
              <a:ext cx="447250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в</a:t>
              </a:r>
              <a:endParaRPr lang="ru-RU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5976" y="3979562"/>
              <a:ext cx="447250" cy="684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а</a:t>
              </a:r>
            </a:p>
          </p:txBody>
        </p:sp>
      </p:grpSp>
      <p:cxnSp>
        <p:nvCxnSpPr>
          <p:cNvPr id="15" name="Прямая со стрелкой 14"/>
          <p:cNvCxnSpPr/>
          <p:nvPr/>
        </p:nvCxnSpPr>
        <p:spPr>
          <a:xfrm flipH="1">
            <a:off x="3584915" y="3323766"/>
            <a:ext cx="1872208" cy="0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6101929" y="2528437"/>
            <a:ext cx="2113375" cy="1957348"/>
            <a:chOff x="4606724" y="4566385"/>
            <a:chExt cx="2596345" cy="2512833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982148" y="4858775"/>
              <a:ext cx="1728192" cy="1762100"/>
              <a:chOff x="3059832" y="4115172"/>
              <a:chExt cx="1728192" cy="1762100"/>
            </a:xfrm>
          </p:grpSpPr>
          <p:sp>
            <p:nvSpPr>
              <p:cNvPr id="16" name="Выгнутая вправо стрелка 15"/>
              <p:cNvSpPr/>
              <p:nvPr/>
            </p:nvSpPr>
            <p:spPr>
              <a:xfrm>
                <a:off x="3923928" y="4221088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Выгнутая вправо стрелка 16"/>
              <p:cNvSpPr/>
              <p:nvPr/>
            </p:nvSpPr>
            <p:spPr>
              <a:xfrm flipH="1" flipV="1">
                <a:off x="3059832" y="4115172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062012" y="4566385"/>
              <a:ext cx="461220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к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06724" y="5566532"/>
              <a:ext cx="461220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к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73896" y="4575351"/>
              <a:ext cx="492729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р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10340" y="5307432"/>
              <a:ext cx="492729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о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45156" y="6184595"/>
              <a:ext cx="484852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л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5452" y="6328487"/>
              <a:ext cx="498636" cy="750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и</a:t>
              </a:r>
            </a:p>
          </p:txBody>
        </p:sp>
      </p:grpSp>
      <p:cxnSp>
        <p:nvCxnSpPr>
          <p:cNvPr id="25" name="Прямая со стрелкой 24"/>
          <p:cNvCxnSpPr/>
          <p:nvPr/>
        </p:nvCxnSpPr>
        <p:spPr>
          <a:xfrm flipH="1">
            <a:off x="3584915" y="5645340"/>
            <a:ext cx="1872208" cy="0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Всё определяется периодом!</a:t>
                </a:r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endParaRPr lang="ru-RU" sz="1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 smtClean="0"/>
                  <a:t>                             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𝑘</m:t>
                        </m:r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 стрелкой 14"/>
          <p:cNvCxnSpPr/>
          <p:nvPr/>
        </p:nvCxnSpPr>
        <p:spPr>
          <a:xfrm flipH="1">
            <a:off x="5617156" y="3861855"/>
            <a:ext cx="1872208" cy="0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/>
          <p:cNvGrpSpPr/>
          <p:nvPr/>
        </p:nvGrpSpPr>
        <p:grpSpPr>
          <a:xfrm>
            <a:off x="7719687" y="2875461"/>
            <a:ext cx="2179103" cy="1922910"/>
            <a:chOff x="4516412" y="2459595"/>
            <a:chExt cx="2179103" cy="192291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883516" y="2756193"/>
              <a:ext cx="1406715" cy="1372572"/>
              <a:chOff x="3059832" y="4115172"/>
              <a:chExt cx="1728192" cy="1762100"/>
            </a:xfrm>
          </p:grpSpPr>
          <p:sp>
            <p:nvSpPr>
              <p:cNvPr id="16" name="Выгнутая вправо стрелка 15"/>
              <p:cNvSpPr/>
              <p:nvPr/>
            </p:nvSpPr>
            <p:spPr>
              <a:xfrm>
                <a:off x="3923928" y="4221088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Выгнутая вправо стрелка 16"/>
              <p:cNvSpPr/>
              <p:nvPr/>
            </p:nvSpPr>
            <p:spPr>
              <a:xfrm flipH="1" flipV="1">
                <a:off x="3059832" y="4115172"/>
                <a:ext cx="864096" cy="165618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4830650" y="2556138"/>
                  <a:ext cx="49872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650" y="2556138"/>
                  <a:ext cx="498726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5126883" y="2459595"/>
                  <a:ext cx="5046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6883" y="2459595"/>
                  <a:ext cx="504689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5743756" y="2556138"/>
                  <a:ext cx="5150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3756" y="2556138"/>
                  <a:ext cx="515013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026217" y="2744575"/>
                  <a:ext cx="49872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6217" y="2744575"/>
                  <a:ext cx="498726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6190826" y="3045879"/>
                  <a:ext cx="5046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0826" y="3045879"/>
                  <a:ext cx="504689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6111182" y="3649628"/>
                  <a:ext cx="5150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1182" y="3649628"/>
                  <a:ext cx="515013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4759107" y="3825805"/>
                  <a:ext cx="49872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9107" y="3825805"/>
                  <a:ext cx="498726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4542716" y="3570849"/>
                  <a:ext cx="5046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2716" y="3570849"/>
                  <a:ext cx="50468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4516412" y="2932538"/>
                  <a:ext cx="5150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6412" y="2932538"/>
                  <a:ext cx="515013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5465719" y="2485437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/>
                          </a:rPr>
                          <m:t>…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5719" y="2485437"/>
                  <a:ext cx="434734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212036" y="3318720"/>
                  <a:ext cx="32252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/>
                          </a:rPr>
                          <m:t>⋮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2036" y="3318720"/>
                  <a:ext cx="322524" cy="40011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4538878" y="3300345"/>
                  <a:ext cx="32252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/>
                          </a:rPr>
                          <m:t>⋮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8878" y="3300345"/>
                  <a:ext cx="322524" cy="40011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5471380" y="3982395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/>
                          </a:rPr>
                          <m:t>…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71380" y="3982395"/>
                  <a:ext cx="434734" cy="40011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144174" y="3461745"/>
                <a:ext cx="8181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слов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173" y="3461745"/>
                <a:ext cx="818173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333" r="-597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06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Циклические слова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Подытожим:</a:t>
                </a:r>
              </a:p>
              <a:p>
                <a:r>
                  <a:rPr lang="ru-RU" dirty="0" smtClean="0"/>
                  <a:t>Из циклического слова периода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получается ровно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линейных слов</a:t>
                </a:r>
              </a:p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длина слова, 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период,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Следовательно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лин.сл</m:t>
                      </m:r>
                      <m:r>
                        <a:rPr lang="en-US" b="0" i="1" smtClean="0">
                          <a:latin typeface="Cambria Math"/>
                        </a:rPr>
                        <m:t>.</m:t>
                      </m:r>
                      <m:r>
                        <a:rPr lang="ru-RU" b="0" i="1" smtClean="0">
                          <a:latin typeface="Cambria Math"/>
                        </a:rPr>
                        <m:t> длины 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⋅#ц.сл.периода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507288" cy="5400600"/>
              </a:xfrm>
              <a:blipFill rotWithShape="1">
                <a:blip r:embed="rId2"/>
                <a:stretch>
                  <a:fillRect l="-1791" t="-14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631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циклических слов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Обозначим через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мощность алфавита, а через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длину слов.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Наша задача: найти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количество соответствующих циклических слов.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бы мы знали для каждого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число циклических слов длины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периода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, то всё было бы просто: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ц.сл.длины 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|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#ц.сл</m:t>
                          </m:r>
                          <m:r>
                            <a:rPr lang="ru-RU" i="1">
                              <a:latin typeface="Cambria Math"/>
                            </a:rPr>
                            <m:t>.периода 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507288" cy="5400600"/>
              </a:xfrm>
              <a:blipFill rotWithShape="1">
                <a:blip r:embed="rId2"/>
                <a:stretch>
                  <a:fillRect l="-1791" t="-13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циклических слов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|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⋅#ц.сл.периода 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|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#ц.сл</m:t>
                          </m:r>
                          <m:r>
                            <a:rPr lang="ru-RU" i="1">
                              <a:latin typeface="Cambria Math"/>
                            </a:rPr>
                            <m:t>.периода </m:t>
                          </m:r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</m:nary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19256" cy="518457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735961" y="3789041"/>
            <a:ext cx="1375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не знаем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6285278" y="2708920"/>
            <a:ext cx="458795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>
            <a:off x="6423714" y="4250706"/>
            <a:ext cx="410881" cy="762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flipH="1">
            <a:off x="4079777" y="4250706"/>
            <a:ext cx="2343936" cy="762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26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5531</TotalTime>
  <Words>639</Words>
  <Application>Microsoft Office PowerPoint</Application>
  <PresentationFormat>Широкоэкранный</PresentationFormat>
  <Paragraphs>283</Paragraphs>
  <Slides>42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Wingdings</vt:lpstr>
      <vt:lpstr>Тема Office</vt:lpstr>
      <vt:lpstr>Дискретные структуры МФТИ, осень 2013</vt:lpstr>
      <vt:lpstr>Циклические слова</vt:lpstr>
      <vt:lpstr>Циклические слова</vt:lpstr>
      <vt:lpstr>Циклические слова</vt:lpstr>
      <vt:lpstr>Циклические слова</vt:lpstr>
      <vt:lpstr>Циклические слова</vt:lpstr>
      <vt:lpstr>Циклические слова</vt:lpstr>
      <vt:lpstr>Число циклических слов</vt:lpstr>
      <vt:lpstr>Число циклических слов</vt:lpstr>
      <vt:lpstr>Формула обращения Мёбиуса</vt:lpstr>
      <vt:lpstr>Функция Мёбиуса</vt:lpstr>
      <vt:lpstr>Функция Мёбиуса</vt:lpstr>
      <vt:lpstr>Доказательство формулы Мёбиуса</vt:lpstr>
      <vt:lpstr>Применение формулы Мёбиуса</vt:lpstr>
      <vt:lpstr>Число циклических слов</vt:lpstr>
      <vt:lpstr>Число циклических слов</vt:lpstr>
      <vt:lpstr>Разбиения чисел на слагаемые</vt:lpstr>
      <vt:lpstr>Разбиения чисел на слагаемые</vt:lpstr>
      <vt:lpstr>Упорядоченные разбиения</vt:lpstr>
      <vt:lpstr>Рекуррентное соотношение для числа упорядоченных разбиений</vt:lpstr>
      <vt:lpstr>Неупорядоченные разбиения</vt:lpstr>
      <vt:lpstr>Неупорядоченные разбиения</vt:lpstr>
      <vt:lpstr>Рекуррентное соотношение для числа упорядоченных разбиений</vt:lpstr>
      <vt:lpstr>Доказательство соотношения</vt:lpstr>
      <vt:lpstr>Рекуррентное соотношение для числа упорядоченных разбиений</vt:lpstr>
      <vt:lpstr>Формула Харди—Рамануджана</vt:lpstr>
      <vt:lpstr>Диаграммы разбиений</vt:lpstr>
      <vt:lpstr>Диаграммы разбиений</vt:lpstr>
      <vt:lpstr>Диаграммы разбиений</vt:lpstr>
      <vt:lpstr>Диаграммы разбиений</vt:lpstr>
      <vt:lpstr>Теорема Эйлера</vt:lpstr>
      <vt:lpstr>Доказательство теоремы Эйлера</vt:lpstr>
      <vt:lpstr>Доказательство теоремы Эйлера: преобразования диаграмм</vt:lpstr>
      <vt:lpstr>Доказательство теоремы Эйлера: преобразования диаграмм</vt:lpstr>
      <vt:lpstr>Доказательство теоремы Эйлера: преобразования диаграмм</vt:lpstr>
      <vt:lpstr>Доказательство теоремы Эйлера: преобразования диаграмм</vt:lpstr>
      <vt:lpstr>Доказательство теоремы Эйлера: свойства преобразований П_1 и П_2</vt:lpstr>
      <vt:lpstr>Доказательство теоремы Эйлера: случай, когда есть биекция</vt:lpstr>
      <vt:lpstr>Доказательство теоремы Эйлера: иллюстрации</vt:lpstr>
      <vt:lpstr>Доказательство теоремы Эйлера: случай, когда нет биекции</vt:lpstr>
      <vt:lpstr>Доказательство теоремы Эйлера: иллюстрации</vt:lpstr>
      <vt:lpstr>Доказательство теоремы Эйлера: случай, когда нет биекции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253</cp:revision>
  <dcterms:created xsi:type="dcterms:W3CDTF">2011-09-09T18:22:36Z</dcterms:created>
  <dcterms:modified xsi:type="dcterms:W3CDTF">2014-04-02T07:57:14Z</dcterms:modified>
</cp:coreProperties>
</file>