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437" r:id="rId2"/>
    <p:sldId id="427" r:id="rId3"/>
    <p:sldId id="430" r:id="rId4"/>
    <p:sldId id="334" r:id="rId5"/>
    <p:sldId id="385" r:id="rId6"/>
    <p:sldId id="386" r:id="rId7"/>
    <p:sldId id="387" r:id="rId8"/>
    <p:sldId id="388" r:id="rId9"/>
    <p:sldId id="433" r:id="rId10"/>
    <p:sldId id="389" r:id="rId11"/>
    <p:sldId id="393" r:id="rId12"/>
    <p:sldId id="394" r:id="rId13"/>
    <p:sldId id="395" r:id="rId14"/>
    <p:sldId id="434" r:id="rId15"/>
    <p:sldId id="435" r:id="rId16"/>
    <p:sldId id="402" r:id="rId17"/>
    <p:sldId id="403" r:id="rId18"/>
    <p:sldId id="405" r:id="rId19"/>
    <p:sldId id="404" r:id="rId20"/>
    <p:sldId id="406" r:id="rId21"/>
    <p:sldId id="408" r:id="rId22"/>
    <p:sldId id="396" r:id="rId23"/>
    <p:sldId id="397" r:id="rId24"/>
    <p:sldId id="398" r:id="rId25"/>
    <p:sldId id="399" r:id="rId26"/>
    <p:sldId id="400" r:id="rId27"/>
    <p:sldId id="407" r:id="rId28"/>
    <p:sldId id="392" r:id="rId29"/>
    <p:sldId id="409" r:id="rId30"/>
    <p:sldId id="391" r:id="rId31"/>
    <p:sldId id="432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437"/>
          </p14:sldIdLst>
        </p14:section>
        <p14:section name="Повторение материала о группах" id="{E424FA0E-F604-4D6D-9846-4C87640F2DBD}">
          <p14:sldIdLst>
            <p14:sldId id="427"/>
            <p14:sldId id="430"/>
          </p14:sldIdLst>
        </p14:section>
        <p14:section name="Вычисления по модулю" id="{7812A890-D814-4CE5-9D0F-D7EB42000C77}">
          <p14:sldIdLst>
            <p14:sldId id="334"/>
            <p14:sldId id="385"/>
            <p14:sldId id="386"/>
            <p14:sldId id="387"/>
            <p14:sldId id="388"/>
            <p14:sldId id="433"/>
            <p14:sldId id="389"/>
          </p14:sldIdLst>
        </p14:section>
        <p14:section name="Аддитивная группа вычетов" id="{0B67AEDE-E562-4B4A-9235-CADC17A1EB9A}">
          <p14:sldIdLst>
            <p14:sldId id="393"/>
            <p14:sldId id="394"/>
            <p14:sldId id="395"/>
          </p14:sldIdLst>
        </p14:section>
        <p14:section name="Порядок элемента, циклические подгруппы" id="{A468CB1F-EF61-4A66-863C-6E518B613AF0}">
          <p14:sldIdLst>
            <p14:sldId id="434"/>
            <p14:sldId id="435"/>
            <p14:sldId id="402"/>
            <p14:sldId id="403"/>
            <p14:sldId id="405"/>
            <p14:sldId id="404"/>
            <p14:sldId id="406"/>
            <p14:sldId id="408"/>
          </p14:sldIdLst>
        </p14:section>
        <p14:section name="Мультипликативная группа вычетов" id="{9EED31A8-B7F0-4237-B132-BDC2F6F870E5}">
          <p14:sldIdLst>
            <p14:sldId id="396"/>
            <p14:sldId id="397"/>
            <p14:sldId id="398"/>
            <p14:sldId id="399"/>
            <p14:sldId id="400"/>
          </p14:sldIdLst>
        </p14:section>
        <p14:section name="Теорема Эйлера—Ферма" id="{7315C334-A1BB-4B61-B735-FE148867A6BA}">
          <p14:sldIdLst>
            <p14:sldId id="407"/>
            <p14:sldId id="392"/>
            <p14:sldId id="409"/>
            <p14:sldId id="391"/>
            <p14:sldId id="4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6" autoAdjust="0"/>
    <p:restoredTop sz="94186" autoAdjust="0"/>
  </p:normalViewPr>
  <p:slideViewPr>
    <p:cSldViewPr>
      <p:cViewPr varScale="1">
        <p:scale>
          <a:sx n="75" d="100"/>
          <a:sy n="75" d="100"/>
        </p:scale>
        <p:origin x="35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82B2B-BBB9-489F-B05D-690A061B64BD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BDFB3-1A31-452D-A780-4C8FFFB3D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34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5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773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3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5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57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9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8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7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6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0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2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5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Пример </a:t>
            </a:r>
            <a:r>
              <a:rPr lang="ru-RU" dirty="0" smtClean="0"/>
              <a:t>вычислений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b="1" dirty="0" smtClean="0"/>
                  <a:t>Задача.</a:t>
                </a:r>
                <a:br>
                  <a:rPr lang="ru-RU" b="1" dirty="0" smtClean="0"/>
                </a:br>
                <a:r>
                  <a:rPr lang="ru-RU" dirty="0" smtClean="0"/>
                  <a:t>Какому числу из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значение выражения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100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18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85</m:t>
                        </m:r>
                      </m:sup>
                    </m:sSup>
                  </m:oMath>
                </a14:m>
                <a:r>
                  <a:rPr lang="en-US" dirty="0" smtClean="0"/>
                  <a:t>?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Решение: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100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18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85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11+5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50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11−1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22−4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85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lim>
                      </m:limUp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50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85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10⋅17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22+3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93⋅11+1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17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  <m:limUpp>
                        <m:limUp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243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2⋅121+1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16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Аддитивная группа вычетов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Множество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чисел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0,1,…,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образует группу относительно операции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/>
                      <m:t>⊕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m:rPr>
                        <m:nor/>
                      </m:rPr>
                      <a:rPr lang="ru-RU"/>
                      <m:t>⊕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   — </a:t>
                </a:r>
                <a:r>
                  <a:rPr lang="ru-RU" dirty="0" smtClean="0"/>
                  <a:t>это такое число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/>
                      <m:t>⊕</m:t>
                    </m:r>
                  </m:oMath>
                </a14:m>
                <a:r>
                  <a:rPr lang="ru-RU" dirty="0" smtClean="0"/>
                  <a:t>  — операция </a:t>
                </a:r>
                <a:r>
                  <a:rPr lang="ru-RU" i="1" dirty="0" smtClean="0"/>
                  <a:t>сложения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0" indent="0">
                  <a:spcBef>
                    <a:spcPts val="2400"/>
                  </a:spcBef>
                  <a:buNone/>
                </a:pPr>
                <a:r>
                  <a:rPr lang="ru-RU" b="1" dirty="0" smtClean="0"/>
                  <a:t>Пример.</a:t>
                </a:r>
                <a:r>
                  <a:rPr lang="ru-RU" dirty="0" smtClean="0"/>
                  <a:t> Если мы работаем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m:rPr>
                          <m:nor/>
                        </m:rPr>
                        <a:rPr lang="ru-RU"/>
                        <m:t>⊕</m:t>
                      </m:r>
                      <m:r>
                        <a:rPr lang="en-US" b="0" i="1" smtClean="0">
                          <a:latin typeface="Cambria Math"/>
                        </a:rPr>
                        <m:t>2=0,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m:rPr>
                          <m:nor/>
                        </m:rPr>
                        <a:rPr lang="ru-RU"/>
                        <m:t>⊕</m:t>
                      </m:r>
                      <m:r>
                        <a:rPr lang="en-US" b="0" i="1" smtClean="0">
                          <a:latin typeface="Cambria Math"/>
                        </a:rPr>
                        <m:t>4=3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dirty="0" smtClean="0"/>
                  <a:t>Операцию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/>
                      <m:t>⊕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будем обычно обозначать</a:t>
                </a:r>
                <a:r>
                  <a:rPr lang="en-US" dirty="0"/>
                  <a:t> </a:t>
                </a:r>
                <a:r>
                  <a:rPr lang="ru-RU" dirty="0" smtClean="0"/>
                  <a:t>просто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+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351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Аддитивная группа вычетов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02416" cy="4699719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Множество чисел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0,1,…,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образует группу относительно операции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/>
                      <m:t>⊕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endParaRPr lang="ru-RU" dirty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Ассоциативность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операции: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m:rPr>
                        <m:nor/>
                      </m:rPr>
                      <a:rPr lang="ru-RU"/>
                      <m:t>⊕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m:rPr>
                            <m:nor/>
                          </m:rPr>
                          <a:rPr lang="ru-RU" smtClean="0"/>
                          <m:t>⊕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m:rPr>
                            <m:nor/>
                          </m:rPr>
                          <a:rPr lang="ru-RU"/>
                          <m:t>⊕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m:rPr>
                        <m:nor/>
                      </m:rPr>
                      <a:rPr lang="ru-RU"/>
                      <m:t>⊕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Тогда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ru-RU" dirty="0" smtClean="0"/>
                  <a:t>,  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следовательно</a:t>
                </a:r>
                <a:endParaRPr lang="ru-RU" dirty="0"/>
              </a:p>
              <a:p>
                <a:pPr marL="0" indent="0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Аналогично,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</m:oMath>
                </a14:m>
                <a:r>
                  <a:rPr lang="ru-RU" dirty="0" smtClean="0"/>
                  <a:t>. 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Так как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,  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02416" cy="4699719"/>
              </a:xfrm>
              <a:blipFill rotWithShape="0">
                <a:blip r:embed="rId2"/>
                <a:stretch>
                  <a:fillRect l="-1016" t="-1038" r="-1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60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Аддитивная 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Продолжение доказательства:</a:t>
                </a:r>
                <a:endParaRPr lang="ru-RU" dirty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Нейтральный элемент: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Существование обратных элементов: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обратный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обратным будет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т.к.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13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Циклические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Определение.</a:t>
                </a:r>
                <a:br>
                  <a:rPr lang="ru-RU" b="1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конечная группа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изоморфна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группе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циклической</a:t>
                </a:r>
                <a:r>
                  <a:rPr lang="ru-RU" dirty="0" smtClean="0"/>
                  <a:t> группой.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Также циклическими называют бесконечные группы, изоморфные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группе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  <m:r>
                          <a:rPr lang="en-US" b="0" i="1" smtClean="0">
                            <a:latin typeface="Cambria Math"/>
                          </a:rPr>
                          <m:t>,+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2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Циклические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Примеры</a:t>
                </a:r>
                <a:r>
                  <a:rPr lang="en-US" b="1" dirty="0" smtClean="0"/>
                  <a:t> </a:t>
                </a:r>
                <a:r>
                  <a:rPr lang="ru-RU" b="1" dirty="0"/>
                  <a:t>циклических групп:</a:t>
                </a:r>
                <a:endParaRPr lang="en-US" b="1" dirty="0"/>
              </a:p>
              <a:p>
                <a:r>
                  <a:rPr lang="ru-RU" dirty="0"/>
                  <a:t>Группа поворотов плоскости относительно начала координат</a:t>
                </a:r>
                <a:r>
                  <a:rPr lang="en-US" dirty="0"/>
                  <a:t> </a:t>
                </a:r>
                <a:r>
                  <a:rPr lang="ru-RU" dirty="0" smtClean="0"/>
                  <a:t>на угол</a:t>
                </a:r>
                <a:r>
                  <a:rPr lang="ru-RU" dirty="0"/>
                  <a:t>, кратный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 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 (</a:t>
                </a:r>
                <a:r>
                  <a:rPr lang="ru-RU" dirty="0" smtClean="0"/>
                  <a:t>определение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ru-RU" dirty="0" smtClean="0"/>
                  <a:t> см. дальше</a:t>
                </a:r>
                <a:r>
                  <a:rPr lang="en-US" dirty="0" smtClean="0"/>
                  <a:t>)</a:t>
                </a:r>
                <a:endParaRPr lang="ru-RU" dirty="0" smtClean="0"/>
              </a:p>
              <a:p>
                <a:r>
                  <a:rPr lang="ru-RU" dirty="0" smtClean="0"/>
                  <a:t>Группа чисел вида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умножения</a:t>
                </a:r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ru-RU" dirty="0" smtClean="0"/>
                  <a:t>при фиксированном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72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элемента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группа с операцией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∘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Порядком</a:t>
                </a:r>
                <a:r>
                  <a:rPr lang="ru-RU" dirty="0" smtClean="0"/>
                  <a:t> элемента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 такое наименьшее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которого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∘…∘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раз</m:t>
                          </m:r>
                        </m:lim>
                      </m:limLow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нейтральный элемент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такого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существует, порядок элемента считается равным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∞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Обозначается порядок так: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 t="-2241" r="-1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88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элемента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У каждого элемента в </a:t>
                </a:r>
                <a:r>
                  <a:rPr lang="ru-RU" i="1" dirty="0" smtClean="0"/>
                  <a:t>конечной</a:t>
                </a:r>
                <a:r>
                  <a:rPr lang="ru-RU" dirty="0" smtClean="0"/>
                  <a:t> группе есть конечный порядок.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 последовательности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обязательно возникнет повторение:</a:t>
                </a:r>
                <a:r>
                  <a:rPr lang="en-US" dirty="0" smtClean="0"/>
                  <a:t>  </a:t>
                </a: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∘…∘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 раз</m:t>
                          </m:r>
                        </m:lim>
                      </m:limLow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∘…∘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 раз</m:t>
                          </m:r>
                        </m:lim>
                      </m:limLow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сразу следует,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groupChr>
                          <m:groupChrPr>
                            <m:chr m:val="⏟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</a:rPr>
                              <m:t>∘…∘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groupChr>
                      </m:e>
                      <m:lim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 раз</m:t>
                        </m:r>
                      </m:lim>
                    </m:limLow>
                    <m:r>
                      <a:rPr lang="ru-RU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i="1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65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подгруппы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Для каждого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обозначим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limLow>
                        <m:limLow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∘…∘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 раз</m:t>
                          </m:r>
                        </m:lim>
                      </m:limLow>
                    </m:oMath>
                  </m:oMathPara>
                </a14:m>
                <a:endParaRPr lang="en-US" i="1" dirty="0" smtClean="0"/>
              </a:p>
              <a:p>
                <a:pPr marL="0" indent="0">
                  <a:buNone/>
                </a:pPr>
                <a:r>
                  <a:rPr lang="ru-RU" dirty="0" smtClean="0"/>
                  <a:t>По определению положим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∘0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нейтральный элемент группы.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0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Циклические подгруппы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101844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0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∞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 Тогда множество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sepChr m:val="∣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begChr m:val="[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ord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func>
                            </m:e>
                          </m:d>
                        </m:e>
                      </m:d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является подгруппой группы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,  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Нейтральный элемент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≥1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элемента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обратным будет элемент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ord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 этом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поскольку если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r>
                  <a:rPr lang="en-US" dirty="0" smtClean="0"/>
                  <a:t> 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1018440" cy="4771727"/>
              </a:xfrm>
              <a:blipFill rotWithShape="0">
                <a:blip r:embed="rId2"/>
                <a:stretch>
                  <a:fillRect l="-1162" t="-1149" r="-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66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Коммутативные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Группа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i="1" dirty="0" smtClean="0"/>
                  <a:t>коммутативная</a:t>
                </a:r>
                <a:r>
                  <a:rPr lang="ru-RU" dirty="0" smtClean="0"/>
                  <a:t> или </a:t>
                </a:r>
                <a:r>
                  <a:rPr lang="ru-RU" i="1" dirty="0" smtClean="0"/>
                  <a:t>абелева</a:t>
                </a:r>
                <a:r>
                  <a:rPr lang="ru-RU" dirty="0" smtClean="0"/>
                  <a:t>, если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Примеры абелевых групп: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ℤ</m:t>
                        </m:r>
                        <m:r>
                          <a:rPr lang="en-US" b="0" i="1" smtClean="0">
                            <a:latin typeface="Cambria Math"/>
                          </a:rPr>
                          <m:t>,+</m:t>
                        </m:r>
                      </m:e>
                    </m:d>
                  </m:oMath>
                </a14:m>
                <a:endParaRPr lang="ru-RU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ℚ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m:rPr>
                            <m:brk m:alnAt="63"/>
                          </m:rPr>
                          <a:rPr lang="en-US" b="0" i="1" dirty="0" smtClean="0">
                            <a:latin typeface="Cambria Math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/>
                          </a:rPr>
                          <m:t>×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Примеры </a:t>
                </a:r>
                <a:r>
                  <a:rPr lang="ru-RU" dirty="0" err="1" smtClean="0"/>
                  <a:t>неабелевых</a:t>
                </a:r>
                <a:r>
                  <a:rPr lang="ru-RU" dirty="0" smtClean="0"/>
                  <a:t> групп: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r>
                  <a:rPr lang="ru-RU" dirty="0" smtClean="0"/>
                  <a:t>группы подстановок</a:t>
                </a:r>
              </a:p>
              <a:p>
                <a:r>
                  <a:rPr lang="ru-RU" dirty="0" smtClean="0"/>
                  <a:t>группа всех аффинных преобразований плоскости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32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Циклические подгруппы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 Тогда множество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sepChr m:val="∣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begChr m:val="[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о</a:t>
                </a:r>
                <a:r>
                  <a:rPr lang="ru-RU" dirty="0" smtClean="0"/>
                  <a:t>бразует </a:t>
                </a:r>
                <a:r>
                  <a:rPr lang="ru-RU" i="1" dirty="0" smtClean="0"/>
                  <a:t>циклическую</a:t>
                </a:r>
                <a:r>
                  <a:rPr lang="ru-RU" dirty="0" smtClean="0"/>
                  <a:t> группу, изоморфную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 smtClean="0"/>
                  <a:t/>
                </a:r>
                <a:br>
                  <a:rPr lang="en-US" i="1" dirty="0" smtClean="0"/>
                </a:br>
                <a:r>
                  <a:rPr lang="ru-RU" dirty="0" smtClean="0"/>
                  <a:t>Изоморфизм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очевиден: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d>
                        <m:dPr>
                          <m:begChr m:val="[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0,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</m:d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:r>
                  <a:rPr lang="ru-RU" dirty="0"/>
                  <a:t>п</a:t>
                </a:r>
                <a:r>
                  <a:rPr lang="ru-RU" dirty="0" smtClean="0"/>
                  <a:t>оскольку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∘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mod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r>
                        <m:rPr>
                          <m:nor/>
                        </m:rPr>
                        <a:rPr lang="ru-RU"/>
                        <m:t>⊕</m:t>
                      </m:r>
                      <m:r>
                        <a:rPr lang="en-US" i="1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сохраняет групповую операцию, </a:t>
                </a:r>
                <a:r>
                  <a:rPr lang="ru-RU" dirty="0" err="1" smtClean="0"/>
                  <a:t>ч.т.д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217" t="-1090" b="-2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610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Циклические подгруппы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br>
                  <a:rPr lang="ru-RU" b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 Тогда множество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sepChr m:val="∣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begChr m:val="[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о</a:t>
                </a:r>
                <a:r>
                  <a:rPr lang="ru-RU" dirty="0" smtClean="0"/>
                  <a:t>бразует </a:t>
                </a:r>
                <a:r>
                  <a:rPr lang="ru-RU" i="1" dirty="0" smtClean="0"/>
                  <a:t>циклическую</a:t>
                </a:r>
                <a:r>
                  <a:rPr lang="ru-RU" dirty="0" smtClean="0"/>
                  <a:t> группу, изоморфную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называется подгруппой, </a:t>
                </a:r>
                <a:r>
                  <a:rPr lang="ru-RU" i="1" dirty="0" smtClean="0"/>
                  <a:t>порождённой элементом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 обозначается: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85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Мультипликативная </a:t>
            </a:r>
            <a:r>
              <a:rPr lang="ru-RU" dirty="0"/>
              <a:t>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Множество чисел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×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взаимно просто с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образует группу относительно операции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ru-RU" b="1" i="1" dirty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операция </a:t>
                </a:r>
                <a:r>
                  <a:rPr lang="ru-RU" i="1" dirty="0" smtClean="0"/>
                  <a:t>умножения по модулю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определению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ru-RU" b="0" i="1" dirty="0">
                        <a:latin typeface="Cambria Math"/>
                      </a:rPr>
                      <m:t>⊙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3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3000"/>
                  </a:spcBef>
                  <a:buNone/>
                </a:pPr>
                <a:r>
                  <a:rPr lang="ru-RU" b="1" dirty="0" smtClean="0"/>
                  <a:t>Примеры: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ru-RU" dirty="0" smtClean="0"/>
                  <a:t> 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ru-RU" i="1" dirty="0">
                        <a:latin typeface="Cambria Math"/>
                      </a:rPr>
                      <m:t>⊙</m:t>
                    </m:r>
                    <m:r>
                      <a:rPr lang="en-US" b="0" i="1" smtClean="0">
                        <a:latin typeface="Cambria Math"/>
                      </a:rPr>
                      <m:t>5=1,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4</m:t>
                    </m:r>
                    <m:r>
                      <a:rPr lang="ru-RU" i="1" dirty="0">
                        <a:latin typeface="Cambria Math"/>
                      </a:rPr>
                      <m:t>⊙</m:t>
                    </m:r>
                    <m:r>
                      <a:rPr lang="en-US" b="0" i="1" dirty="0" smtClean="0">
                        <a:latin typeface="Cambria Math"/>
                      </a:rPr>
                      <m:t>4=7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ru-RU" dirty="0" smtClean="0"/>
                  <a:t>Операцию </a:t>
                </a:r>
                <a14:m>
                  <m:oMath xmlns:m="http://schemas.openxmlformats.org/officeDocument/2006/math">
                    <m:r>
                      <a:rPr lang="ru-RU" i="1" dirty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будем обычно обозначать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просто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1132" b="-23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406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Мультипликативная </a:t>
            </a:r>
            <a:r>
              <a:rPr lang="ru-RU" dirty="0"/>
              <a:t>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Множество чисел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×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взаимно просто с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образует группу относительно операции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Ассоциативность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1" i="1" dirty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доказывается, как и для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/>
                      <m:t>⊕</m:t>
                    </m:r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Нейтральный элемент</a:t>
                </a:r>
                <a:r>
                  <a:rPr lang="en-US" dirty="0"/>
                  <a:t>: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Нетривиально только существование обратных элементов…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70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Мультипликативная </a:t>
            </a:r>
            <a:r>
              <a:rPr lang="ru-RU" dirty="0"/>
              <a:t>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Доказательство существования обратных: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≠1</m:t>
                    </m:r>
                  </m:oMath>
                </a14:m>
                <a:r>
                  <a:rPr lang="en-US" dirty="0" smtClean="0"/>
                  <a:t>.  </a:t>
                </a:r>
              </a:p>
              <a:p>
                <a:pPr marL="0" indent="0">
                  <a:buNone/>
                </a:pPr>
                <a:r>
                  <a:rPr lang="ru-RU" dirty="0"/>
                  <a:t>Так как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ru-RU" dirty="0"/>
                  <a:t> конечно, то в последовательности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ru-RU" b="0" i="1" dirty="0">
                          <a:latin typeface="Cambria Math"/>
                        </a:rPr>
                        <m:t>⊙</m:t>
                      </m:r>
                      <m:r>
                        <a:rPr lang="en-US" b="0" i="1" dirty="0" smtClean="0">
                          <a:latin typeface="Cambria Math"/>
                        </a:rPr>
                        <m:t>𝑎</m:t>
                      </m:r>
                      <m:r>
                        <a:rPr lang="en-US" b="0" i="1" dirty="0" smtClean="0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ru-RU" i="1" dirty="0">
                          <a:latin typeface="Cambria Math"/>
                        </a:rPr>
                        <m:t>⊙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ru-RU" i="1" dirty="0">
                          <a:latin typeface="Cambria Math"/>
                        </a:rPr>
                        <m:t>⊙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b="0" i="1" dirty="0" smtClean="0">
                          <a:latin typeface="Cambria Math"/>
                        </a:rPr>
                        <m:t>,…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есть повторяющиеся элементы.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 есть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некоторых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Заметим, что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𝑙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mod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и будет обратным 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7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Мультипликативная </a:t>
            </a:r>
            <a:r>
              <a:rPr lang="ru-RU" dirty="0"/>
              <a:t>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mod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Поскольку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sup>
                    </m:s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dirty="0" smtClean="0"/>
                  <a:t>, то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ru-RU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−1)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взаимно просты, то отсюда следует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А значит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ru-RU" i="1" dirty="0">
                          <a:latin typeface="Cambria Math"/>
                        </a:rPr>
                        <m:t>⊙</m:t>
                      </m:r>
                      <m:r>
                        <a:rPr lang="en-US" i="1" dirty="0">
                          <a:latin typeface="Cambria Math"/>
                        </a:rPr>
                        <m:t>𝑏</m:t>
                      </m:r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𝑙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 есть, по определению,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обратен 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84976" cy="5257800"/>
              </a:xfrm>
              <a:blipFill rotWithShape="1">
                <a:blip r:embed="rId2"/>
                <a:stretch>
                  <a:fillRect l="-1734" r="-8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94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Мультипликативная </a:t>
            </a:r>
            <a:r>
              <a:rPr lang="ru-RU" dirty="0"/>
              <a:t>группа вычетов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Множество чисел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×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ru-RU" i="1">
                              <a:latin typeface="Cambria Math"/>
                            </a:rPr>
                            <m:t> взаимно просто с 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образует группу относительно операции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ru-RU" b="1" i="1" dirty="0">
                        <a:latin typeface="Cambria Math"/>
                      </a:rPr>
                      <m:t>⊙</m:t>
                    </m:r>
                  </m:oMath>
                </a14:m>
                <a:r>
                  <a:rPr lang="en-US" dirty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Для любого простого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множество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образует мультипликативную группу относительно умножения по модулю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05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Функция Эйлера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dirty="0" smtClean="0"/>
                  <a:t>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обозначается </a:t>
                </a:r>
                <a:r>
                  <a:rPr lang="ru-RU" i="1" dirty="0" smtClean="0"/>
                  <a:t>функция Эйлера</a:t>
                </a:r>
                <a:r>
                  <a:rPr lang="ru-RU" dirty="0" smtClean="0"/>
                  <a:t>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≔#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&lt;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и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взаимно просты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dirty="0" smtClean="0"/>
                  <a:t>Примеры:</a:t>
                </a:r>
              </a:p>
              <a:p>
                <a:pPr>
                  <a:spcBef>
                    <a:spcPts val="18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endParaRPr lang="en-US" b="1" dirty="0" smtClean="0"/>
              </a:p>
              <a:p>
                <a:pPr>
                  <a:spcBef>
                    <a:spcPts val="18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для любого простого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pPr>
                  <a:spcBef>
                    <a:spcPts val="18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30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=#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1,7,11,13,17,19,21,23,29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=9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975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еорема Эйлера</a:t>
            </a:r>
            <a:r>
              <a:rPr lang="en-US" dirty="0" smtClean="0"/>
              <a:t>—</a:t>
            </a:r>
            <a:r>
              <a:rPr lang="ru-RU" dirty="0" smtClean="0"/>
              <a:t>Ферма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взаимно простые числа, то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/>
                  <a:t/>
                </a:r>
                <a:br>
                  <a:rPr lang="en-US" i="1" dirty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mod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Достаточно доказать, что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Заметим, что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и рассмотрим группу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b="0" i="0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func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96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еорема </a:t>
            </a:r>
            <a:r>
              <a:rPr lang="ru-RU" dirty="0"/>
              <a:t>Эйлера</a:t>
            </a:r>
            <a:r>
              <a:rPr lang="en-US" dirty="0"/>
              <a:t>—</a:t>
            </a:r>
            <a:r>
              <a:rPr lang="ru-RU" dirty="0"/>
              <a:t>Ферма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b="0" i="0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ord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func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ℤ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Поскольку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ru-RU" dirty="0" smtClean="0"/>
                  <a:t>  — подгруппа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×</m:t>
                        </m:r>
                      </m:sup>
                    </m:sSubSup>
                  </m:oMath>
                </a14:m>
                <a:r>
                  <a:rPr lang="ru-RU" dirty="0" smtClean="0"/>
                  <a:t>,  то по теореме Лагранжа получаем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ord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для некоторого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Отсюда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ord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</m:func>
                        </m:sup>
                      </m:sSup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ord</m:t>
                                      </m:r>
                                    </m:fNam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</m:func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dirty="0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948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Теоремы Лагранжа и </a:t>
            </a:r>
            <a:r>
              <a:rPr lang="ru-RU" dirty="0" err="1" smtClean="0"/>
              <a:t>Силова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число вида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</m:oMath>
                </a14:m>
                <a:r>
                  <a:rPr lang="ru-RU" dirty="0" smtClean="0"/>
                  <a:t>, то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44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еорема </a:t>
            </a:r>
            <a:r>
              <a:rPr lang="ru-RU" dirty="0"/>
              <a:t>Эйлера</a:t>
            </a:r>
            <a:r>
              <a:rPr lang="en-US" dirty="0"/>
              <a:t>—</a:t>
            </a:r>
            <a:r>
              <a:rPr lang="ru-RU" dirty="0"/>
              <a:t>Ферма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взаимно простые числа, то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r>
                        <a:rPr lang="ru-RU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endParaRPr lang="ru-RU" b="1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b="1" dirty="0" smtClean="0"/>
                  <a:t>Следствие. </a:t>
                </a:r>
                <a:r>
                  <a:rPr lang="ru-RU" dirty="0" smtClean="0"/>
                  <a:t>(Малая теорема Ферма)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 smtClean="0"/>
                  <a:t>Для любого простого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25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Пример </a:t>
            </a:r>
            <a:r>
              <a:rPr lang="ru-RU" dirty="0" smtClean="0"/>
              <a:t>вычислений по модулю,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с применением теоремы Ферма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buNone/>
                </a:pPr>
                <a:r>
                  <a:rPr lang="ru-RU" b="1" dirty="0" smtClean="0"/>
                  <a:t>Задача.</a:t>
                </a:r>
                <a:br>
                  <a:rPr lang="ru-RU" b="1" dirty="0" smtClean="0"/>
                </a:br>
                <a:r>
                  <a:rPr lang="ru-RU" dirty="0" smtClean="0"/>
                  <a:t>Какому числу из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 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значение выражения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100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18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85</m:t>
                        </m:r>
                      </m:sup>
                    </m:sSup>
                  </m:oMath>
                </a14:m>
                <a:r>
                  <a:rPr lang="en-US" dirty="0" smtClean="0"/>
                  <a:t>?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1800"/>
                  </a:spcBef>
                  <a:buNone/>
                </a:pPr>
                <a:r>
                  <a:rPr lang="ru-RU" dirty="0" smtClean="0"/>
                  <a:t>Решение: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100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18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85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80+5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</m:oMath>
                    <m:oMath xmlns:m="http://schemas.openxmlformats.org/officeDocument/2006/math"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1+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−4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=1−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11</m:t>
                          </m:r>
                        </m:lim>
                      </m:limUpp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99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Остаток от деления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ℤ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ℤ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существуют 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однозначно определены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ℕ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Число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i="1" dirty="0" smtClean="0"/>
                  <a:t>остаток от деления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i="1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:r>
                  <a:rPr lang="ru-RU" i="1" dirty="0" smtClean="0"/>
                  <a:t>вычет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i="1" dirty="0" smtClean="0"/>
                  <a:t>по модулю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Обозначение: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90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Равенство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 пишут</a:t>
                </a:r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и говорят, что </a:t>
                </a:r>
                <a:endParaRPr lang="ru-RU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i="1" dirty="0" smtClean="0"/>
                  <a:t>равны по модулю</a:t>
                </a:r>
                <a:r>
                  <a:rPr lang="en-US" i="1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 marL="0" indent="0">
                  <a:spcBef>
                    <a:spcPts val="2400"/>
                  </a:spcBef>
                  <a:spcAft>
                    <a:spcPts val="1200"/>
                  </a:spcAft>
                  <a:buNone/>
                </a:pPr>
                <a:r>
                  <a:rPr lang="ru-RU" dirty="0" smtClean="0"/>
                  <a:t>Мы ещё будем обозначать это так: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spcBef>
                    <a:spcPts val="24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limUpp>
                        <m:limUp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5141168"/>
              </a:xfrm>
              <a:blipFill rotWithShape="0">
                <a:blip r:embed="rId2"/>
                <a:stretch>
                  <a:fillRect l="-1763" t="-1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4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Равенство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Тогда </a:t>
                </a:r>
                <a:endParaRPr lang="ru-RU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 algn="ctr">
                  <a:buNone/>
                </a:pPr>
                <a:endParaRPr lang="ru-RU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5141168"/>
              </a:xfrm>
              <a:blipFill rotWithShape="1">
                <a:blip r:embed="rId2"/>
                <a:stretch>
                  <a:fillRect l="-1763" t="-1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10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Равенство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 условию, 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Следовательно,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0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Равенство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Аналогично,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Следовательно,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lim>
                      </m:limUp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0200"/>
                <a:ext cx="8928992" cy="5257800"/>
              </a:xfrm>
              <a:blipFill rotWithShape="1">
                <a:blip r:embed="rId2"/>
                <a:stretch>
                  <a:fillRect l="-17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8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Равенство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bSup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lim>
                    </m:limUp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1800"/>
                  </a:spcBef>
                  <a:buNone/>
                </a:pPr>
                <a:endParaRPr lang="en-US" dirty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> индукцией по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использованием предыдущего утверждения.</a:t>
                </a:r>
                <a:br>
                  <a:rPr lang="ru-RU" dirty="0" smtClean="0"/>
                </a:b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0200"/>
                <a:ext cx="8928992" cy="5257800"/>
              </a:xfrm>
              <a:blipFill rotWithShape="1">
                <a:blip r:embed="rId2"/>
                <a:stretch>
                  <a:fillRect l="-1776" t="-1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51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8970</TotalTime>
  <Words>225</Words>
  <Application>Microsoft Office PowerPoint</Application>
  <PresentationFormat>Широкоэкранный</PresentationFormat>
  <Paragraphs>177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Коммутативные группы</vt:lpstr>
      <vt:lpstr>Теоремы Лагранжа и Силова</vt:lpstr>
      <vt:lpstr>Остаток от деления</vt:lpstr>
      <vt:lpstr>Равенство по модулю</vt:lpstr>
      <vt:lpstr>Равенство по модулю</vt:lpstr>
      <vt:lpstr>Равенство по модулю</vt:lpstr>
      <vt:lpstr>Равенство по модулю</vt:lpstr>
      <vt:lpstr>Равенство по модулю</vt:lpstr>
      <vt:lpstr>Пример вычислений по модулю</vt:lpstr>
      <vt:lpstr>Аддитивная группа вычетов</vt:lpstr>
      <vt:lpstr>Аддитивная группа вычетов</vt:lpstr>
      <vt:lpstr>Аддитивная группа вычетов</vt:lpstr>
      <vt:lpstr>Циклические группы</vt:lpstr>
      <vt:lpstr>Циклические группы</vt:lpstr>
      <vt:lpstr>Порядок элемента</vt:lpstr>
      <vt:lpstr>Порядок элемента</vt:lpstr>
      <vt:lpstr>Циклические подгруппы</vt:lpstr>
      <vt:lpstr>Циклические подгруппы</vt:lpstr>
      <vt:lpstr>Циклические подгруппы</vt:lpstr>
      <vt:lpstr>Циклические подгруппы</vt:lpstr>
      <vt:lpstr>Мультипликативная группа вычетов</vt:lpstr>
      <vt:lpstr>Мультипликативная группа вычетов</vt:lpstr>
      <vt:lpstr>Мультипликативная группа вычетов</vt:lpstr>
      <vt:lpstr>Мультипликативная группа вычетов</vt:lpstr>
      <vt:lpstr>Мультипликативная группа вычетов</vt:lpstr>
      <vt:lpstr>Функция Эйлера</vt:lpstr>
      <vt:lpstr>Теорема Эйлера—Ферма</vt:lpstr>
      <vt:lpstr>Теорема Эйлера—Ферма</vt:lpstr>
      <vt:lpstr>Теорема Эйлера—Ферма</vt:lpstr>
      <vt:lpstr>Пример вычислений по модулю, с применением теоремы Ферма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340</cp:revision>
  <dcterms:created xsi:type="dcterms:W3CDTF">2011-09-09T18:22:36Z</dcterms:created>
  <dcterms:modified xsi:type="dcterms:W3CDTF">2014-04-02T07:55:54Z</dcterms:modified>
</cp:coreProperties>
</file>