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550" r:id="rId2"/>
    <p:sldId id="520" r:id="rId3"/>
    <p:sldId id="521" r:id="rId4"/>
    <p:sldId id="522" r:id="rId5"/>
    <p:sldId id="523" r:id="rId6"/>
    <p:sldId id="524" r:id="rId7"/>
    <p:sldId id="525" r:id="rId8"/>
    <p:sldId id="526" r:id="rId9"/>
    <p:sldId id="527" r:id="rId10"/>
    <p:sldId id="528" r:id="rId11"/>
    <p:sldId id="529" r:id="rId12"/>
    <p:sldId id="530" r:id="rId13"/>
    <p:sldId id="548" r:id="rId14"/>
    <p:sldId id="516" r:id="rId15"/>
    <p:sldId id="517" r:id="rId16"/>
    <p:sldId id="518" r:id="rId17"/>
    <p:sldId id="519" r:id="rId18"/>
    <p:sldId id="545" r:id="rId19"/>
    <p:sldId id="546" r:id="rId20"/>
    <p:sldId id="541" r:id="rId21"/>
    <p:sldId id="542" r:id="rId22"/>
    <p:sldId id="549" r:id="rId23"/>
    <p:sldId id="531" r:id="rId24"/>
    <p:sldId id="532" r:id="rId25"/>
    <p:sldId id="533" r:id="rId26"/>
    <p:sldId id="534" r:id="rId27"/>
    <p:sldId id="535" r:id="rId28"/>
    <p:sldId id="536" r:id="rId29"/>
    <p:sldId id="537" r:id="rId30"/>
    <p:sldId id="538" r:id="rId31"/>
    <p:sldId id="539" r:id="rId32"/>
    <p:sldId id="540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Первый слайд" id="{1460D0A9-3D10-4208-8AD0-4F079226FF22}">
          <p14:sldIdLst>
            <p14:sldId id="550"/>
          </p14:sldIdLst>
        </p14:section>
        <p14:section name="Эйлеровость" id="{B557A83E-7A13-4F9F-87BD-CD28611F5010}">
          <p14:sldIdLst>
            <p14:sldId id="520"/>
            <p14:sldId id="521"/>
            <p14:sldId id="522"/>
            <p14:sldId id="523"/>
            <p14:sldId id="524"/>
            <p14:sldId id="525"/>
            <p14:sldId id="526"/>
            <p14:sldId id="527"/>
            <p14:sldId id="528"/>
            <p14:sldId id="529"/>
            <p14:sldId id="530"/>
            <p14:sldId id="548"/>
          </p14:sldIdLst>
        </p14:section>
        <p14:section name="Гамильтоновость" id="{DDB8FF69-D2EF-4140-9B8D-DC08B4BBE67F}">
          <p14:sldIdLst>
            <p14:sldId id="516"/>
            <p14:sldId id="517"/>
            <p14:sldId id="518"/>
            <p14:sldId id="519"/>
          </p14:sldIdLst>
        </p14:section>
        <p14:section name="Последовательности ДеБрёйна" id="{10993AE7-21B8-49DC-BF52-D7D9B8CB3F82}">
          <p14:sldIdLst>
            <p14:sldId id="545"/>
            <p14:sldId id="546"/>
            <p14:sldId id="541"/>
            <p14:sldId id="542"/>
            <p14:sldId id="549"/>
          </p14:sldIdLst>
        </p14:section>
        <p14:section name="Туран" id="{F5FB912D-1F2C-40FC-A88C-6C3617E220D6}">
          <p14:sldIdLst>
            <p14:sldId id="531"/>
            <p14:sldId id="532"/>
            <p14:sldId id="533"/>
            <p14:sldId id="534"/>
            <p14:sldId id="535"/>
            <p14:sldId id="536"/>
            <p14:sldId id="537"/>
            <p14:sldId id="538"/>
            <p14:sldId id="539"/>
            <p14:sldId id="5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3" autoAdjust="0"/>
    <p:restoredTop sz="94186" autoAdjust="0"/>
  </p:normalViewPr>
  <p:slideViewPr>
    <p:cSldViewPr>
      <p:cViewPr varScale="1">
        <p:scale>
          <a:sx n="80" d="100"/>
          <a:sy n="80" d="100"/>
        </p:scale>
        <p:origin x="22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96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B2C6E-83AF-4C46-A3C2-8B87428659AB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A6AF2-828C-4505-9E2D-6D83EA73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0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82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B821-AB63-4A76-AAC7-7367CB9BE95A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60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EBE29-9CBB-4516-8316-75C1B9C1E2DB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63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898B-EC12-44E4-A9B7-BC89E863BDD6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936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6E84-7E69-4274-853E-0AD78CC98E34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863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B8F9-4BED-4F5D-87B6-89F0550A7DDD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80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3C7F-134C-4DF1-8E80-40B81FFEB77F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67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9A23-AAE1-4C53-A013-E1A9A63D8DD2}" type="datetime1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01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31CB-C97F-4EB9-B6B0-50F5AE37ED51}" type="datetime1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35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7F06-E605-4A04-964A-120D7F5006FD}" type="datetime1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210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BE28-50B4-42FE-BCE6-7545B419BA8A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59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214D0-04F7-4DAE-8981-DC7BCB9D14D3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81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41DF0-7469-488F-81DE-F5AD071EBCD5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98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../clipboard/media/image8.png"/><Relationship Id="rId3" Type="http://schemas.openxmlformats.org/officeDocument/2006/relationships/image" Target="../../clipboard/media/image3.png"/><Relationship Id="rId7" Type="http://schemas.openxmlformats.org/officeDocument/2006/relationships/image" Target="../../clipboard/media/image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../clipboard/media/image6.png"/><Relationship Id="rId5" Type="http://schemas.openxmlformats.org/officeDocument/2006/relationships/image" Target="../../clipboard/media/image5.png"/><Relationship Id="rId10" Type="http://schemas.openxmlformats.org/officeDocument/2006/relationships/image" Target="../media/image30.png"/><Relationship Id="rId4" Type="http://schemas.openxmlformats.org/officeDocument/2006/relationships/image" Target="../../clipboard/media/image4.png"/><Relationship Id="rId9" Type="http://schemas.openxmlformats.org/officeDocument/2006/relationships/image" Target="../../clipboard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18" Type="http://schemas.openxmlformats.org/officeDocument/2006/relationships/image" Target="../media/image88.png"/><Relationship Id="rId26" Type="http://schemas.openxmlformats.org/officeDocument/2006/relationships/image" Target="../media/image96.png"/><Relationship Id="rId3" Type="http://schemas.openxmlformats.org/officeDocument/2006/relationships/image" Target="../media/image73.png"/><Relationship Id="rId21" Type="http://schemas.openxmlformats.org/officeDocument/2006/relationships/image" Target="../media/image91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17" Type="http://schemas.openxmlformats.org/officeDocument/2006/relationships/image" Target="../media/image87.png"/><Relationship Id="rId25" Type="http://schemas.openxmlformats.org/officeDocument/2006/relationships/image" Target="../media/image95.png"/><Relationship Id="rId2" Type="http://schemas.openxmlformats.org/officeDocument/2006/relationships/image" Target="../media/image72.png"/><Relationship Id="rId16" Type="http://schemas.openxmlformats.org/officeDocument/2006/relationships/image" Target="../media/image86.png"/><Relationship Id="rId20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24" Type="http://schemas.openxmlformats.org/officeDocument/2006/relationships/image" Target="../media/image94.png"/><Relationship Id="rId5" Type="http://schemas.openxmlformats.org/officeDocument/2006/relationships/image" Target="../media/image75.png"/><Relationship Id="rId15" Type="http://schemas.openxmlformats.org/officeDocument/2006/relationships/image" Target="../media/image85.png"/><Relationship Id="rId23" Type="http://schemas.openxmlformats.org/officeDocument/2006/relationships/image" Target="../media/image93.png"/><Relationship Id="rId10" Type="http://schemas.openxmlformats.org/officeDocument/2006/relationships/image" Target="../media/image80.png"/><Relationship Id="rId19" Type="http://schemas.openxmlformats.org/officeDocument/2006/relationships/image" Target="../media/image89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Relationship Id="rId22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50.png"/><Relationship Id="rId7" Type="http://schemas.openxmlformats.org/officeDocument/2006/relationships/image" Target="../media/image45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54.png"/><Relationship Id="rId5" Type="http://schemas.openxmlformats.org/officeDocument/2006/relationships/image" Target="../media/image43.png"/><Relationship Id="rId10" Type="http://schemas.openxmlformats.org/officeDocument/2006/relationships/image" Target="../media/image53.png"/><Relationship Id="rId4" Type="http://schemas.openxmlformats.org/officeDocument/2006/relationships/image" Target="../media/image42.png"/><Relationship Id="rId9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9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</a:t>
            </a:r>
            <a:r>
              <a:rPr lang="ru-RU" dirty="0" err="1" smtClean="0"/>
              <a:t>Флёри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Доказательство корректности</a:t>
                </a:r>
                <a:r>
                  <a:rPr lang="en-US" b="1" dirty="0" smtClean="0"/>
                  <a:t> </a:t>
                </a:r>
                <a:r>
                  <a:rPr lang="ru-RU" b="1" dirty="0" smtClean="0"/>
                  <a:t>алгоритма</a:t>
                </a:r>
                <a:endParaRPr lang="ru-RU" dirty="0" smtClean="0"/>
              </a:p>
              <a:p>
                <a:r>
                  <a:rPr lang="ru-RU" i="1" dirty="0" smtClean="0"/>
                  <a:t>Построенный алгоритмом цикл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ru-RU" i="1" dirty="0" smtClean="0"/>
                  <a:t>покрывает все рёбра исходного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i="1" dirty="0" smtClean="0"/>
                  <a:t>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Допустим противное. Тогда пусть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компонент</a:t>
                </a:r>
                <a:r>
                  <a:rPr lang="ru-RU" dirty="0"/>
                  <a:t>а</a:t>
                </a:r>
                <a:r>
                  <a:rPr lang="ru-RU" dirty="0" smtClean="0"/>
                  <a:t> графа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</m:d>
                  </m:oMath>
                </a14:m>
                <a:r>
                  <a:rPr lang="ru-RU" dirty="0" smtClean="0"/>
                  <a:t>, которую алгоритм посещал последней до возврата в стартовую вершину: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олилиния 3"/>
          <p:cNvSpPr/>
          <p:nvPr/>
        </p:nvSpPr>
        <p:spPr>
          <a:xfrm>
            <a:off x="4764798" y="4571347"/>
            <a:ext cx="2015452" cy="1955026"/>
          </a:xfrm>
          <a:custGeom>
            <a:avLst/>
            <a:gdLst>
              <a:gd name="connsiteX0" fmla="*/ 914857 w 2015452"/>
              <a:gd name="connsiteY0" fmla="*/ 10850 h 1955026"/>
              <a:gd name="connsiteX1" fmla="*/ 1664157 w 2015452"/>
              <a:gd name="connsiteY1" fmla="*/ 163250 h 1955026"/>
              <a:gd name="connsiteX2" fmla="*/ 1918157 w 2015452"/>
              <a:gd name="connsiteY2" fmla="*/ 709350 h 1955026"/>
              <a:gd name="connsiteX3" fmla="*/ 1841957 w 2015452"/>
              <a:gd name="connsiteY3" fmla="*/ 1420550 h 1955026"/>
              <a:gd name="connsiteX4" fmla="*/ 1232357 w 2015452"/>
              <a:gd name="connsiteY4" fmla="*/ 1458650 h 1955026"/>
              <a:gd name="connsiteX5" fmla="*/ 1562557 w 2015452"/>
              <a:gd name="connsiteY5" fmla="*/ 887150 h 1955026"/>
              <a:gd name="connsiteX6" fmla="*/ 2007057 w 2015452"/>
              <a:gd name="connsiteY6" fmla="*/ 1699950 h 1955026"/>
              <a:gd name="connsiteX7" fmla="*/ 1143457 w 2015452"/>
              <a:gd name="connsiteY7" fmla="*/ 1953950 h 1955026"/>
              <a:gd name="connsiteX8" fmla="*/ 305257 w 2015452"/>
              <a:gd name="connsiteY8" fmla="*/ 1763450 h 1955026"/>
              <a:gd name="connsiteX9" fmla="*/ 457 w 2015452"/>
              <a:gd name="connsiteY9" fmla="*/ 1153850 h 1955026"/>
              <a:gd name="connsiteX10" fmla="*/ 254457 w 2015452"/>
              <a:gd name="connsiteY10" fmla="*/ 404550 h 1955026"/>
              <a:gd name="connsiteX11" fmla="*/ 914857 w 2015452"/>
              <a:gd name="connsiteY11" fmla="*/ 10850 h 195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15452" h="1955026">
                <a:moveTo>
                  <a:pt x="914857" y="10850"/>
                </a:moveTo>
                <a:cubicBezTo>
                  <a:pt x="1149807" y="-29367"/>
                  <a:pt x="1496940" y="46833"/>
                  <a:pt x="1664157" y="163250"/>
                </a:cubicBezTo>
                <a:cubicBezTo>
                  <a:pt x="1831374" y="279667"/>
                  <a:pt x="1888524" y="499800"/>
                  <a:pt x="1918157" y="709350"/>
                </a:cubicBezTo>
                <a:cubicBezTo>
                  <a:pt x="1947790" y="918900"/>
                  <a:pt x="1956257" y="1295667"/>
                  <a:pt x="1841957" y="1420550"/>
                </a:cubicBezTo>
                <a:cubicBezTo>
                  <a:pt x="1727657" y="1545433"/>
                  <a:pt x="1278924" y="1547550"/>
                  <a:pt x="1232357" y="1458650"/>
                </a:cubicBezTo>
                <a:cubicBezTo>
                  <a:pt x="1185790" y="1369750"/>
                  <a:pt x="1433440" y="846933"/>
                  <a:pt x="1562557" y="887150"/>
                </a:cubicBezTo>
                <a:cubicBezTo>
                  <a:pt x="1691674" y="927367"/>
                  <a:pt x="2076907" y="1522150"/>
                  <a:pt x="2007057" y="1699950"/>
                </a:cubicBezTo>
                <a:cubicBezTo>
                  <a:pt x="1937207" y="1877750"/>
                  <a:pt x="1427090" y="1943367"/>
                  <a:pt x="1143457" y="1953950"/>
                </a:cubicBezTo>
                <a:cubicBezTo>
                  <a:pt x="859824" y="1964533"/>
                  <a:pt x="495757" y="1896800"/>
                  <a:pt x="305257" y="1763450"/>
                </a:cubicBezTo>
                <a:cubicBezTo>
                  <a:pt x="114757" y="1630100"/>
                  <a:pt x="8924" y="1380333"/>
                  <a:pt x="457" y="1153850"/>
                </a:cubicBezTo>
                <a:cubicBezTo>
                  <a:pt x="-8010" y="927367"/>
                  <a:pt x="102057" y="597167"/>
                  <a:pt x="254457" y="404550"/>
                </a:cubicBezTo>
                <a:cubicBezTo>
                  <a:pt x="406857" y="211933"/>
                  <a:pt x="679907" y="51067"/>
                  <a:pt x="914857" y="10850"/>
                </a:cubicBezTo>
                <a:close/>
              </a:path>
            </a:pathLst>
          </a:cu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078291" y="45491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12996" y="4364219"/>
            <a:ext cx="1169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стартовая</a:t>
            </a:r>
            <a:br>
              <a:rPr lang="ru-RU" dirty="0"/>
            </a:br>
            <a:r>
              <a:rPr lang="ru-RU" dirty="0"/>
              <a:t>вершина</a:t>
            </a:r>
          </a:p>
        </p:txBody>
      </p:sp>
      <p:cxnSp>
        <p:nvCxnSpPr>
          <p:cNvPr id="8" name="Прямая со стрелкой 7"/>
          <p:cNvCxnSpPr>
            <a:stCxn id="6" idx="1"/>
          </p:cNvCxnSpPr>
          <p:nvPr/>
        </p:nvCxnSpPr>
        <p:spPr>
          <a:xfrm flipH="1" flipV="1">
            <a:off x="6324601" y="4597400"/>
            <a:ext cx="888395" cy="89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414077" y="5372523"/>
                <a:ext cx="3855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077" y="5372523"/>
                <a:ext cx="385555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 стрелкой 11"/>
          <p:cNvCxnSpPr>
            <a:stCxn id="10" idx="1"/>
          </p:cNvCxnSpPr>
          <p:nvPr/>
        </p:nvCxnSpPr>
        <p:spPr>
          <a:xfrm flipH="1">
            <a:off x="6829300" y="5557189"/>
            <a:ext cx="5847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олилиния 15"/>
          <p:cNvSpPr/>
          <p:nvPr/>
        </p:nvSpPr>
        <p:spPr>
          <a:xfrm>
            <a:off x="4885034" y="4479128"/>
            <a:ext cx="745993" cy="735644"/>
          </a:xfrm>
          <a:custGeom>
            <a:avLst/>
            <a:gdLst>
              <a:gd name="connsiteX0" fmla="*/ 166904 w 745993"/>
              <a:gd name="connsiteY0" fmla="*/ 19467 h 735644"/>
              <a:gd name="connsiteX1" fmla="*/ 611404 w 745993"/>
              <a:gd name="connsiteY1" fmla="*/ 70267 h 735644"/>
              <a:gd name="connsiteX2" fmla="*/ 725704 w 745993"/>
              <a:gd name="connsiteY2" fmla="*/ 489367 h 735644"/>
              <a:gd name="connsiteX3" fmla="*/ 255804 w 745993"/>
              <a:gd name="connsiteY3" fmla="*/ 730667 h 735644"/>
              <a:gd name="connsiteX4" fmla="*/ 1804 w 745993"/>
              <a:gd name="connsiteY4" fmla="*/ 273467 h 735644"/>
              <a:gd name="connsiteX5" fmla="*/ 166904 w 745993"/>
              <a:gd name="connsiteY5" fmla="*/ 19467 h 735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5993" h="735644">
                <a:moveTo>
                  <a:pt x="166904" y="19467"/>
                </a:moveTo>
                <a:cubicBezTo>
                  <a:pt x="268504" y="-14400"/>
                  <a:pt x="518271" y="-8050"/>
                  <a:pt x="611404" y="70267"/>
                </a:cubicBezTo>
                <a:cubicBezTo>
                  <a:pt x="704537" y="148584"/>
                  <a:pt x="784971" y="379300"/>
                  <a:pt x="725704" y="489367"/>
                </a:cubicBezTo>
                <a:cubicBezTo>
                  <a:pt x="666437" y="599434"/>
                  <a:pt x="376454" y="766650"/>
                  <a:pt x="255804" y="730667"/>
                </a:cubicBezTo>
                <a:cubicBezTo>
                  <a:pt x="135154" y="694684"/>
                  <a:pt x="16621" y="394117"/>
                  <a:pt x="1804" y="273467"/>
                </a:cubicBezTo>
                <a:cubicBezTo>
                  <a:pt x="-13013" y="152817"/>
                  <a:pt x="65304" y="53334"/>
                  <a:pt x="166904" y="19467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6017110" y="5946297"/>
            <a:ext cx="812853" cy="622398"/>
          </a:xfrm>
          <a:custGeom>
            <a:avLst/>
            <a:gdLst>
              <a:gd name="connsiteX0" fmla="*/ 215928 w 812853"/>
              <a:gd name="connsiteY0" fmla="*/ 25498 h 622398"/>
              <a:gd name="connsiteX1" fmla="*/ 431828 w 812853"/>
              <a:gd name="connsiteY1" fmla="*/ 25498 h 622398"/>
              <a:gd name="connsiteX2" fmla="*/ 622328 w 812853"/>
              <a:gd name="connsiteY2" fmla="*/ 203298 h 622398"/>
              <a:gd name="connsiteX3" fmla="*/ 812828 w 812853"/>
              <a:gd name="connsiteY3" fmla="*/ 533498 h 622398"/>
              <a:gd name="connsiteX4" fmla="*/ 609628 w 812853"/>
              <a:gd name="connsiteY4" fmla="*/ 622398 h 622398"/>
              <a:gd name="connsiteX5" fmla="*/ 215928 w 812853"/>
              <a:gd name="connsiteY5" fmla="*/ 533498 h 622398"/>
              <a:gd name="connsiteX6" fmla="*/ 28 w 812853"/>
              <a:gd name="connsiteY6" fmla="*/ 254098 h 622398"/>
              <a:gd name="connsiteX7" fmla="*/ 215928 w 812853"/>
              <a:gd name="connsiteY7" fmla="*/ 25498 h 622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2853" h="622398">
                <a:moveTo>
                  <a:pt x="215928" y="25498"/>
                </a:moveTo>
                <a:cubicBezTo>
                  <a:pt x="287895" y="-12602"/>
                  <a:pt x="364095" y="-4135"/>
                  <a:pt x="431828" y="25498"/>
                </a:cubicBezTo>
                <a:cubicBezTo>
                  <a:pt x="499561" y="55131"/>
                  <a:pt x="558828" y="118631"/>
                  <a:pt x="622328" y="203298"/>
                </a:cubicBezTo>
                <a:cubicBezTo>
                  <a:pt x="685828" y="287965"/>
                  <a:pt x="814945" y="463648"/>
                  <a:pt x="812828" y="533498"/>
                </a:cubicBezTo>
                <a:cubicBezTo>
                  <a:pt x="810711" y="603348"/>
                  <a:pt x="709111" y="622398"/>
                  <a:pt x="609628" y="622398"/>
                </a:cubicBezTo>
                <a:cubicBezTo>
                  <a:pt x="510145" y="622398"/>
                  <a:pt x="317528" y="594881"/>
                  <a:pt x="215928" y="533498"/>
                </a:cubicBezTo>
                <a:cubicBezTo>
                  <a:pt x="114328" y="472115"/>
                  <a:pt x="-2089" y="338765"/>
                  <a:pt x="28" y="254098"/>
                </a:cubicBezTo>
                <a:cubicBezTo>
                  <a:pt x="2145" y="169431"/>
                  <a:pt x="143961" y="63598"/>
                  <a:pt x="215928" y="2549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553603" y="5720878"/>
            <a:ext cx="784237" cy="711787"/>
          </a:xfrm>
          <a:custGeom>
            <a:avLst/>
            <a:gdLst>
              <a:gd name="connsiteX0" fmla="*/ 15735 w 784237"/>
              <a:gd name="connsiteY0" fmla="*/ 111218 h 711787"/>
              <a:gd name="connsiteX1" fmla="*/ 396735 w 784237"/>
              <a:gd name="connsiteY1" fmla="*/ 9618 h 711787"/>
              <a:gd name="connsiteX2" fmla="*/ 726935 w 784237"/>
              <a:gd name="connsiteY2" fmla="*/ 289018 h 711787"/>
              <a:gd name="connsiteX3" fmla="*/ 752335 w 784237"/>
              <a:gd name="connsiteY3" fmla="*/ 631918 h 711787"/>
              <a:gd name="connsiteX4" fmla="*/ 396735 w 784237"/>
              <a:gd name="connsiteY4" fmla="*/ 708118 h 711787"/>
              <a:gd name="connsiteX5" fmla="*/ 104635 w 784237"/>
              <a:gd name="connsiteY5" fmla="*/ 555718 h 711787"/>
              <a:gd name="connsiteX6" fmla="*/ 15735 w 784237"/>
              <a:gd name="connsiteY6" fmla="*/ 111218 h 71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4237" h="711787">
                <a:moveTo>
                  <a:pt x="15735" y="111218"/>
                </a:moveTo>
                <a:cubicBezTo>
                  <a:pt x="64418" y="20201"/>
                  <a:pt x="278202" y="-20015"/>
                  <a:pt x="396735" y="9618"/>
                </a:cubicBezTo>
                <a:cubicBezTo>
                  <a:pt x="515268" y="39251"/>
                  <a:pt x="667668" y="185301"/>
                  <a:pt x="726935" y="289018"/>
                </a:cubicBezTo>
                <a:cubicBezTo>
                  <a:pt x="786202" y="392735"/>
                  <a:pt x="807368" y="562068"/>
                  <a:pt x="752335" y="631918"/>
                </a:cubicBezTo>
                <a:cubicBezTo>
                  <a:pt x="697302" y="701768"/>
                  <a:pt x="504685" y="720818"/>
                  <a:pt x="396735" y="708118"/>
                </a:cubicBezTo>
                <a:cubicBezTo>
                  <a:pt x="288785" y="695418"/>
                  <a:pt x="168135" y="655201"/>
                  <a:pt x="104635" y="555718"/>
                </a:cubicBezTo>
                <a:cubicBezTo>
                  <a:pt x="41135" y="456235"/>
                  <a:pt x="-32948" y="202235"/>
                  <a:pt x="15735" y="11121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948481" y="4502717"/>
                <a:ext cx="4064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𝐾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8481" y="4502717"/>
                <a:ext cx="406457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 стрелкой 20"/>
          <p:cNvCxnSpPr>
            <a:stCxn id="19" idx="3"/>
          </p:cNvCxnSpPr>
          <p:nvPr/>
        </p:nvCxnSpPr>
        <p:spPr>
          <a:xfrm>
            <a:off x="4354938" y="4687383"/>
            <a:ext cx="409861" cy="65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82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</a:t>
            </a:r>
            <a:r>
              <a:rPr lang="ru-RU" dirty="0" err="1" smtClean="0"/>
              <a:t>Флёри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Посмотрим, как выглядел граф в момент, когда алгоритм покидал компоненту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𝐾</m:t>
                    </m:r>
                  </m:oMath>
                </a14:m>
                <a:r>
                  <a:rPr lang="ru-RU" dirty="0" smtClean="0"/>
                  <a:t>. </a:t>
                </a:r>
                <a:br>
                  <a:rPr lang="ru-RU" dirty="0" smtClean="0"/>
                </a:br>
                <a:r>
                  <a:rPr lang="ru-RU" dirty="0" smtClean="0"/>
                  <a:t>Ребро, по которому алгоритм вышел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на тот момент являлось мостом!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олилиния 3"/>
          <p:cNvSpPr/>
          <p:nvPr/>
        </p:nvSpPr>
        <p:spPr>
          <a:xfrm>
            <a:off x="3082252" y="4444386"/>
            <a:ext cx="2015452" cy="1955026"/>
          </a:xfrm>
          <a:custGeom>
            <a:avLst/>
            <a:gdLst>
              <a:gd name="connsiteX0" fmla="*/ 914857 w 2015452"/>
              <a:gd name="connsiteY0" fmla="*/ 10850 h 1955026"/>
              <a:gd name="connsiteX1" fmla="*/ 1664157 w 2015452"/>
              <a:gd name="connsiteY1" fmla="*/ 163250 h 1955026"/>
              <a:gd name="connsiteX2" fmla="*/ 1918157 w 2015452"/>
              <a:gd name="connsiteY2" fmla="*/ 709350 h 1955026"/>
              <a:gd name="connsiteX3" fmla="*/ 1841957 w 2015452"/>
              <a:gd name="connsiteY3" fmla="*/ 1420550 h 1955026"/>
              <a:gd name="connsiteX4" fmla="*/ 1232357 w 2015452"/>
              <a:gd name="connsiteY4" fmla="*/ 1458650 h 1955026"/>
              <a:gd name="connsiteX5" fmla="*/ 1562557 w 2015452"/>
              <a:gd name="connsiteY5" fmla="*/ 887150 h 1955026"/>
              <a:gd name="connsiteX6" fmla="*/ 2007057 w 2015452"/>
              <a:gd name="connsiteY6" fmla="*/ 1699950 h 1955026"/>
              <a:gd name="connsiteX7" fmla="*/ 1143457 w 2015452"/>
              <a:gd name="connsiteY7" fmla="*/ 1953950 h 1955026"/>
              <a:gd name="connsiteX8" fmla="*/ 305257 w 2015452"/>
              <a:gd name="connsiteY8" fmla="*/ 1763450 h 1955026"/>
              <a:gd name="connsiteX9" fmla="*/ 457 w 2015452"/>
              <a:gd name="connsiteY9" fmla="*/ 1153850 h 1955026"/>
              <a:gd name="connsiteX10" fmla="*/ 254457 w 2015452"/>
              <a:gd name="connsiteY10" fmla="*/ 404550 h 1955026"/>
              <a:gd name="connsiteX11" fmla="*/ 914857 w 2015452"/>
              <a:gd name="connsiteY11" fmla="*/ 10850 h 195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15452" h="1955026">
                <a:moveTo>
                  <a:pt x="914857" y="10850"/>
                </a:moveTo>
                <a:cubicBezTo>
                  <a:pt x="1149807" y="-29367"/>
                  <a:pt x="1496940" y="46833"/>
                  <a:pt x="1664157" y="163250"/>
                </a:cubicBezTo>
                <a:cubicBezTo>
                  <a:pt x="1831374" y="279667"/>
                  <a:pt x="1888524" y="499800"/>
                  <a:pt x="1918157" y="709350"/>
                </a:cubicBezTo>
                <a:cubicBezTo>
                  <a:pt x="1947790" y="918900"/>
                  <a:pt x="1956257" y="1295667"/>
                  <a:pt x="1841957" y="1420550"/>
                </a:cubicBezTo>
                <a:cubicBezTo>
                  <a:pt x="1727657" y="1545433"/>
                  <a:pt x="1278924" y="1547550"/>
                  <a:pt x="1232357" y="1458650"/>
                </a:cubicBezTo>
                <a:cubicBezTo>
                  <a:pt x="1185790" y="1369750"/>
                  <a:pt x="1433440" y="846933"/>
                  <a:pt x="1562557" y="887150"/>
                </a:cubicBezTo>
                <a:cubicBezTo>
                  <a:pt x="1691674" y="927367"/>
                  <a:pt x="2076907" y="1522150"/>
                  <a:pt x="2007057" y="1699950"/>
                </a:cubicBezTo>
                <a:cubicBezTo>
                  <a:pt x="1937207" y="1877750"/>
                  <a:pt x="1427090" y="1943367"/>
                  <a:pt x="1143457" y="1953950"/>
                </a:cubicBezTo>
                <a:cubicBezTo>
                  <a:pt x="859824" y="1964533"/>
                  <a:pt x="495757" y="1896800"/>
                  <a:pt x="305257" y="1763450"/>
                </a:cubicBezTo>
                <a:cubicBezTo>
                  <a:pt x="114757" y="1630100"/>
                  <a:pt x="8924" y="1380333"/>
                  <a:pt x="457" y="1153850"/>
                </a:cubicBezTo>
                <a:cubicBezTo>
                  <a:pt x="-8010" y="927367"/>
                  <a:pt x="102057" y="597167"/>
                  <a:pt x="254457" y="404550"/>
                </a:cubicBezTo>
                <a:cubicBezTo>
                  <a:pt x="406857" y="211933"/>
                  <a:pt x="679907" y="51067"/>
                  <a:pt x="914857" y="10850"/>
                </a:cubicBezTo>
                <a:close/>
              </a:path>
            </a:pathLst>
          </a:cu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395745" y="442217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олилиния 15"/>
          <p:cNvSpPr/>
          <p:nvPr/>
        </p:nvSpPr>
        <p:spPr>
          <a:xfrm>
            <a:off x="3202488" y="4352167"/>
            <a:ext cx="745993" cy="735644"/>
          </a:xfrm>
          <a:custGeom>
            <a:avLst/>
            <a:gdLst>
              <a:gd name="connsiteX0" fmla="*/ 166904 w 745993"/>
              <a:gd name="connsiteY0" fmla="*/ 19467 h 735644"/>
              <a:gd name="connsiteX1" fmla="*/ 611404 w 745993"/>
              <a:gd name="connsiteY1" fmla="*/ 70267 h 735644"/>
              <a:gd name="connsiteX2" fmla="*/ 725704 w 745993"/>
              <a:gd name="connsiteY2" fmla="*/ 489367 h 735644"/>
              <a:gd name="connsiteX3" fmla="*/ 255804 w 745993"/>
              <a:gd name="connsiteY3" fmla="*/ 730667 h 735644"/>
              <a:gd name="connsiteX4" fmla="*/ 1804 w 745993"/>
              <a:gd name="connsiteY4" fmla="*/ 273467 h 735644"/>
              <a:gd name="connsiteX5" fmla="*/ 166904 w 745993"/>
              <a:gd name="connsiteY5" fmla="*/ 19467 h 735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5993" h="735644">
                <a:moveTo>
                  <a:pt x="166904" y="19467"/>
                </a:moveTo>
                <a:cubicBezTo>
                  <a:pt x="268504" y="-14400"/>
                  <a:pt x="518271" y="-8050"/>
                  <a:pt x="611404" y="70267"/>
                </a:cubicBezTo>
                <a:cubicBezTo>
                  <a:pt x="704537" y="148584"/>
                  <a:pt x="784971" y="379300"/>
                  <a:pt x="725704" y="489367"/>
                </a:cubicBezTo>
                <a:cubicBezTo>
                  <a:pt x="666437" y="599434"/>
                  <a:pt x="376454" y="766650"/>
                  <a:pt x="255804" y="730667"/>
                </a:cubicBezTo>
                <a:cubicBezTo>
                  <a:pt x="135154" y="694684"/>
                  <a:pt x="16621" y="394117"/>
                  <a:pt x="1804" y="273467"/>
                </a:cubicBezTo>
                <a:cubicBezTo>
                  <a:pt x="-13013" y="152817"/>
                  <a:pt x="65304" y="53334"/>
                  <a:pt x="166904" y="19467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4334564" y="5819336"/>
            <a:ext cx="812853" cy="622398"/>
          </a:xfrm>
          <a:custGeom>
            <a:avLst/>
            <a:gdLst>
              <a:gd name="connsiteX0" fmla="*/ 215928 w 812853"/>
              <a:gd name="connsiteY0" fmla="*/ 25498 h 622398"/>
              <a:gd name="connsiteX1" fmla="*/ 431828 w 812853"/>
              <a:gd name="connsiteY1" fmla="*/ 25498 h 622398"/>
              <a:gd name="connsiteX2" fmla="*/ 622328 w 812853"/>
              <a:gd name="connsiteY2" fmla="*/ 203298 h 622398"/>
              <a:gd name="connsiteX3" fmla="*/ 812828 w 812853"/>
              <a:gd name="connsiteY3" fmla="*/ 533498 h 622398"/>
              <a:gd name="connsiteX4" fmla="*/ 609628 w 812853"/>
              <a:gd name="connsiteY4" fmla="*/ 622398 h 622398"/>
              <a:gd name="connsiteX5" fmla="*/ 215928 w 812853"/>
              <a:gd name="connsiteY5" fmla="*/ 533498 h 622398"/>
              <a:gd name="connsiteX6" fmla="*/ 28 w 812853"/>
              <a:gd name="connsiteY6" fmla="*/ 254098 h 622398"/>
              <a:gd name="connsiteX7" fmla="*/ 215928 w 812853"/>
              <a:gd name="connsiteY7" fmla="*/ 25498 h 622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2853" h="622398">
                <a:moveTo>
                  <a:pt x="215928" y="25498"/>
                </a:moveTo>
                <a:cubicBezTo>
                  <a:pt x="287895" y="-12602"/>
                  <a:pt x="364095" y="-4135"/>
                  <a:pt x="431828" y="25498"/>
                </a:cubicBezTo>
                <a:cubicBezTo>
                  <a:pt x="499561" y="55131"/>
                  <a:pt x="558828" y="118631"/>
                  <a:pt x="622328" y="203298"/>
                </a:cubicBezTo>
                <a:cubicBezTo>
                  <a:pt x="685828" y="287965"/>
                  <a:pt x="814945" y="463648"/>
                  <a:pt x="812828" y="533498"/>
                </a:cubicBezTo>
                <a:cubicBezTo>
                  <a:pt x="810711" y="603348"/>
                  <a:pt x="709111" y="622398"/>
                  <a:pt x="609628" y="622398"/>
                </a:cubicBezTo>
                <a:cubicBezTo>
                  <a:pt x="510145" y="622398"/>
                  <a:pt x="317528" y="594881"/>
                  <a:pt x="215928" y="533498"/>
                </a:cubicBezTo>
                <a:cubicBezTo>
                  <a:pt x="114328" y="472115"/>
                  <a:pt x="-2089" y="338765"/>
                  <a:pt x="28" y="254098"/>
                </a:cubicBezTo>
                <a:cubicBezTo>
                  <a:pt x="2145" y="169431"/>
                  <a:pt x="143961" y="63598"/>
                  <a:pt x="215928" y="2549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2871057" y="5593917"/>
            <a:ext cx="784237" cy="711787"/>
          </a:xfrm>
          <a:custGeom>
            <a:avLst/>
            <a:gdLst>
              <a:gd name="connsiteX0" fmla="*/ 15735 w 784237"/>
              <a:gd name="connsiteY0" fmla="*/ 111218 h 711787"/>
              <a:gd name="connsiteX1" fmla="*/ 396735 w 784237"/>
              <a:gd name="connsiteY1" fmla="*/ 9618 h 711787"/>
              <a:gd name="connsiteX2" fmla="*/ 726935 w 784237"/>
              <a:gd name="connsiteY2" fmla="*/ 289018 h 711787"/>
              <a:gd name="connsiteX3" fmla="*/ 752335 w 784237"/>
              <a:gd name="connsiteY3" fmla="*/ 631918 h 711787"/>
              <a:gd name="connsiteX4" fmla="*/ 396735 w 784237"/>
              <a:gd name="connsiteY4" fmla="*/ 708118 h 711787"/>
              <a:gd name="connsiteX5" fmla="*/ 104635 w 784237"/>
              <a:gd name="connsiteY5" fmla="*/ 555718 h 711787"/>
              <a:gd name="connsiteX6" fmla="*/ 15735 w 784237"/>
              <a:gd name="connsiteY6" fmla="*/ 111218 h 71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4237" h="711787">
                <a:moveTo>
                  <a:pt x="15735" y="111218"/>
                </a:moveTo>
                <a:cubicBezTo>
                  <a:pt x="64418" y="20201"/>
                  <a:pt x="278202" y="-20015"/>
                  <a:pt x="396735" y="9618"/>
                </a:cubicBezTo>
                <a:cubicBezTo>
                  <a:pt x="515268" y="39251"/>
                  <a:pt x="667668" y="185301"/>
                  <a:pt x="726935" y="289018"/>
                </a:cubicBezTo>
                <a:cubicBezTo>
                  <a:pt x="786202" y="392735"/>
                  <a:pt x="807368" y="562068"/>
                  <a:pt x="752335" y="631918"/>
                </a:cubicBezTo>
                <a:cubicBezTo>
                  <a:pt x="697302" y="701768"/>
                  <a:pt x="504685" y="720818"/>
                  <a:pt x="396735" y="708118"/>
                </a:cubicBezTo>
                <a:cubicBezTo>
                  <a:pt x="288785" y="695418"/>
                  <a:pt x="168135" y="655201"/>
                  <a:pt x="104635" y="555718"/>
                </a:cubicBezTo>
                <a:cubicBezTo>
                  <a:pt x="41135" y="456235"/>
                  <a:pt x="-32948" y="202235"/>
                  <a:pt x="15735" y="11121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5484" y="4149080"/>
            <a:ext cx="648309" cy="648072"/>
          </a:xfrm>
          <a:prstGeom prst="roundRect">
            <a:avLst/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4223792" y="3861048"/>
            <a:ext cx="2232248" cy="288032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223792" y="4797153"/>
            <a:ext cx="2232248" cy="1508551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лилиния 19"/>
          <p:cNvSpPr/>
          <p:nvPr/>
        </p:nvSpPr>
        <p:spPr>
          <a:xfrm>
            <a:off x="6156674" y="5175674"/>
            <a:ext cx="1490051" cy="1142576"/>
          </a:xfrm>
          <a:custGeom>
            <a:avLst/>
            <a:gdLst>
              <a:gd name="connsiteX0" fmla="*/ 0 w 1474524"/>
              <a:gd name="connsiteY0" fmla="*/ 0 h 1193800"/>
              <a:gd name="connsiteX1" fmla="*/ 533400 w 1474524"/>
              <a:gd name="connsiteY1" fmla="*/ 165100 h 1193800"/>
              <a:gd name="connsiteX2" fmla="*/ 1054100 w 1474524"/>
              <a:gd name="connsiteY2" fmla="*/ 469900 h 1193800"/>
              <a:gd name="connsiteX3" fmla="*/ 1409700 w 1474524"/>
              <a:gd name="connsiteY3" fmla="*/ 990600 h 1193800"/>
              <a:gd name="connsiteX4" fmla="*/ 1473200 w 1474524"/>
              <a:gd name="connsiteY4" fmla="*/ 1193800 h 1193800"/>
              <a:gd name="connsiteX0" fmla="*/ 0 w 1474524"/>
              <a:gd name="connsiteY0" fmla="*/ 0 h 1193800"/>
              <a:gd name="connsiteX1" fmla="*/ 0 w 1474524"/>
              <a:gd name="connsiteY1" fmla="*/ 0 h 1193800"/>
              <a:gd name="connsiteX2" fmla="*/ 533400 w 1474524"/>
              <a:gd name="connsiteY2" fmla="*/ 165100 h 1193800"/>
              <a:gd name="connsiteX3" fmla="*/ 1054100 w 1474524"/>
              <a:gd name="connsiteY3" fmla="*/ 469900 h 1193800"/>
              <a:gd name="connsiteX4" fmla="*/ 1409700 w 1474524"/>
              <a:gd name="connsiteY4" fmla="*/ 990600 h 1193800"/>
              <a:gd name="connsiteX5" fmla="*/ 1473200 w 1474524"/>
              <a:gd name="connsiteY5" fmla="*/ 1193800 h 1193800"/>
              <a:gd name="connsiteX0" fmla="*/ 49580 w 1524104"/>
              <a:gd name="connsiteY0" fmla="*/ 17316 h 1211116"/>
              <a:gd name="connsiteX1" fmla="*/ 49580 w 1524104"/>
              <a:gd name="connsiteY1" fmla="*/ 17316 h 1211116"/>
              <a:gd name="connsiteX2" fmla="*/ 36880 w 1524104"/>
              <a:gd name="connsiteY2" fmla="*/ 10966 h 1211116"/>
              <a:gd name="connsiteX3" fmla="*/ 582980 w 1524104"/>
              <a:gd name="connsiteY3" fmla="*/ 182416 h 1211116"/>
              <a:gd name="connsiteX4" fmla="*/ 1103680 w 1524104"/>
              <a:gd name="connsiteY4" fmla="*/ 487216 h 1211116"/>
              <a:gd name="connsiteX5" fmla="*/ 1459280 w 1524104"/>
              <a:gd name="connsiteY5" fmla="*/ 1007916 h 1211116"/>
              <a:gd name="connsiteX6" fmla="*/ 1522780 w 1524104"/>
              <a:gd name="connsiteY6" fmla="*/ 1211116 h 1211116"/>
              <a:gd name="connsiteX0" fmla="*/ 80 w 1474604"/>
              <a:gd name="connsiteY0" fmla="*/ 6 h 1193806"/>
              <a:gd name="connsiteX1" fmla="*/ 80 w 1474604"/>
              <a:gd name="connsiteY1" fmla="*/ 6 h 1193806"/>
              <a:gd name="connsiteX2" fmla="*/ 127080 w 1474604"/>
              <a:gd name="connsiteY2" fmla="*/ 190506 h 1193806"/>
              <a:gd name="connsiteX3" fmla="*/ 533480 w 1474604"/>
              <a:gd name="connsiteY3" fmla="*/ 165106 h 1193806"/>
              <a:gd name="connsiteX4" fmla="*/ 1054180 w 1474604"/>
              <a:gd name="connsiteY4" fmla="*/ 469906 h 1193806"/>
              <a:gd name="connsiteX5" fmla="*/ 1409780 w 1474604"/>
              <a:gd name="connsiteY5" fmla="*/ 990606 h 1193806"/>
              <a:gd name="connsiteX6" fmla="*/ 1473280 w 1474604"/>
              <a:gd name="connsiteY6" fmla="*/ 1193806 h 1193806"/>
              <a:gd name="connsiteX0" fmla="*/ 4726 w 1479250"/>
              <a:gd name="connsiteY0" fmla="*/ 0 h 1193800"/>
              <a:gd name="connsiteX1" fmla="*/ 4726 w 1479250"/>
              <a:gd name="connsiteY1" fmla="*/ 0 h 1193800"/>
              <a:gd name="connsiteX2" fmla="*/ 11076 w 1479250"/>
              <a:gd name="connsiteY2" fmla="*/ 431800 h 1193800"/>
              <a:gd name="connsiteX3" fmla="*/ 131726 w 1479250"/>
              <a:gd name="connsiteY3" fmla="*/ 190500 h 1193800"/>
              <a:gd name="connsiteX4" fmla="*/ 538126 w 1479250"/>
              <a:gd name="connsiteY4" fmla="*/ 165100 h 1193800"/>
              <a:gd name="connsiteX5" fmla="*/ 1058826 w 1479250"/>
              <a:gd name="connsiteY5" fmla="*/ 469900 h 1193800"/>
              <a:gd name="connsiteX6" fmla="*/ 1414426 w 1479250"/>
              <a:gd name="connsiteY6" fmla="*/ 990600 h 1193800"/>
              <a:gd name="connsiteX7" fmla="*/ 1477926 w 1479250"/>
              <a:gd name="connsiteY7" fmla="*/ 1193800 h 1193800"/>
              <a:gd name="connsiteX0" fmla="*/ 4726 w 1479250"/>
              <a:gd name="connsiteY0" fmla="*/ 0 h 1193800"/>
              <a:gd name="connsiteX1" fmla="*/ 4726 w 1479250"/>
              <a:gd name="connsiteY1" fmla="*/ 0 h 1193800"/>
              <a:gd name="connsiteX2" fmla="*/ 11076 w 1479250"/>
              <a:gd name="connsiteY2" fmla="*/ 431800 h 1193800"/>
              <a:gd name="connsiteX3" fmla="*/ 163476 w 1479250"/>
              <a:gd name="connsiteY3" fmla="*/ 76200 h 1193800"/>
              <a:gd name="connsiteX4" fmla="*/ 538126 w 1479250"/>
              <a:gd name="connsiteY4" fmla="*/ 165100 h 1193800"/>
              <a:gd name="connsiteX5" fmla="*/ 1058826 w 1479250"/>
              <a:gd name="connsiteY5" fmla="*/ 469900 h 1193800"/>
              <a:gd name="connsiteX6" fmla="*/ 1414426 w 1479250"/>
              <a:gd name="connsiteY6" fmla="*/ 990600 h 1193800"/>
              <a:gd name="connsiteX7" fmla="*/ 1477926 w 1479250"/>
              <a:gd name="connsiteY7" fmla="*/ 1193800 h 1193800"/>
              <a:gd name="connsiteX0" fmla="*/ 152400 w 1626924"/>
              <a:gd name="connsiteY0" fmla="*/ 0 h 1193800"/>
              <a:gd name="connsiteX1" fmla="*/ 0 w 1626924"/>
              <a:gd name="connsiteY1" fmla="*/ 831850 h 1193800"/>
              <a:gd name="connsiteX2" fmla="*/ 158750 w 1626924"/>
              <a:gd name="connsiteY2" fmla="*/ 431800 h 1193800"/>
              <a:gd name="connsiteX3" fmla="*/ 311150 w 1626924"/>
              <a:gd name="connsiteY3" fmla="*/ 76200 h 1193800"/>
              <a:gd name="connsiteX4" fmla="*/ 685800 w 1626924"/>
              <a:gd name="connsiteY4" fmla="*/ 165100 h 1193800"/>
              <a:gd name="connsiteX5" fmla="*/ 1206500 w 1626924"/>
              <a:gd name="connsiteY5" fmla="*/ 469900 h 1193800"/>
              <a:gd name="connsiteX6" fmla="*/ 1562100 w 1626924"/>
              <a:gd name="connsiteY6" fmla="*/ 990600 h 1193800"/>
              <a:gd name="connsiteX7" fmla="*/ 1625600 w 1626924"/>
              <a:gd name="connsiteY7" fmla="*/ 1193800 h 1193800"/>
              <a:gd name="connsiteX0" fmla="*/ 0 w 1969824"/>
              <a:gd name="connsiteY0" fmla="*/ 705805 h 1118555"/>
              <a:gd name="connsiteX1" fmla="*/ 342900 w 1969824"/>
              <a:gd name="connsiteY1" fmla="*/ 756605 h 1118555"/>
              <a:gd name="connsiteX2" fmla="*/ 501650 w 1969824"/>
              <a:gd name="connsiteY2" fmla="*/ 356555 h 1118555"/>
              <a:gd name="connsiteX3" fmla="*/ 654050 w 1969824"/>
              <a:gd name="connsiteY3" fmla="*/ 955 h 1118555"/>
              <a:gd name="connsiteX4" fmla="*/ 1028700 w 1969824"/>
              <a:gd name="connsiteY4" fmla="*/ 89855 h 1118555"/>
              <a:gd name="connsiteX5" fmla="*/ 1549400 w 1969824"/>
              <a:gd name="connsiteY5" fmla="*/ 394655 h 1118555"/>
              <a:gd name="connsiteX6" fmla="*/ 1905000 w 1969824"/>
              <a:gd name="connsiteY6" fmla="*/ 915355 h 1118555"/>
              <a:gd name="connsiteX7" fmla="*/ 1968500 w 1969824"/>
              <a:gd name="connsiteY7" fmla="*/ 1118555 h 1118555"/>
              <a:gd name="connsiteX0" fmla="*/ 95250 w 1626924"/>
              <a:gd name="connsiteY0" fmla="*/ 1080455 h 1118555"/>
              <a:gd name="connsiteX1" fmla="*/ 0 w 1626924"/>
              <a:gd name="connsiteY1" fmla="*/ 756605 h 1118555"/>
              <a:gd name="connsiteX2" fmla="*/ 158750 w 1626924"/>
              <a:gd name="connsiteY2" fmla="*/ 356555 h 1118555"/>
              <a:gd name="connsiteX3" fmla="*/ 311150 w 1626924"/>
              <a:gd name="connsiteY3" fmla="*/ 955 h 1118555"/>
              <a:gd name="connsiteX4" fmla="*/ 685800 w 1626924"/>
              <a:gd name="connsiteY4" fmla="*/ 89855 h 1118555"/>
              <a:gd name="connsiteX5" fmla="*/ 1206500 w 1626924"/>
              <a:gd name="connsiteY5" fmla="*/ 394655 h 1118555"/>
              <a:gd name="connsiteX6" fmla="*/ 1562100 w 1626924"/>
              <a:gd name="connsiteY6" fmla="*/ 915355 h 1118555"/>
              <a:gd name="connsiteX7" fmla="*/ 1625600 w 1626924"/>
              <a:gd name="connsiteY7" fmla="*/ 1118555 h 1118555"/>
              <a:gd name="connsiteX0" fmla="*/ 95250 w 1626924"/>
              <a:gd name="connsiteY0" fmla="*/ 1085426 h 1123526"/>
              <a:gd name="connsiteX1" fmla="*/ 0 w 1626924"/>
              <a:gd name="connsiteY1" fmla="*/ 761576 h 1123526"/>
              <a:gd name="connsiteX2" fmla="*/ 146050 w 1626924"/>
              <a:gd name="connsiteY2" fmla="*/ 5926 h 1123526"/>
              <a:gd name="connsiteX3" fmla="*/ 311150 w 1626924"/>
              <a:gd name="connsiteY3" fmla="*/ 5926 h 1123526"/>
              <a:gd name="connsiteX4" fmla="*/ 685800 w 1626924"/>
              <a:gd name="connsiteY4" fmla="*/ 94826 h 1123526"/>
              <a:gd name="connsiteX5" fmla="*/ 1206500 w 1626924"/>
              <a:gd name="connsiteY5" fmla="*/ 399626 h 1123526"/>
              <a:gd name="connsiteX6" fmla="*/ 1562100 w 1626924"/>
              <a:gd name="connsiteY6" fmla="*/ 920326 h 1123526"/>
              <a:gd name="connsiteX7" fmla="*/ 1625600 w 1626924"/>
              <a:gd name="connsiteY7" fmla="*/ 1123526 h 1123526"/>
              <a:gd name="connsiteX0" fmla="*/ 0 w 1531674"/>
              <a:gd name="connsiteY0" fmla="*/ 1085426 h 1123526"/>
              <a:gd name="connsiteX1" fmla="*/ 50800 w 1531674"/>
              <a:gd name="connsiteY1" fmla="*/ 806026 h 1123526"/>
              <a:gd name="connsiteX2" fmla="*/ 50800 w 1531674"/>
              <a:gd name="connsiteY2" fmla="*/ 5926 h 1123526"/>
              <a:gd name="connsiteX3" fmla="*/ 215900 w 1531674"/>
              <a:gd name="connsiteY3" fmla="*/ 5926 h 1123526"/>
              <a:gd name="connsiteX4" fmla="*/ 590550 w 1531674"/>
              <a:gd name="connsiteY4" fmla="*/ 94826 h 1123526"/>
              <a:gd name="connsiteX5" fmla="*/ 1111250 w 1531674"/>
              <a:gd name="connsiteY5" fmla="*/ 399626 h 1123526"/>
              <a:gd name="connsiteX6" fmla="*/ 1466850 w 1531674"/>
              <a:gd name="connsiteY6" fmla="*/ 920326 h 1123526"/>
              <a:gd name="connsiteX7" fmla="*/ 1530350 w 1531674"/>
              <a:gd name="connsiteY7" fmla="*/ 1123526 h 1123526"/>
              <a:gd name="connsiteX0" fmla="*/ 123477 w 1490051"/>
              <a:gd name="connsiteY0" fmla="*/ 1040976 h 1123526"/>
              <a:gd name="connsiteX1" fmla="*/ 9177 w 1490051"/>
              <a:gd name="connsiteY1" fmla="*/ 806026 h 1123526"/>
              <a:gd name="connsiteX2" fmla="*/ 9177 w 1490051"/>
              <a:gd name="connsiteY2" fmla="*/ 5926 h 1123526"/>
              <a:gd name="connsiteX3" fmla="*/ 174277 w 1490051"/>
              <a:gd name="connsiteY3" fmla="*/ 5926 h 1123526"/>
              <a:gd name="connsiteX4" fmla="*/ 548927 w 1490051"/>
              <a:gd name="connsiteY4" fmla="*/ 94826 h 1123526"/>
              <a:gd name="connsiteX5" fmla="*/ 1069627 w 1490051"/>
              <a:gd name="connsiteY5" fmla="*/ 399626 h 1123526"/>
              <a:gd name="connsiteX6" fmla="*/ 1425227 w 1490051"/>
              <a:gd name="connsiteY6" fmla="*/ 920326 h 1123526"/>
              <a:gd name="connsiteX7" fmla="*/ 1488727 w 1490051"/>
              <a:gd name="connsiteY7" fmla="*/ 1123526 h 1123526"/>
              <a:gd name="connsiteX0" fmla="*/ 123477 w 1490051"/>
              <a:gd name="connsiteY0" fmla="*/ 1040976 h 1123526"/>
              <a:gd name="connsiteX1" fmla="*/ 136177 w 1490051"/>
              <a:gd name="connsiteY1" fmla="*/ 1047326 h 1123526"/>
              <a:gd name="connsiteX2" fmla="*/ 9177 w 1490051"/>
              <a:gd name="connsiteY2" fmla="*/ 806026 h 1123526"/>
              <a:gd name="connsiteX3" fmla="*/ 9177 w 1490051"/>
              <a:gd name="connsiteY3" fmla="*/ 5926 h 1123526"/>
              <a:gd name="connsiteX4" fmla="*/ 174277 w 1490051"/>
              <a:gd name="connsiteY4" fmla="*/ 5926 h 1123526"/>
              <a:gd name="connsiteX5" fmla="*/ 548927 w 1490051"/>
              <a:gd name="connsiteY5" fmla="*/ 94826 h 1123526"/>
              <a:gd name="connsiteX6" fmla="*/ 1069627 w 1490051"/>
              <a:gd name="connsiteY6" fmla="*/ 399626 h 1123526"/>
              <a:gd name="connsiteX7" fmla="*/ 1425227 w 1490051"/>
              <a:gd name="connsiteY7" fmla="*/ 920326 h 1123526"/>
              <a:gd name="connsiteX8" fmla="*/ 1488727 w 1490051"/>
              <a:gd name="connsiteY8" fmla="*/ 1123526 h 1123526"/>
              <a:gd name="connsiteX0" fmla="*/ 123477 w 1490051"/>
              <a:gd name="connsiteY0" fmla="*/ 1040976 h 1123526"/>
              <a:gd name="connsiteX1" fmla="*/ 371127 w 1490051"/>
              <a:gd name="connsiteY1" fmla="*/ 945726 h 1123526"/>
              <a:gd name="connsiteX2" fmla="*/ 9177 w 1490051"/>
              <a:gd name="connsiteY2" fmla="*/ 806026 h 1123526"/>
              <a:gd name="connsiteX3" fmla="*/ 9177 w 1490051"/>
              <a:gd name="connsiteY3" fmla="*/ 5926 h 1123526"/>
              <a:gd name="connsiteX4" fmla="*/ 174277 w 1490051"/>
              <a:gd name="connsiteY4" fmla="*/ 5926 h 1123526"/>
              <a:gd name="connsiteX5" fmla="*/ 548927 w 1490051"/>
              <a:gd name="connsiteY5" fmla="*/ 94826 h 1123526"/>
              <a:gd name="connsiteX6" fmla="*/ 1069627 w 1490051"/>
              <a:gd name="connsiteY6" fmla="*/ 399626 h 1123526"/>
              <a:gd name="connsiteX7" fmla="*/ 1425227 w 1490051"/>
              <a:gd name="connsiteY7" fmla="*/ 920326 h 1123526"/>
              <a:gd name="connsiteX8" fmla="*/ 1488727 w 1490051"/>
              <a:gd name="connsiteY8" fmla="*/ 1123526 h 1123526"/>
              <a:gd name="connsiteX0" fmla="*/ 409227 w 1490051"/>
              <a:gd name="connsiteY0" fmla="*/ 1142576 h 1142576"/>
              <a:gd name="connsiteX1" fmla="*/ 371127 w 1490051"/>
              <a:gd name="connsiteY1" fmla="*/ 945726 h 1142576"/>
              <a:gd name="connsiteX2" fmla="*/ 9177 w 1490051"/>
              <a:gd name="connsiteY2" fmla="*/ 806026 h 1142576"/>
              <a:gd name="connsiteX3" fmla="*/ 9177 w 1490051"/>
              <a:gd name="connsiteY3" fmla="*/ 5926 h 1142576"/>
              <a:gd name="connsiteX4" fmla="*/ 174277 w 1490051"/>
              <a:gd name="connsiteY4" fmla="*/ 5926 h 1142576"/>
              <a:gd name="connsiteX5" fmla="*/ 548927 w 1490051"/>
              <a:gd name="connsiteY5" fmla="*/ 94826 h 1142576"/>
              <a:gd name="connsiteX6" fmla="*/ 1069627 w 1490051"/>
              <a:gd name="connsiteY6" fmla="*/ 399626 h 1142576"/>
              <a:gd name="connsiteX7" fmla="*/ 1425227 w 1490051"/>
              <a:gd name="connsiteY7" fmla="*/ 920326 h 1142576"/>
              <a:gd name="connsiteX8" fmla="*/ 1488727 w 1490051"/>
              <a:gd name="connsiteY8" fmla="*/ 1123526 h 1142576"/>
              <a:gd name="connsiteX0" fmla="*/ 409227 w 1490051"/>
              <a:gd name="connsiteY0" fmla="*/ 1142576 h 1142576"/>
              <a:gd name="connsiteX1" fmla="*/ 148877 w 1490051"/>
              <a:gd name="connsiteY1" fmla="*/ 1034626 h 1142576"/>
              <a:gd name="connsiteX2" fmla="*/ 9177 w 1490051"/>
              <a:gd name="connsiteY2" fmla="*/ 806026 h 1142576"/>
              <a:gd name="connsiteX3" fmla="*/ 9177 w 1490051"/>
              <a:gd name="connsiteY3" fmla="*/ 5926 h 1142576"/>
              <a:gd name="connsiteX4" fmla="*/ 174277 w 1490051"/>
              <a:gd name="connsiteY4" fmla="*/ 5926 h 1142576"/>
              <a:gd name="connsiteX5" fmla="*/ 548927 w 1490051"/>
              <a:gd name="connsiteY5" fmla="*/ 94826 h 1142576"/>
              <a:gd name="connsiteX6" fmla="*/ 1069627 w 1490051"/>
              <a:gd name="connsiteY6" fmla="*/ 399626 h 1142576"/>
              <a:gd name="connsiteX7" fmla="*/ 1425227 w 1490051"/>
              <a:gd name="connsiteY7" fmla="*/ 920326 h 1142576"/>
              <a:gd name="connsiteX8" fmla="*/ 1488727 w 1490051"/>
              <a:gd name="connsiteY8" fmla="*/ 1123526 h 1142576"/>
              <a:gd name="connsiteX0" fmla="*/ 409227 w 1490051"/>
              <a:gd name="connsiteY0" fmla="*/ 1142576 h 1142576"/>
              <a:gd name="connsiteX1" fmla="*/ 148877 w 1490051"/>
              <a:gd name="connsiteY1" fmla="*/ 1034626 h 1142576"/>
              <a:gd name="connsiteX2" fmla="*/ 9177 w 1490051"/>
              <a:gd name="connsiteY2" fmla="*/ 806026 h 1142576"/>
              <a:gd name="connsiteX3" fmla="*/ 9177 w 1490051"/>
              <a:gd name="connsiteY3" fmla="*/ 5926 h 1142576"/>
              <a:gd name="connsiteX4" fmla="*/ 174277 w 1490051"/>
              <a:gd name="connsiteY4" fmla="*/ 5926 h 1142576"/>
              <a:gd name="connsiteX5" fmla="*/ 548927 w 1490051"/>
              <a:gd name="connsiteY5" fmla="*/ 94826 h 1142576"/>
              <a:gd name="connsiteX6" fmla="*/ 1069627 w 1490051"/>
              <a:gd name="connsiteY6" fmla="*/ 399626 h 1142576"/>
              <a:gd name="connsiteX7" fmla="*/ 1425227 w 1490051"/>
              <a:gd name="connsiteY7" fmla="*/ 920326 h 1142576"/>
              <a:gd name="connsiteX8" fmla="*/ 1488727 w 1490051"/>
              <a:gd name="connsiteY8" fmla="*/ 1123526 h 1142576"/>
              <a:gd name="connsiteX9" fmla="*/ 409227 w 1490051"/>
              <a:gd name="connsiteY9" fmla="*/ 1142576 h 114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90051" h="1142576">
                <a:moveTo>
                  <a:pt x="409227" y="1142576"/>
                </a:moveTo>
                <a:lnTo>
                  <a:pt x="148877" y="1034626"/>
                </a:lnTo>
                <a:lnTo>
                  <a:pt x="9177" y="806026"/>
                </a:lnTo>
                <a:cubicBezTo>
                  <a:pt x="10235" y="810259"/>
                  <a:pt x="-11990" y="-25824"/>
                  <a:pt x="9177" y="5926"/>
                </a:cubicBezTo>
                <a:cubicBezTo>
                  <a:pt x="30344" y="37676"/>
                  <a:pt x="86435" y="-17357"/>
                  <a:pt x="174277" y="5926"/>
                </a:cubicBezTo>
                <a:cubicBezTo>
                  <a:pt x="262119" y="29209"/>
                  <a:pt x="399702" y="29209"/>
                  <a:pt x="548927" y="94826"/>
                </a:cubicBezTo>
                <a:cubicBezTo>
                  <a:pt x="698152" y="160443"/>
                  <a:pt x="923577" y="262043"/>
                  <a:pt x="1069627" y="399626"/>
                </a:cubicBezTo>
                <a:cubicBezTo>
                  <a:pt x="1215677" y="537209"/>
                  <a:pt x="1355377" y="799676"/>
                  <a:pt x="1425227" y="920326"/>
                </a:cubicBezTo>
                <a:cubicBezTo>
                  <a:pt x="1495077" y="1040976"/>
                  <a:pt x="1491902" y="1082251"/>
                  <a:pt x="1488727" y="1123526"/>
                </a:cubicBezTo>
                <a:lnTo>
                  <a:pt x="409227" y="1142576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олилиния 21"/>
          <p:cNvSpPr/>
          <p:nvPr/>
        </p:nvSpPr>
        <p:spPr>
          <a:xfrm>
            <a:off x="7147560" y="5160812"/>
            <a:ext cx="2766060" cy="348449"/>
          </a:xfrm>
          <a:custGeom>
            <a:avLst/>
            <a:gdLst>
              <a:gd name="connsiteX0" fmla="*/ 0 w 3741420"/>
              <a:gd name="connsiteY0" fmla="*/ 790409 h 790409"/>
              <a:gd name="connsiteX1" fmla="*/ 502920 w 3741420"/>
              <a:gd name="connsiteY1" fmla="*/ 500849 h 790409"/>
              <a:gd name="connsiteX2" fmla="*/ 975360 w 3741420"/>
              <a:gd name="connsiteY2" fmla="*/ 348449 h 790409"/>
              <a:gd name="connsiteX3" fmla="*/ 2270760 w 3741420"/>
              <a:gd name="connsiteY3" fmla="*/ 28409 h 790409"/>
              <a:gd name="connsiteX4" fmla="*/ 3741420 w 3741420"/>
              <a:gd name="connsiteY4" fmla="*/ 36029 h 790409"/>
              <a:gd name="connsiteX0" fmla="*/ 0 w 3238500"/>
              <a:gd name="connsiteY0" fmla="*/ 500849 h 500849"/>
              <a:gd name="connsiteX1" fmla="*/ 472440 w 3238500"/>
              <a:gd name="connsiteY1" fmla="*/ 348449 h 500849"/>
              <a:gd name="connsiteX2" fmla="*/ 1767840 w 3238500"/>
              <a:gd name="connsiteY2" fmla="*/ 28409 h 500849"/>
              <a:gd name="connsiteX3" fmla="*/ 3238500 w 3238500"/>
              <a:gd name="connsiteY3" fmla="*/ 36029 h 500849"/>
              <a:gd name="connsiteX0" fmla="*/ 0 w 2766060"/>
              <a:gd name="connsiteY0" fmla="*/ 348449 h 348449"/>
              <a:gd name="connsiteX1" fmla="*/ 1295400 w 2766060"/>
              <a:gd name="connsiteY1" fmla="*/ 28409 h 348449"/>
              <a:gd name="connsiteX2" fmla="*/ 2766060 w 2766060"/>
              <a:gd name="connsiteY2" fmla="*/ 36029 h 34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6060" h="348449">
                <a:moveTo>
                  <a:pt x="0" y="348449"/>
                </a:moveTo>
                <a:cubicBezTo>
                  <a:pt x="294640" y="269709"/>
                  <a:pt x="834390" y="80479"/>
                  <a:pt x="1295400" y="28409"/>
                </a:cubicBezTo>
                <a:cubicBezTo>
                  <a:pt x="1756410" y="-23661"/>
                  <a:pt x="2261235" y="6184"/>
                  <a:pt x="2766060" y="360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6172200" y="5507849"/>
            <a:ext cx="975360" cy="441960"/>
          </a:xfrm>
          <a:custGeom>
            <a:avLst/>
            <a:gdLst>
              <a:gd name="connsiteX0" fmla="*/ 0 w 3741420"/>
              <a:gd name="connsiteY0" fmla="*/ 790409 h 790409"/>
              <a:gd name="connsiteX1" fmla="*/ 502920 w 3741420"/>
              <a:gd name="connsiteY1" fmla="*/ 500849 h 790409"/>
              <a:gd name="connsiteX2" fmla="*/ 975360 w 3741420"/>
              <a:gd name="connsiteY2" fmla="*/ 348449 h 790409"/>
              <a:gd name="connsiteX3" fmla="*/ 2270760 w 3741420"/>
              <a:gd name="connsiteY3" fmla="*/ 28409 h 790409"/>
              <a:gd name="connsiteX4" fmla="*/ 3741420 w 3741420"/>
              <a:gd name="connsiteY4" fmla="*/ 36029 h 790409"/>
              <a:gd name="connsiteX0" fmla="*/ 0 w 2270760"/>
              <a:gd name="connsiteY0" fmla="*/ 762000 h 762000"/>
              <a:gd name="connsiteX1" fmla="*/ 502920 w 2270760"/>
              <a:gd name="connsiteY1" fmla="*/ 472440 h 762000"/>
              <a:gd name="connsiteX2" fmla="*/ 975360 w 2270760"/>
              <a:gd name="connsiteY2" fmla="*/ 320040 h 762000"/>
              <a:gd name="connsiteX3" fmla="*/ 2270760 w 2270760"/>
              <a:gd name="connsiteY3" fmla="*/ 0 h 762000"/>
              <a:gd name="connsiteX0" fmla="*/ 0 w 975360"/>
              <a:gd name="connsiteY0" fmla="*/ 441960 h 441960"/>
              <a:gd name="connsiteX1" fmla="*/ 502920 w 975360"/>
              <a:gd name="connsiteY1" fmla="*/ 152400 h 441960"/>
              <a:gd name="connsiteX2" fmla="*/ 975360 w 975360"/>
              <a:gd name="connsiteY2" fmla="*/ 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5360" h="441960">
                <a:moveTo>
                  <a:pt x="0" y="441960"/>
                </a:moveTo>
                <a:cubicBezTo>
                  <a:pt x="170180" y="334010"/>
                  <a:pt x="340360" y="226060"/>
                  <a:pt x="502920" y="152400"/>
                </a:cubicBezTo>
                <a:cubicBezTo>
                  <a:pt x="665480" y="78740"/>
                  <a:pt x="680720" y="78740"/>
                  <a:pt x="975360" y="0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075552" y="54499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7646724" y="526302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68008" y="3861049"/>
            <a:ext cx="3744416" cy="244465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6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</a:t>
            </a:r>
            <a:r>
              <a:rPr lang="ru-RU" dirty="0" err="1" smtClean="0"/>
              <a:t>Флёри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В то же время алгоритм имел возможность пойти по какому-нибудь ребру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𝐾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а такое ребро мостом не было. 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Получаем противоречие с определением алгоритма.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Полилиния 19"/>
          <p:cNvSpPr/>
          <p:nvPr/>
        </p:nvSpPr>
        <p:spPr>
          <a:xfrm>
            <a:off x="6156674" y="5175674"/>
            <a:ext cx="1490051" cy="1142576"/>
          </a:xfrm>
          <a:custGeom>
            <a:avLst/>
            <a:gdLst>
              <a:gd name="connsiteX0" fmla="*/ 0 w 1474524"/>
              <a:gd name="connsiteY0" fmla="*/ 0 h 1193800"/>
              <a:gd name="connsiteX1" fmla="*/ 533400 w 1474524"/>
              <a:gd name="connsiteY1" fmla="*/ 165100 h 1193800"/>
              <a:gd name="connsiteX2" fmla="*/ 1054100 w 1474524"/>
              <a:gd name="connsiteY2" fmla="*/ 469900 h 1193800"/>
              <a:gd name="connsiteX3" fmla="*/ 1409700 w 1474524"/>
              <a:gd name="connsiteY3" fmla="*/ 990600 h 1193800"/>
              <a:gd name="connsiteX4" fmla="*/ 1473200 w 1474524"/>
              <a:gd name="connsiteY4" fmla="*/ 1193800 h 1193800"/>
              <a:gd name="connsiteX0" fmla="*/ 0 w 1474524"/>
              <a:gd name="connsiteY0" fmla="*/ 0 h 1193800"/>
              <a:gd name="connsiteX1" fmla="*/ 0 w 1474524"/>
              <a:gd name="connsiteY1" fmla="*/ 0 h 1193800"/>
              <a:gd name="connsiteX2" fmla="*/ 533400 w 1474524"/>
              <a:gd name="connsiteY2" fmla="*/ 165100 h 1193800"/>
              <a:gd name="connsiteX3" fmla="*/ 1054100 w 1474524"/>
              <a:gd name="connsiteY3" fmla="*/ 469900 h 1193800"/>
              <a:gd name="connsiteX4" fmla="*/ 1409700 w 1474524"/>
              <a:gd name="connsiteY4" fmla="*/ 990600 h 1193800"/>
              <a:gd name="connsiteX5" fmla="*/ 1473200 w 1474524"/>
              <a:gd name="connsiteY5" fmla="*/ 1193800 h 1193800"/>
              <a:gd name="connsiteX0" fmla="*/ 49580 w 1524104"/>
              <a:gd name="connsiteY0" fmla="*/ 17316 h 1211116"/>
              <a:gd name="connsiteX1" fmla="*/ 49580 w 1524104"/>
              <a:gd name="connsiteY1" fmla="*/ 17316 h 1211116"/>
              <a:gd name="connsiteX2" fmla="*/ 36880 w 1524104"/>
              <a:gd name="connsiteY2" fmla="*/ 10966 h 1211116"/>
              <a:gd name="connsiteX3" fmla="*/ 582980 w 1524104"/>
              <a:gd name="connsiteY3" fmla="*/ 182416 h 1211116"/>
              <a:gd name="connsiteX4" fmla="*/ 1103680 w 1524104"/>
              <a:gd name="connsiteY4" fmla="*/ 487216 h 1211116"/>
              <a:gd name="connsiteX5" fmla="*/ 1459280 w 1524104"/>
              <a:gd name="connsiteY5" fmla="*/ 1007916 h 1211116"/>
              <a:gd name="connsiteX6" fmla="*/ 1522780 w 1524104"/>
              <a:gd name="connsiteY6" fmla="*/ 1211116 h 1211116"/>
              <a:gd name="connsiteX0" fmla="*/ 80 w 1474604"/>
              <a:gd name="connsiteY0" fmla="*/ 6 h 1193806"/>
              <a:gd name="connsiteX1" fmla="*/ 80 w 1474604"/>
              <a:gd name="connsiteY1" fmla="*/ 6 h 1193806"/>
              <a:gd name="connsiteX2" fmla="*/ 127080 w 1474604"/>
              <a:gd name="connsiteY2" fmla="*/ 190506 h 1193806"/>
              <a:gd name="connsiteX3" fmla="*/ 533480 w 1474604"/>
              <a:gd name="connsiteY3" fmla="*/ 165106 h 1193806"/>
              <a:gd name="connsiteX4" fmla="*/ 1054180 w 1474604"/>
              <a:gd name="connsiteY4" fmla="*/ 469906 h 1193806"/>
              <a:gd name="connsiteX5" fmla="*/ 1409780 w 1474604"/>
              <a:gd name="connsiteY5" fmla="*/ 990606 h 1193806"/>
              <a:gd name="connsiteX6" fmla="*/ 1473280 w 1474604"/>
              <a:gd name="connsiteY6" fmla="*/ 1193806 h 1193806"/>
              <a:gd name="connsiteX0" fmla="*/ 4726 w 1479250"/>
              <a:gd name="connsiteY0" fmla="*/ 0 h 1193800"/>
              <a:gd name="connsiteX1" fmla="*/ 4726 w 1479250"/>
              <a:gd name="connsiteY1" fmla="*/ 0 h 1193800"/>
              <a:gd name="connsiteX2" fmla="*/ 11076 w 1479250"/>
              <a:gd name="connsiteY2" fmla="*/ 431800 h 1193800"/>
              <a:gd name="connsiteX3" fmla="*/ 131726 w 1479250"/>
              <a:gd name="connsiteY3" fmla="*/ 190500 h 1193800"/>
              <a:gd name="connsiteX4" fmla="*/ 538126 w 1479250"/>
              <a:gd name="connsiteY4" fmla="*/ 165100 h 1193800"/>
              <a:gd name="connsiteX5" fmla="*/ 1058826 w 1479250"/>
              <a:gd name="connsiteY5" fmla="*/ 469900 h 1193800"/>
              <a:gd name="connsiteX6" fmla="*/ 1414426 w 1479250"/>
              <a:gd name="connsiteY6" fmla="*/ 990600 h 1193800"/>
              <a:gd name="connsiteX7" fmla="*/ 1477926 w 1479250"/>
              <a:gd name="connsiteY7" fmla="*/ 1193800 h 1193800"/>
              <a:gd name="connsiteX0" fmla="*/ 4726 w 1479250"/>
              <a:gd name="connsiteY0" fmla="*/ 0 h 1193800"/>
              <a:gd name="connsiteX1" fmla="*/ 4726 w 1479250"/>
              <a:gd name="connsiteY1" fmla="*/ 0 h 1193800"/>
              <a:gd name="connsiteX2" fmla="*/ 11076 w 1479250"/>
              <a:gd name="connsiteY2" fmla="*/ 431800 h 1193800"/>
              <a:gd name="connsiteX3" fmla="*/ 163476 w 1479250"/>
              <a:gd name="connsiteY3" fmla="*/ 76200 h 1193800"/>
              <a:gd name="connsiteX4" fmla="*/ 538126 w 1479250"/>
              <a:gd name="connsiteY4" fmla="*/ 165100 h 1193800"/>
              <a:gd name="connsiteX5" fmla="*/ 1058826 w 1479250"/>
              <a:gd name="connsiteY5" fmla="*/ 469900 h 1193800"/>
              <a:gd name="connsiteX6" fmla="*/ 1414426 w 1479250"/>
              <a:gd name="connsiteY6" fmla="*/ 990600 h 1193800"/>
              <a:gd name="connsiteX7" fmla="*/ 1477926 w 1479250"/>
              <a:gd name="connsiteY7" fmla="*/ 1193800 h 1193800"/>
              <a:gd name="connsiteX0" fmla="*/ 152400 w 1626924"/>
              <a:gd name="connsiteY0" fmla="*/ 0 h 1193800"/>
              <a:gd name="connsiteX1" fmla="*/ 0 w 1626924"/>
              <a:gd name="connsiteY1" fmla="*/ 831850 h 1193800"/>
              <a:gd name="connsiteX2" fmla="*/ 158750 w 1626924"/>
              <a:gd name="connsiteY2" fmla="*/ 431800 h 1193800"/>
              <a:gd name="connsiteX3" fmla="*/ 311150 w 1626924"/>
              <a:gd name="connsiteY3" fmla="*/ 76200 h 1193800"/>
              <a:gd name="connsiteX4" fmla="*/ 685800 w 1626924"/>
              <a:gd name="connsiteY4" fmla="*/ 165100 h 1193800"/>
              <a:gd name="connsiteX5" fmla="*/ 1206500 w 1626924"/>
              <a:gd name="connsiteY5" fmla="*/ 469900 h 1193800"/>
              <a:gd name="connsiteX6" fmla="*/ 1562100 w 1626924"/>
              <a:gd name="connsiteY6" fmla="*/ 990600 h 1193800"/>
              <a:gd name="connsiteX7" fmla="*/ 1625600 w 1626924"/>
              <a:gd name="connsiteY7" fmla="*/ 1193800 h 1193800"/>
              <a:gd name="connsiteX0" fmla="*/ 0 w 1969824"/>
              <a:gd name="connsiteY0" fmla="*/ 705805 h 1118555"/>
              <a:gd name="connsiteX1" fmla="*/ 342900 w 1969824"/>
              <a:gd name="connsiteY1" fmla="*/ 756605 h 1118555"/>
              <a:gd name="connsiteX2" fmla="*/ 501650 w 1969824"/>
              <a:gd name="connsiteY2" fmla="*/ 356555 h 1118555"/>
              <a:gd name="connsiteX3" fmla="*/ 654050 w 1969824"/>
              <a:gd name="connsiteY3" fmla="*/ 955 h 1118555"/>
              <a:gd name="connsiteX4" fmla="*/ 1028700 w 1969824"/>
              <a:gd name="connsiteY4" fmla="*/ 89855 h 1118555"/>
              <a:gd name="connsiteX5" fmla="*/ 1549400 w 1969824"/>
              <a:gd name="connsiteY5" fmla="*/ 394655 h 1118555"/>
              <a:gd name="connsiteX6" fmla="*/ 1905000 w 1969824"/>
              <a:gd name="connsiteY6" fmla="*/ 915355 h 1118555"/>
              <a:gd name="connsiteX7" fmla="*/ 1968500 w 1969824"/>
              <a:gd name="connsiteY7" fmla="*/ 1118555 h 1118555"/>
              <a:gd name="connsiteX0" fmla="*/ 95250 w 1626924"/>
              <a:gd name="connsiteY0" fmla="*/ 1080455 h 1118555"/>
              <a:gd name="connsiteX1" fmla="*/ 0 w 1626924"/>
              <a:gd name="connsiteY1" fmla="*/ 756605 h 1118555"/>
              <a:gd name="connsiteX2" fmla="*/ 158750 w 1626924"/>
              <a:gd name="connsiteY2" fmla="*/ 356555 h 1118555"/>
              <a:gd name="connsiteX3" fmla="*/ 311150 w 1626924"/>
              <a:gd name="connsiteY3" fmla="*/ 955 h 1118555"/>
              <a:gd name="connsiteX4" fmla="*/ 685800 w 1626924"/>
              <a:gd name="connsiteY4" fmla="*/ 89855 h 1118555"/>
              <a:gd name="connsiteX5" fmla="*/ 1206500 w 1626924"/>
              <a:gd name="connsiteY5" fmla="*/ 394655 h 1118555"/>
              <a:gd name="connsiteX6" fmla="*/ 1562100 w 1626924"/>
              <a:gd name="connsiteY6" fmla="*/ 915355 h 1118555"/>
              <a:gd name="connsiteX7" fmla="*/ 1625600 w 1626924"/>
              <a:gd name="connsiteY7" fmla="*/ 1118555 h 1118555"/>
              <a:gd name="connsiteX0" fmla="*/ 95250 w 1626924"/>
              <a:gd name="connsiteY0" fmla="*/ 1085426 h 1123526"/>
              <a:gd name="connsiteX1" fmla="*/ 0 w 1626924"/>
              <a:gd name="connsiteY1" fmla="*/ 761576 h 1123526"/>
              <a:gd name="connsiteX2" fmla="*/ 146050 w 1626924"/>
              <a:gd name="connsiteY2" fmla="*/ 5926 h 1123526"/>
              <a:gd name="connsiteX3" fmla="*/ 311150 w 1626924"/>
              <a:gd name="connsiteY3" fmla="*/ 5926 h 1123526"/>
              <a:gd name="connsiteX4" fmla="*/ 685800 w 1626924"/>
              <a:gd name="connsiteY4" fmla="*/ 94826 h 1123526"/>
              <a:gd name="connsiteX5" fmla="*/ 1206500 w 1626924"/>
              <a:gd name="connsiteY5" fmla="*/ 399626 h 1123526"/>
              <a:gd name="connsiteX6" fmla="*/ 1562100 w 1626924"/>
              <a:gd name="connsiteY6" fmla="*/ 920326 h 1123526"/>
              <a:gd name="connsiteX7" fmla="*/ 1625600 w 1626924"/>
              <a:gd name="connsiteY7" fmla="*/ 1123526 h 1123526"/>
              <a:gd name="connsiteX0" fmla="*/ 0 w 1531674"/>
              <a:gd name="connsiteY0" fmla="*/ 1085426 h 1123526"/>
              <a:gd name="connsiteX1" fmla="*/ 50800 w 1531674"/>
              <a:gd name="connsiteY1" fmla="*/ 806026 h 1123526"/>
              <a:gd name="connsiteX2" fmla="*/ 50800 w 1531674"/>
              <a:gd name="connsiteY2" fmla="*/ 5926 h 1123526"/>
              <a:gd name="connsiteX3" fmla="*/ 215900 w 1531674"/>
              <a:gd name="connsiteY3" fmla="*/ 5926 h 1123526"/>
              <a:gd name="connsiteX4" fmla="*/ 590550 w 1531674"/>
              <a:gd name="connsiteY4" fmla="*/ 94826 h 1123526"/>
              <a:gd name="connsiteX5" fmla="*/ 1111250 w 1531674"/>
              <a:gd name="connsiteY5" fmla="*/ 399626 h 1123526"/>
              <a:gd name="connsiteX6" fmla="*/ 1466850 w 1531674"/>
              <a:gd name="connsiteY6" fmla="*/ 920326 h 1123526"/>
              <a:gd name="connsiteX7" fmla="*/ 1530350 w 1531674"/>
              <a:gd name="connsiteY7" fmla="*/ 1123526 h 1123526"/>
              <a:gd name="connsiteX0" fmla="*/ 123477 w 1490051"/>
              <a:gd name="connsiteY0" fmla="*/ 1040976 h 1123526"/>
              <a:gd name="connsiteX1" fmla="*/ 9177 w 1490051"/>
              <a:gd name="connsiteY1" fmla="*/ 806026 h 1123526"/>
              <a:gd name="connsiteX2" fmla="*/ 9177 w 1490051"/>
              <a:gd name="connsiteY2" fmla="*/ 5926 h 1123526"/>
              <a:gd name="connsiteX3" fmla="*/ 174277 w 1490051"/>
              <a:gd name="connsiteY3" fmla="*/ 5926 h 1123526"/>
              <a:gd name="connsiteX4" fmla="*/ 548927 w 1490051"/>
              <a:gd name="connsiteY4" fmla="*/ 94826 h 1123526"/>
              <a:gd name="connsiteX5" fmla="*/ 1069627 w 1490051"/>
              <a:gd name="connsiteY5" fmla="*/ 399626 h 1123526"/>
              <a:gd name="connsiteX6" fmla="*/ 1425227 w 1490051"/>
              <a:gd name="connsiteY6" fmla="*/ 920326 h 1123526"/>
              <a:gd name="connsiteX7" fmla="*/ 1488727 w 1490051"/>
              <a:gd name="connsiteY7" fmla="*/ 1123526 h 1123526"/>
              <a:gd name="connsiteX0" fmla="*/ 123477 w 1490051"/>
              <a:gd name="connsiteY0" fmla="*/ 1040976 h 1123526"/>
              <a:gd name="connsiteX1" fmla="*/ 136177 w 1490051"/>
              <a:gd name="connsiteY1" fmla="*/ 1047326 h 1123526"/>
              <a:gd name="connsiteX2" fmla="*/ 9177 w 1490051"/>
              <a:gd name="connsiteY2" fmla="*/ 806026 h 1123526"/>
              <a:gd name="connsiteX3" fmla="*/ 9177 w 1490051"/>
              <a:gd name="connsiteY3" fmla="*/ 5926 h 1123526"/>
              <a:gd name="connsiteX4" fmla="*/ 174277 w 1490051"/>
              <a:gd name="connsiteY4" fmla="*/ 5926 h 1123526"/>
              <a:gd name="connsiteX5" fmla="*/ 548927 w 1490051"/>
              <a:gd name="connsiteY5" fmla="*/ 94826 h 1123526"/>
              <a:gd name="connsiteX6" fmla="*/ 1069627 w 1490051"/>
              <a:gd name="connsiteY6" fmla="*/ 399626 h 1123526"/>
              <a:gd name="connsiteX7" fmla="*/ 1425227 w 1490051"/>
              <a:gd name="connsiteY7" fmla="*/ 920326 h 1123526"/>
              <a:gd name="connsiteX8" fmla="*/ 1488727 w 1490051"/>
              <a:gd name="connsiteY8" fmla="*/ 1123526 h 1123526"/>
              <a:gd name="connsiteX0" fmla="*/ 123477 w 1490051"/>
              <a:gd name="connsiteY0" fmla="*/ 1040976 h 1123526"/>
              <a:gd name="connsiteX1" fmla="*/ 371127 w 1490051"/>
              <a:gd name="connsiteY1" fmla="*/ 945726 h 1123526"/>
              <a:gd name="connsiteX2" fmla="*/ 9177 w 1490051"/>
              <a:gd name="connsiteY2" fmla="*/ 806026 h 1123526"/>
              <a:gd name="connsiteX3" fmla="*/ 9177 w 1490051"/>
              <a:gd name="connsiteY3" fmla="*/ 5926 h 1123526"/>
              <a:gd name="connsiteX4" fmla="*/ 174277 w 1490051"/>
              <a:gd name="connsiteY4" fmla="*/ 5926 h 1123526"/>
              <a:gd name="connsiteX5" fmla="*/ 548927 w 1490051"/>
              <a:gd name="connsiteY5" fmla="*/ 94826 h 1123526"/>
              <a:gd name="connsiteX6" fmla="*/ 1069627 w 1490051"/>
              <a:gd name="connsiteY6" fmla="*/ 399626 h 1123526"/>
              <a:gd name="connsiteX7" fmla="*/ 1425227 w 1490051"/>
              <a:gd name="connsiteY7" fmla="*/ 920326 h 1123526"/>
              <a:gd name="connsiteX8" fmla="*/ 1488727 w 1490051"/>
              <a:gd name="connsiteY8" fmla="*/ 1123526 h 1123526"/>
              <a:gd name="connsiteX0" fmla="*/ 409227 w 1490051"/>
              <a:gd name="connsiteY0" fmla="*/ 1142576 h 1142576"/>
              <a:gd name="connsiteX1" fmla="*/ 371127 w 1490051"/>
              <a:gd name="connsiteY1" fmla="*/ 945726 h 1142576"/>
              <a:gd name="connsiteX2" fmla="*/ 9177 w 1490051"/>
              <a:gd name="connsiteY2" fmla="*/ 806026 h 1142576"/>
              <a:gd name="connsiteX3" fmla="*/ 9177 w 1490051"/>
              <a:gd name="connsiteY3" fmla="*/ 5926 h 1142576"/>
              <a:gd name="connsiteX4" fmla="*/ 174277 w 1490051"/>
              <a:gd name="connsiteY4" fmla="*/ 5926 h 1142576"/>
              <a:gd name="connsiteX5" fmla="*/ 548927 w 1490051"/>
              <a:gd name="connsiteY5" fmla="*/ 94826 h 1142576"/>
              <a:gd name="connsiteX6" fmla="*/ 1069627 w 1490051"/>
              <a:gd name="connsiteY6" fmla="*/ 399626 h 1142576"/>
              <a:gd name="connsiteX7" fmla="*/ 1425227 w 1490051"/>
              <a:gd name="connsiteY7" fmla="*/ 920326 h 1142576"/>
              <a:gd name="connsiteX8" fmla="*/ 1488727 w 1490051"/>
              <a:gd name="connsiteY8" fmla="*/ 1123526 h 1142576"/>
              <a:gd name="connsiteX0" fmla="*/ 409227 w 1490051"/>
              <a:gd name="connsiteY0" fmla="*/ 1142576 h 1142576"/>
              <a:gd name="connsiteX1" fmla="*/ 148877 w 1490051"/>
              <a:gd name="connsiteY1" fmla="*/ 1034626 h 1142576"/>
              <a:gd name="connsiteX2" fmla="*/ 9177 w 1490051"/>
              <a:gd name="connsiteY2" fmla="*/ 806026 h 1142576"/>
              <a:gd name="connsiteX3" fmla="*/ 9177 w 1490051"/>
              <a:gd name="connsiteY3" fmla="*/ 5926 h 1142576"/>
              <a:gd name="connsiteX4" fmla="*/ 174277 w 1490051"/>
              <a:gd name="connsiteY4" fmla="*/ 5926 h 1142576"/>
              <a:gd name="connsiteX5" fmla="*/ 548927 w 1490051"/>
              <a:gd name="connsiteY5" fmla="*/ 94826 h 1142576"/>
              <a:gd name="connsiteX6" fmla="*/ 1069627 w 1490051"/>
              <a:gd name="connsiteY6" fmla="*/ 399626 h 1142576"/>
              <a:gd name="connsiteX7" fmla="*/ 1425227 w 1490051"/>
              <a:gd name="connsiteY7" fmla="*/ 920326 h 1142576"/>
              <a:gd name="connsiteX8" fmla="*/ 1488727 w 1490051"/>
              <a:gd name="connsiteY8" fmla="*/ 1123526 h 1142576"/>
              <a:gd name="connsiteX0" fmla="*/ 409227 w 1490051"/>
              <a:gd name="connsiteY0" fmla="*/ 1142576 h 1142576"/>
              <a:gd name="connsiteX1" fmla="*/ 148877 w 1490051"/>
              <a:gd name="connsiteY1" fmla="*/ 1034626 h 1142576"/>
              <a:gd name="connsiteX2" fmla="*/ 9177 w 1490051"/>
              <a:gd name="connsiteY2" fmla="*/ 806026 h 1142576"/>
              <a:gd name="connsiteX3" fmla="*/ 9177 w 1490051"/>
              <a:gd name="connsiteY3" fmla="*/ 5926 h 1142576"/>
              <a:gd name="connsiteX4" fmla="*/ 174277 w 1490051"/>
              <a:gd name="connsiteY4" fmla="*/ 5926 h 1142576"/>
              <a:gd name="connsiteX5" fmla="*/ 548927 w 1490051"/>
              <a:gd name="connsiteY5" fmla="*/ 94826 h 1142576"/>
              <a:gd name="connsiteX6" fmla="*/ 1069627 w 1490051"/>
              <a:gd name="connsiteY6" fmla="*/ 399626 h 1142576"/>
              <a:gd name="connsiteX7" fmla="*/ 1425227 w 1490051"/>
              <a:gd name="connsiteY7" fmla="*/ 920326 h 1142576"/>
              <a:gd name="connsiteX8" fmla="*/ 1488727 w 1490051"/>
              <a:gd name="connsiteY8" fmla="*/ 1123526 h 1142576"/>
              <a:gd name="connsiteX9" fmla="*/ 409227 w 1490051"/>
              <a:gd name="connsiteY9" fmla="*/ 1142576 h 114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90051" h="1142576">
                <a:moveTo>
                  <a:pt x="409227" y="1142576"/>
                </a:moveTo>
                <a:lnTo>
                  <a:pt x="148877" y="1034626"/>
                </a:lnTo>
                <a:lnTo>
                  <a:pt x="9177" y="806026"/>
                </a:lnTo>
                <a:cubicBezTo>
                  <a:pt x="10235" y="810259"/>
                  <a:pt x="-11990" y="-25824"/>
                  <a:pt x="9177" y="5926"/>
                </a:cubicBezTo>
                <a:cubicBezTo>
                  <a:pt x="30344" y="37676"/>
                  <a:pt x="86435" y="-17357"/>
                  <a:pt x="174277" y="5926"/>
                </a:cubicBezTo>
                <a:cubicBezTo>
                  <a:pt x="262119" y="29209"/>
                  <a:pt x="399702" y="29209"/>
                  <a:pt x="548927" y="94826"/>
                </a:cubicBezTo>
                <a:cubicBezTo>
                  <a:pt x="698152" y="160443"/>
                  <a:pt x="923577" y="262043"/>
                  <a:pt x="1069627" y="399626"/>
                </a:cubicBezTo>
                <a:cubicBezTo>
                  <a:pt x="1215677" y="537209"/>
                  <a:pt x="1355377" y="799676"/>
                  <a:pt x="1425227" y="920326"/>
                </a:cubicBezTo>
                <a:cubicBezTo>
                  <a:pt x="1495077" y="1040976"/>
                  <a:pt x="1491902" y="1082251"/>
                  <a:pt x="1488727" y="1123526"/>
                </a:cubicBezTo>
                <a:lnTo>
                  <a:pt x="409227" y="1142576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олилиния 22"/>
          <p:cNvSpPr/>
          <p:nvPr/>
        </p:nvSpPr>
        <p:spPr>
          <a:xfrm>
            <a:off x="6172200" y="5507849"/>
            <a:ext cx="975360" cy="441960"/>
          </a:xfrm>
          <a:custGeom>
            <a:avLst/>
            <a:gdLst>
              <a:gd name="connsiteX0" fmla="*/ 0 w 3741420"/>
              <a:gd name="connsiteY0" fmla="*/ 790409 h 790409"/>
              <a:gd name="connsiteX1" fmla="*/ 502920 w 3741420"/>
              <a:gd name="connsiteY1" fmla="*/ 500849 h 790409"/>
              <a:gd name="connsiteX2" fmla="*/ 975360 w 3741420"/>
              <a:gd name="connsiteY2" fmla="*/ 348449 h 790409"/>
              <a:gd name="connsiteX3" fmla="*/ 2270760 w 3741420"/>
              <a:gd name="connsiteY3" fmla="*/ 28409 h 790409"/>
              <a:gd name="connsiteX4" fmla="*/ 3741420 w 3741420"/>
              <a:gd name="connsiteY4" fmla="*/ 36029 h 790409"/>
              <a:gd name="connsiteX0" fmla="*/ 0 w 2270760"/>
              <a:gd name="connsiteY0" fmla="*/ 762000 h 762000"/>
              <a:gd name="connsiteX1" fmla="*/ 502920 w 2270760"/>
              <a:gd name="connsiteY1" fmla="*/ 472440 h 762000"/>
              <a:gd name="connsiteX2" fmla="*/ 975360 w 2270760"/>
              <a:gd name="connsiteY2" fmla="*/ 320040 h 762000"/>
              <a:gd name="connsiteX3" fmla="*/ 2270760 w 2270760"/>
              <a:gd name="connsiteY3" fmla="*/ 0 h 762000"/>
              <a:gd name="connsiteX0" fmla="*/ 0 w 975360"/>
              <a:gd name="connsiteY0" fmla="*/ 441960 h 441960"/>
              <a:gd name="connsiteX1" fmla="*/ 502920 w 975360"/>
              <a:gd name="connsiteY1" fmla="*/ 152400 h 441960"/>
              <a:gd name="connsiteX2" fmla="*/ 975360 w 975360"/>
              <a:gd name="connsiteY2" fmla="*/ 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5360" h="441960">
                <a:moveTo>
                  <a:pt x="0" y="441960"/>
                </a:moveTo>
                <a:cubicBezTo>
                  <a:pt x="170180" y="334010"/>
                  <a:pt x="340360" y="226060"/>
                  <a:pt x="502920" y="152400"/>
                </a:cubicBezTo>
                <a:cubicBezTo>
                  <a:pt x="665480" y="78740"/>
                  <a:pt x="680720" y="78740"/>
                  <a:pt x="975360" y="0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392144" y="58195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68008" y="3861049"/>
            <a:ext cx="3744416" cy="244465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24" idx="5"/>
            <a:endCxn id="25" idx="1"/>
          </p:cNvCxnSpPr>
          <p:nvPr/>
        </p:nvCxnSpPr>
        <p:spPr>
          <a:xfrm>
            <a:off x="7198477" y="5572825"/>
            <a:ext cx="214758" cy="267794"/>
          </a:xfrm>
          <a:prstGeom prst="line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олилиния 20"/>
          <p:cNvSpPr/>
          <p:nvPr/>
        </p:nvSpPr>
        <p:spPr>
          <a:xfrm>
            <a:off x="7147560" y="5160812"/>
            <a:ext cx="2766060" cy="348449"/>
          </a:xfrm>
          <a:custGeom>
            <a:avLst/>
            <a:gdLst>
              <a:gd name="connsiteX0" fmla="*/ 0 w 3741420"/>
              <a:gd name="connsiteY0" fmla="*/ 790409 h 790409"/>
              <a:gd name="connsiteX1" fmla="*/ 502920 w 3741420"/>
              <a:gd name="connsiteY1" fmla="*/ 500849 h 790409"/>
              <a:gd name="connsiteX2" fmla="*/ 975360 w 3741420"/>
              <a:gd name="connsiteY2" fmla="*/ 348449 h 790409"/>
              <a:gd name="connsiteX3" fmla="*/ 2270760 w 3741420"/>
              <a:gd name="connsiteY3" fmla="*/ 28409 h 790409"/>
              <a:gd name="connsiteX4" fmla="*/ 3741420 w 3741420"/>
              <a:gd name="connsiteY4" fmla="*/ 36029 h 790409"/>
              <a:gd name="connsiteX0" fmla="*/ 0 w 3238500"/>
              <a:gd name="connsiteY0" fmla="*/ 500849 h 500849"/>
              <a:gd name="connsiteX1" fmla="*/ 472440 w 3238500"/>
              <a:gd name="connsiteY1" fmla="*/ 348449 h 500849"/>
              <a:gd name="connsiteX2" fmla="*/ 1767840 w 3238500"/>
              <a:gd name="connsiteY2" fmla="*/ 28409 h 500849"/>
              <a:gd name="connsiteX3" fmla="*/ 3238500 w 3238500"/>
              <a:gd name="connsiteY3" fmla="*/ 36029 h 500849"/>
              <a:gd name="connsiteX0" fmla="*/ 0 w 2766060"/>
              <a:gd name="connsiteY0" fmla="*/ 348449 h 348449"/>
              <a:gd name="connsiteX1" fmla="*/ 1295400 w 2766060"/>
              <a:gd name="connsiteY1" fmla="*/ 28409 h 348449"/>
              <a:gd name="connsiteX2" fmla="*/ 2766060 w 2766060"/>
              <a:gd name="connsiteY2" fmla="*/ 36029 h 34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6060" h="348449">
                <a:moveTo>
                  <a:pt x="0" y="348449"/>
                </a:moveTo>
                <a:cubicBezTo>
                  <a:pt x="294640" y="269709"/>
                  <a:pt x="834390" y="80479"/>
                  <a:pt x="1295400" y="28409"/>
                </a:cubicBezTo>
                <a:cubicBezTo>
                  <a:pt x="1756410" y="-23661"/>
                  <a:pt x="2261235" y="6184"/>
                  <a:pt x="2766060" y="360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075552" y="54499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46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Эйлера для орграфов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b="1" dirty="0" smtClean="0"/>
                  <a:t>Теорема.</a:t>
                </a:r>
                <a:br>
                  <a:rPr lang="ru-RU" b="1" dirty="0" smtClean="0"/>
                </a:br>
                <a:r>
                  <a:rPr lang="ru-RU" dirty="0" smtClean="0"/>
                  <a:t>В орграфе существует </a:t>
                </a:r>
                <a:r>
                  <a:rPr lang="ru-RU" dirty="0" err="1" smtClean="0"/>
                  <a:t>эйлеров</a:t>
                </a:r>
                <a:r>
                  <a:rPr lang="ru-RU" dirty="0" smtClean="0"/>
                  <a:t> цикл т. и </a:t>
                </a:r>
                <a:r>
                  <a:rPr lang="ru-RU" dirty="0" err="1" smtClean="0"/>
                  <a:t>т.т</a:t>
                </a:r>
                <a:r>
                  <a:rPr lang="ru-RU" dirty="0" smtClean="0"/>
                  <a:t>., когда </a:t>
                </a:r>
              </a:p>
              <a:p>
                <a:r>
                  <a:rPr lang="ru-RU" dirty="0" smtClean="0"/>
                  <a:t>орграф сильно связный (из любой вершины можно дойти в любую другую, проходя дуги в правильном направлении),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для любой вершины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099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Гамильтоновы циклы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Гамильтонов цикл</a:t>
            </a:r>
            <a:r>
              <a:rPr lang="ru-RU" dirty="0" smtClean="0"/>
              <a:t> — через каждую вершину графа проходит ровно по одному разу</a:t>
            </a:r>
          </a:p>
          <a:p>
            <a:r>
              <a:rPr lang="ru-RU" i="1" dirty="0"/>
              <a:t>Гамильтонов </a:t>
            </a:r>
            <a:r>
              <a:rPr lang="ru-RU" i="1" dirty="0" smtClean="0"/>
              <a:t>граф —</a:t>
            </a:r>
            <a:r>
              <a:rPr lang="ru-RU" dirty="0" smtClean="0"/>
              <a:t> граф, в котором есть гамильтонов цикл</a:t>
            </a:r>
          </a:p>
          <a:p>
            <a:r>
              <a:rPr lang="ru-RU" i="1" dirty="0" smtClean="0"/>
              <a:t>Гамильтонова цепь </a:t>
            </a:r>
            <a:r>
              <a:rPr lang="ru-RU" dirty="0" smtClean="0"/>
              <a:t>— это цепь, проходящая через каждую </a:t>
            </a:r>
            <a:br>
              <a:rPr lang="ru-RU" dirty="0" smtClean="0"/>
            </a:br>
            <a:r>
              <a:rPr lang="ru-RU" dirty="0" smtClean="0"/>
              <a:t>вершину графа ровно по одному разу</a:t>
            </a:r>
          </a:p>
        </p:txBody>
      </p:sp>
      <p:sp>
        <p:nvSpPr>
          <p:cNvPr id="5" name="Овал 4"/>
          <p:cNvSpPr/>
          <p:nvPr/>
        </p:nvSpPr>
        <p:spPr>
          <a:xfrm>
            <a:off x="8855662" y="38690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8855662" y="43651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7473695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8040216" y="650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9696400" y="65012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0221957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9768408" y="50165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7940724" y="50165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8544272" y="48725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9192344" y="48725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9336360" y="4653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8400256" y="4653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9336360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8382684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8081232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9624392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8855662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9462166" y="61653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8296990" y="61653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5" name="Прямая соединительная линия 24"/>
          <p:cNvCxnSpPr>
            <a:stCxn id="16" idx="5"/>
            <a:endCxn id="13" idx="1"/>
          </p:cNvCxnSpPr>
          <p:nvPr/>
        </p:nvCxnSpPr>
        <p:spPr>
          <a:xfrm>
            <a:off x="8523181" y="4776061"/>
            <a:ext cx="42182" cy="11759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6" idx="7"/>
            <a:endCxn id="6" idx="2"/>
          </p:cNvCxnSpPr>
          <p:nvPr/>
        </p:nvCxnSpPr>
        <p:spPr>
          <a:xfrm flipV="1">
            <a:off x="8523182" y="4437113"/>
            <a:ext cx="332481" cy="23711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6" idx="6"/>
            <a:endCxn id="15" idx="1"/>
          </p:cNvCxnSpPr>
          <p:nvPr/>
        </p:nvCxnSpPr>
        <p:spPr>
          <a:xfrm>
            <a:off x="8999679" y="4437113"/>
            <a:ext cx="357773" cy="23711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2" idx="7"/>
            <a:endCxn id="16" idx="3"/>
          </p:cNvCxnSpPr>
          <p:nvPr/>
        </p:nvCxnSpPr>
        <p:spPr>
          <a:xfrm flipV="1">
            <a:off x="8063649" y="4776061"/>
            <a:ext cx="357698" cy="26161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Прямая соединительная линия 2048"/>
          <p:cNvCxnSpPr>
            <a:stCxn id="7" idx="7"/>
            <a:endCxn id="5" idx="3"/>
          </p:cNvCxnSpPr>
          <p:nvPr/>
        </p:nvCxnSpPr>
        <p:spPr>
          <a:xfrm flipV="1">
            <a:off x="7596621" y="3992025"/>
            <a:ext cx="1280133" cy="8982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2" name="Прямая соединительная линия 2051"/>
          <p:cNvCxnSpPr>
            <a:stCxn id="5" idx="5"/>
            <a:endCxn id="10" idx="1"/>
          </p:cNvCxnSpPr>
          <p:nvPr/>
        </p:nvCxnSpPr>
        <p:spPr>
          <a:xfrm>
            <a:off x="8978588" y="3992025"/>
            <a:ext cx="1264461" cy="8982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Прямая соединительная линия 2053"/>
          <p:cNvCxnSpPr>
            <a:stCxn id="10" idx="3"/>
            <a:endCxn id="9" idx="0"/>
          </p:cNvCxnSpPr>
          <p:nvPr/>
        </p:nvCxnSpPr>
        <p:spPr>
          <a:xfrm flipH="1">
            <a:off x="9768408" y="4992085"/>
            <a:ext cx="474640" cy="15091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Прямая соединительная линия 2055"/>
          <p:cNvCxnSpPr>
            <a:stCxn id="7" idx="5"/>
            <a:endCxn id="8" idx="0"/>
          </p:cNvCxnSpPr>
          <p:nvPr/>
        </p:nvCxnSpPr>
        <p:spPr>
          <a:xfrm>
            <a:off x="7596620" y="4992085"/>
            <a:ext cx="515604" cy="15091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8" name="Прямая соединительная линия 2057"/>
          <p:cNvCxnSpPr>
            <a:stCxn id="22" idx="6"/>
            <a:endCxn id="23" idx="2"/>
          </p:cNvCxnSpPr>
          <p:nvPr/>
        </p:nvCxnSpPr>
        <p:spPr>
          <a:xfrm>
            <a:off x="8999678" y="6237312"/>
            <a:ext cx="4624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0" name="Прямая соединительная линия 2059"/>
          <p:cNvCxnSpPr>
            <a:stCxn id="24" idx="6"/>
            <a:endCxn id="22" idx="2"/>
          </p:cNvCxnSpPr>
          <p:nvPr/>
        </p:nvCxnSpPr>
        <p:spPr>
          <a:xfrm>
            <a:off x="8441006" y="6237312"/>
            <a:ext cx="41465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Прямая соединительная линия 2061"/>
          <p:cNvCxnSpPr>
            <a:stCxn id="15" idx="5"/>
            <a:endCxn id="11" idx="1"/>
          </p:cNvCxnSpPr>
          <p:nvPr/>
        </p:nvCxnSpPr>
        <p:spPr>
          <a:xfrm>
            <a:off x="9459285" y="4776061"/>
            <a:ext cx="330214" cy="26161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4" name="Прямая соединительная линия 2063"/>
          <p:cNvCxnSpPr>
            <a:stCxn id="6" idx="0"/>
            <a:endCxn id="5" idx="4"/>
          </p:cNvCxnSpPr>
          <p:nvPr/>
        </p:nvCxnSpPr>
        <p:spPr>
          <a:xfrm flipV="1">
            <a:off x="8927670" y="4013116"/>
            <a:ext cx="0" cy="35198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6" name="Прямая соединительная линия 2065"/>
          <p:cNvCxnSpPr>
            <a:stCxn id="11" idx="7"/>
            <a:endCxn id="10" idx="2"/>
          </p:cNvCxnSpPr>
          <p:nvPr/>
        </p:nvCxnSpPr>
        <p:spPr>
          <a:xfrm flipV="1">
            <a:off x="9891333" y="4941169"/>
            <a:ext cx="330624" cy="965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8" name="Прямая соединительная линия 2067"/>
          <p:cNvCxnSpPr>
            <a:stCxn id="12" idx="1"/>
            <a:endCxn id="7" idx="6"/>
          </p:cNvCxnSpPr>
          <p:nvPr/>
        </p:nvCxnSpPr>
        <p:spPr>
          <a:xfrm flipH="1" flipV="1">
            <a:off x="7617711" y="4941169"/>
            <a:ext cx="344104" cy="965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0" name="Прямая соединительная линия 2069"/>
          <p:cNvCxnSpPr>
            <a:stCxn id="12" idx="4"/>
            <a:endCxn id="19" idx="0"/>
          </p:cNvCxnSpPr>
          <p:nvPr/>
        </p:nvCxnSpPr>
        <p:spPr>
          <a:xfrm>
            <a:off x="8012732" y="5160600"/>
            <a:ext cx="140508" cy="4286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2" name="Прямая соединительная линия 2071"/>
          <p:cNvCxnSpPr>
            <a:stCxn id="11" idx="4"/>
            <a:endCxn id="20" idx="0"/>
          </p:cNvCxnSpPr>
          <p:nvPr/>
        </p:nvCxnSpPr>
        <p:spPr>
          <a:xfrm flipH="1">
            <a:off x="9696400" y="5160600"/>
            <a:ext cx="144016" cy="4286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4" name="Прямая соединительная линия 2073"/>
          <p:cNvCxnSpPr>
            <a:stCxn id="14" idx="4"/>
            <a:endCxn id="17" idx="0"/>
          </p:cNvCxnSpPr>
          <p:nvPr/>
        </p:nvCxnSpPr>
        <p:spPr>
          <a:xfrm>
            <a:off x="9264352" y="5016584"/>
            <a:ext cx="144016" cy="4286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6" name="Прямая соединительная линия 2075"/>
          <p:cNvCxnSpPr>
            <a:stCxn id="13" idx="6"/>
            <a:endCxn id="14" idx="2"/>
          </p:cNvCxnSpPr>
          <p:nvPr/>
        </p:nvCxnSpPr>
        <p:spPr>
          <a:xfrm>
            <a:off x="8688288" y="4944576"/>
            <a:ext cx="5040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8" name="Прямая соединительная линия 2077"/>
          <p:cNvCxnSpPr>
            <a:stCxn id="13" idx="3"/>
            <a:endCxn id="18" idx="0"/>
          </p:cNvCxnSpPr>
          <p:nvPr/>
        </p:nvCxnSpPr>
        <p:spPr>
          <a:xfrm flipH="1">
            <a:off x="8454693" y="4995494"/>
            <a:ext cx="110671" cy="44973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0" name="Прямая соединительная линия 2079"/>
          <p:cNvCxnSpPr>
            <a:stCxn id="19" idx="5"/>
            <a:endCxn id="24" idx="0"/>
          </p:cNvCxnSpPr>
          <p:nvPr/>
        </p:nvCxnSpPr>
        <p:spPr>
          <a:xfrm>
            <a:off x="8204158" y="5712166"/>
            <a:ext cx="164841" cy="45313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2" name="Прямая соединительная линия 2081"/>
          <p:cNvCxnSpPr>
            <a:stCxn id="19" idx="7"/>
            <a:endCxn id="18" idx="2"/>
          </p:cNvCxnSpPr>
          <p:nvPr/>
        </p:nvCxnSpPr>
        <p:spPr>
          <a:xfrm flipV="1">
            <a:off x="8204158" y="5517233"/>
            <a:ext cx="178527" cy="9309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4" name="Прямая соединительная линия 2083"/>
          <p:cNvCxnSpPr>
            <a:stCxn id="18" idx="5"/>
            <a:endCxn id="21" idx="1"/>
          </p:cNvCxnSpPr>
          <p:nvPr/>
        </p:nvCxnSpPr>
        <p:spPr>
          <a:xfrm>
            <a:off x="8505609" y="5568149"/>
            <a:ext cx="371144" cy="25820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6" name="Прямая соединительная линия 2085"/>
          <p:cNvCxnSpPr>
            <a:stCxn id="21" idx="6"/>
            <a:endCxn id="17" idx="3"/>
          </p:cNvCxnSpPr>
          <p:nvPr/>
        </p:nvCxnSpPr>
        <p:spPr>
          <a:xfrm flipV="1">
            <a:off x="8999679" y="5568150"/>
            <a:ext cx="357773" cy="30912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8" name="Прямая соединительная линия 2087"/>
          <p:cNvCxnSpPr>
            <a:stCxn id="17" idx="5"/>
            <a:endCxn id="20" idx="1"/>
          </p:cNvCxnSpPr>
          <p:nvPr/>
        </p:nvCxnSpPr>
        <p:spPr>
          <a:xfrm>
            <a:off x="9459285" y="5568149"/>
            <a:ext cx="186198" cy="4218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0" name="Прямая соединительная линия 2089"/>
          <p:cNvCxnSpPr>
            <a:stCxn id="21" idx="4"/>
            <a:endCxn id="22" idx="0"/>
          </p:cNvCxnSpPr>
          <p:nvPr/>
        </p:nvCxnSpPr>
        <p:spPr>
          <a:xfrm>
            <a:off x="8927670" y="5949280"/>
            <a:ext cx="0" cy="2160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2" name="Прямая соединительная линия 2091"/>
          <p:cNvCxnSpPr>
            <a:stCxn id="8" idx="6"/>
            <a:endCxn id="9" idx="2"/>
          </p:cNvCxnSpPr>
          <p:nvPr/>
        </p:nvCxnSpPr>
        <p:spPr>
          <a:xfrm>
            <a:off x="8184232" y="6573247"/>
            <a:ext cx="15121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4" name="Прямая соединительная линия 2093"/>
          <p:cNvCxnSpPr>
            <a:stCxn id="20" idx="4"/>
            <a:endCxn id="23" idx="7"/>
          </p:cNvCxnSpPr>
          <p:nvPr/>
        </p:nvCxnSpPr>
        <p:spPr>
          <a:xfrm flipH="1">
            <a:off x="9585092" y="5733257"/>
            <a:ext cx="111309" cy="4531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8855662" y="61653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096" name="Прямая соединительная линия 2095"/>
          <p:cNvCxnSpPr>
            <a:stCxn id="24" idx="2"/>
            <a:endCxn id="8" idx="0"/>
          </p:cNvCxnSpPr>
          <p:nvPr/>
        </p:nvCxnSpPr>
        <p:spPr>
          <a:xfrm flipH="1">
            <a:off x="8112224" y="6237313"/>
            <a:ext cx="184766" cy="2639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8" name="Прямая соединительная линия 2097"/>
          <p:cNvCxnSpPr>
            <a:stCxn id="23" idx="5"/>
            <a:endCxn id="9" idx="1"/>
          </p:cNvCxnSpPr>
          <p:nvPr/>
        </p:nvCxnSpPr>
        <p:spPr>
          <a:xfrm>
            <a:off x="9585091" y="6288230"/>
            <a:ext cx="132400" cy="2341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0" name="Прямая соединительная линия 2099"/>
          <p:cNvCxnSpPr>
            <a:stCxn id="14" idx="7"/>
            <a:endCxn id="15" idx="3"/>
          </p:cNvCxnSpPr>
          <p:nvPr/>
        </p:nvCxnSpPr>
        <p:spPr>
          <a:xfrm flipV="1">
            <a:off x="9315269" y="4776061"/>
            <a:ext cx="42182" cy="11759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13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Гамильтоновы циклы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dirty="0" smtClean="0"/>
              <a:t>В отличие от </a:t>
            </a:r>
            <a:r>
              <a:rPr lang="ru-RU" dirty="0" err="1" smtClean="0"/>
              <a:t>эйлеровых</a:t>
            </a:r>
            <a:r>
              <a:rPr lang="ru-RU" dirty="0" smtClean="0"/>
              <a:t> циклов, пока нет ни хороших критериев </a:t>
            </a:r>
            <a:r>
              <a:rPr lang="ru-RU" dirty="0" err="1" smtClean="0"/>
              <a:t>гамильтоновости</a:t>
            </a:r>
            <a:r>
              <a:rPr lang="ru-RU" dirty="0" smtClean="0"/>
              <a:t>, ни быстрых алгоритмов построения </a:t>
            </a:r>
            <a:r>
              <a:rPr lang="ru-RU" dirty="0" err="1" smtClean="0"/>
              <a:t>г.ц</a:t>
            </a:r>
            <a:r>
              <a:rPr lang="ru-RU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Есть некоторые достаточные условия существования гамильтоновых циклов</a:t>
            </a:r>
            <a:br>
              <a:rPr lang="ru-RU" dirty="0" smtClean="0"/>
            </a:br>
            <a:r>
              <a:rPr lang="ru-RU" dirty="0" smtClean="0"/>
              <a:t>В основном, утверждения типа «Если граф </a:t>
            </a:r>
            <a:r>
              <a:rPr lang="ru-RU" dirty="0"/>
              <a:t>«</a:t>
            </a:r>
            <a:r>
              <a:rPr lang="ru-RU" dirty="0" smtClean="0"/>
              <a:t>достаточно плотный», то в нём есть </a:t>
            </a:r>
            <a:r>
              <a:rPr lang="ru-RU" dirty="0" err="1" smtClean="0"/>
              <a:t>г.ц</a:t>
            </a:r>
            <a:r>
              <a:rPr lang="ru-RU" dirty="0" smtClean="0"/>
              <a:t>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19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Гамильтоновы циклы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Оре.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для любых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несмежных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deg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deg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гамильтонов.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i="1" dirty="0"/>
                  <a:t> </a:t>
                </a:r>
                <a:r>
                  <a:rPr lang="ru-RU" i="1" dirty="0" smtClean="0"/>
                  <a:t>от противного.</a:t>
                </a:r>
                <a:endParaRPr lang="en-US" i="1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err="1" smtClean="0"/>
                  <a:t>негамильтонов</a:t>
                </a:r>
                <a:r>
                  <a:rPr lang="ru-RU" dirty="0" smtClean="0"/>
                  <a:t>.  </a:t>
                </a:r>
                <a:r>
                  <a:rPr lang="ru-RU" dirty="0" err="1" smtClean="0"/>
                  <a:t>Б.о.о</a:t>
                </a:r>
                <a:r>
                  <a:rPr lang="ru-RU" dirty="0" smtClean="0"/>
                  <a:t>. будем считать, что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гамильтонова </a:t>
                </a:r>
                <a:r>
                  <a:rPr lang="ru-RU" i="1" dirty="0" smtClean="0"/>
                  <a:t>цепь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(Можно </a:t>
                </a:r>
                <a:r>
                  <a:rPr lang="ru-RU" dirty="0" err="1" smtClean="0"/>
                  <a:t>подобавлять</a:t>
                </a:r>
                <a:r>
                  <a:rPr lang="ru-RU" dirty="0" smtClean="0"/>
                  <a:t> рёбра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пока она не появится.  </a:t>
                </a:r>
                <a:br>
                  <a:rPr lang="ru-RU" dirty="0" smtClean="0"/>
                </a:br>
                <a:r>
                  <a:rPr lang="ru-RU" dirty="0" smtClean="0"/>
                  <a:t>Степени вершин при этом могут только увеличиться.)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b="-3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951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лилиния 22"/>
          <p:cNvSpPr/>
          <p:nvPr/>
        </p:nvSpPr>
        <p:spPr>
          <a:xfrm>
            <a:off x="5626100" y="4203700"/>
            <a:ext cx="3035300" cy="203200"/>
          </a:xfrm>
          <a:custGeom>
            <a:avLst/>
            <a:gdLst>
              <a:gd name="connsiteX0" fmla="*/ 0 w 3035300"/>
              <a:gd name="connsiteY0" fmla="*/ 0 h 203200"/>
              <a:gd name="connsiteX1" fmla="*/ 660400 w 3035300"/>
              <a:gd name="connsiteY1" fmla="*/ 203200 h 203200"/>
              <a:gd name="connsiteX2" fmla="*/ 3035300 w 3035300"/>
              <a:gd name="connsiteY2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35300" h="203200">
                <a:moveTo>
                  <a:pt x="0" y="0"/>
                </a:moveTo>
                <a:cubicBezTo>
                  <a:pt x="77258" y="101600"/>
                  <a:pt x="154517" y="203200"/>
                  <a:pt x="660400" y="203200"/>
                </a:cubicBezTo>
                <a:cubicBezTo>
                  <a:pt x="1166283" y="203200"/>
                  <a:pt x="2100791" y="101600"/>
                  <a:pt x="3035300" y="0"/>
                </a:cubicBezTo>
              </a:path>
            </a:pathLst>
          </a:custGeom>
          <a:noFill/>
          <a:ln w="158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Гамильтоновы циклы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186505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концы гамильтоновой цепи,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а</a:t>
                </a:r>
                <a:r>
                  <a:rPr lang="en-US" dirty="0" smtClean="0"/>
                  <a:t> </a:t>
                </a:r>
                <a:r>
                  <a:rPr lang="ru-RU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sub>
                    </m:sSub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внутренние вершины цепи.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Т. к.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нет гамильтонова цикла, то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∀</m:t>
                      </m:r>
                      <m:r>
                        <a:rPr lang="en-US" b="0" i="1" smtClean="0">
                          <a:latin typeface="Cambria Math"/>
                        </a:rPr>
                        <m:t>𝑖</m:t>
                      </m:r>
                      <m:box>
                        <m:box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</m:e>
                      </m:box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</m:d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r>
                            <a:rPr lang="en-US" b="0" i="1" smtClean="0">
                              <a:latin typeface="Cambria Math"/>
                            </a:rPr>
                            <m:t>⇒</m:t>
                          </m:r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</m:e>
                          </m:box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∉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1865051"/>
              </a:xfrm>
              <a:blipFill rotWithShape="0">
                <a:blip r:embed="rId2"/>
                <a:stretch>
                  <a:fillRect l="-1217" t="-52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3367187" y="40894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55203" y="3720078"/>
                <a:ext cx="36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1202" y="3720078"/>
                <a:ext cx="367985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вал 5"/>
          <p:cNvSpPr/>
          <p:nvPr/>
        </p:nvSpPr>
        <p:spPr>
          <a:xfrm>
            <a:off x="4014299" y="40894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855122" y="3720078"/>
                <a:ext cx="4623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121" y="3720078"/>
                <a:ext cx="46237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Овал 7"/>
          <p:cNvSpPr/>
          <p:nvPr/>
        </p:nvSpPr>
        <p:spPr>
          <a:xfrm>
            <a:off x="5526467" y="40894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67290" y="3720078"/>
                <a:ext cx="4349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3289" y="3720078"/>
                <a:ext cx="434991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Овал 9"/>
          <p:cNvSpPr/>
          <p:nvPr/>
        </p:nvSpPr>
        <p:spPr>
          <a:xfrm>
            <a:off x="6144216" y="40894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985039" y="3720078"/>
                <a:ext cx="6546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038" y="3720078"/>
                <a:ext cx="654603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Овал 11"/>
          <p:cNvSpPr/>
          <p:nvPr/>
        </p:nvSpPr>
        <p:spPr>
          <a:xfrm>
            <a:off x="8622811" y="40894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506595" y="3720078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𝑦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594" y="3720078"/>
                <a:ext cx="376449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Прямая соединительная линия 13"/>
          <p:cNvCxnSpPr>
            <a:stCxn id="10" idx="6"/>
          </p:cNvCxnSpPr>
          <p:nvPr/>
        </p:nvCxnSpPr>
        <p:spPr>
          <a:xfrm>
            <a:off x="6288233" y="4161418"/>
            <a:ext cx="5912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12" idx="2"/>
          </p:cNvCxnSpPr>
          <p:nvPr/>
        </p:nvCxnSpPr>
        <p:spPr>
          <a:xfrm flipH="1">
            <a:off x="8175601" y="4161418"/>
            <a:ext cx="44721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8" idx="6"/>
            <a:endCxn id="10" idx="2"/>
          </p:cNvCxnSpPr>
          <p:nvPr/>
        </p:nvCxnSpPr>
        <p:spPr>
          <a:xfrm>
            <a:off x="5670484" y="4161418"/>
            <a:ext cx="47373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4" idx="6"/>
            <a:endCxn id="6" idx="2"/>
          </p:cNvCxnSpPr>
          <p:nvPr/>
        </p:nvCxnSpPr>
        <p:spPr>
          <a:xfrm>
            <a:off x="3511203" y="4161418"/>
            <a:ext cx="50309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6" idx="6"/>
          </p:cNvCxnSpPr>
          <p:nvPr/>
        </p:nvCxnSpPr>
        <p:spPr>
          <a:xfrm>
            <a:off x="4158315" y="4161418"/>
            <a:ext cx="3448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8" idx="2"/>
          </p:cNvCxnSpPr>
          <p:nvPr/>
        </p:nvCxnSpPr>
        <p:spPr>
          <a:xfrm flipH="1">
            <a:off x="5223273" y="4161418"/>
            <a:ext cx="30319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647209" y="3976752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3209" y="3976752"/>
                <a:ext cx="434734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11505" y="3976752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7505" y="3976752"/>
                <a:ext cx="43473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Полилиния 21"/>
          <p:cNvSpPr/>
          <p:nvPr/>
        </p:nvSpPr>
        <p:spPr>
          <a:xfrm>
            <a:off x="3479800" y="4203701"/>
            <a:ext cx="2730500" cy="266725"/>
          </a:xfrm>
          <a:custGeom>
            <a:avLst/>
            <a:gdLst>
              <a:gd name="connsiteX0" fmla="*/ 0 w 2730500"/>
              <a:gd name="connsiteY0" fmla="*/ 0 h 266725"/>
              <a:gd name="connsiteX1" fmla="*/ 965200 w 2730500"/>
              <a:gd name="connsiteY1" fmla="*/ 266700 h 266725"/>
              <a:gd name="connsiteX2" fmla="*/ 2730500 w 2730500"/>
              <a:gd name="connsiteY2" fmla="*/ 12700 h 2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0500" h="266725">
                <a:moveTo>
                  <a:pt x="0" y="0"/>
                </a:moveTo>
                <a:cubicBezTo>
                  <a:pt x="255058" y="132291"/>
                  <a:pt x="510117" y="264583"/>
                  <a:pt x="965200" y="266700"/>
                </a:cubicBezTo>
                <a:cubicBezTo>
                  <a:pt x="1420283" y="268817"/>
                  <a:pt x="2075391" y="140758"/>
                  <a:pt x="2730500" y="127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Объект 2"/>
              <p:cNvSpPr txBox="1">
                <a:spLocks/>
              </p:cNvSpPr>
              <p:nvPr/>
            </p:nvSpPr>
            <p:spPr>
              <a:xfrm>
                <a:off x="838200" y="4941168"/>
                <a:ext cx="10515600" cy="1656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/>
                  <a:t>Отсюда</a:t>
                </a:r>
                <a:r>
                  <a:rPr lang="en-US" dirty="0"/>
                  <a:t> 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  <m:r>
                      <a:rPr lang="en-US" i="1">
                        <a:latin typeface="Cambria Math"/>
                      </a:rPr>
                      <m:t>−1−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:r>
                  <a:rPr lang="ru-RU" dirty="0"/>
                  <a:t>Значит,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&lt;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,  </a:t>
                </a:r>
                <a:r>
                  <a:rPr lang="ru-RU" dirty="0"/>
                  <a:t>то есть для графа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>условия Оре </a:t>
                </a:r>
                <a:r>
                  <a:rPr lang="ru-RU" dirty="0"/>
                  <a:t>нарушены.</a:t>
                </a:r>
              </a:p>
            </p:txBody>
          </p:sp>
        </mc:Choice>
        <mc:Fallback xmlns="">
          <p:sp>
            <p:nvSpPr>
              <p:cNvPr id="2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941168"/>
                <a:ext cx="10515600" cy="1656184"/>
              </a:xfrm>
              <a:prstGeom prst="rect">
                <a:avLst/>
              </a:prstGeom>
              <a:blipFill rotWithShape="0">
                <a:blip r:embed="rId10"/>
                <a:stretch>
                  <a:fillRect l="-1507" t="-4428" b="-121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948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Универсальные последовательности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/>
                  <a:t>Универсальная двоичная последовательность порядка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это такая последовательность, в которой в качестве </a:t>
                </a:r>
                <a:r>
                  <a:rPr lang="ru-RU" dirty="0" err="1"/>
                  <a:t>подслов</a:t>
                </a:r>
                <a:r>
                  <a:rPr lang="ru-RU" dirty="0"/>
                  <a:t> встречаются всевозможные двоичные слова длины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endParaRPr lang="ru-RU" dirty="0"/>
              </a:p>
              <a:p>
                <a:r>
                  <a:rPr lang="ru-RU" dirty="0" smtClean="0"/>
                  <a:t>Пример универсальной последовательности порядка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ru-RU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01</m:t>
                      </m:r>
                      <m:r>
                        <a:rPr lang="ru-RU" i="1">
                          <a:latin typeface="Cambria Math"/>
                        </a:rPr>
                        <m:t>00</m:t>
                      </m:r>
                      <m:r>
                        <a:rPr lang="ru-RU" b="0" i="1" smtClean="0">
                          <a:latin typeface="Cambria Math"/>
                        </a:rPr>
                        <m:t>1011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r>
                  <a:rPr lang="ru-RU" dirty="0" smtClean="0"/>
                  <a:t>С существованием проблем нет: последовательность длины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всегда есть. Но это не предел мечтаний, есть короче: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dirty="0" smtClean="0">
                          <a:latin typeface="Cambria Math"/>
                        </a:rPr>
                        <m:t>00110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Группа 7"/>
          <p:cNvGrpSpPr/>
          <p:nvPr/>
        </p:nvGrpSpPr>
        <p:grpSpPr>
          <a:xfrm>
            <a:off x="5180207" y="3280065"/>
            <a:ext cx="1831585" cy="699162"/>
            <a:chOff x="5128511" y="2042712"/>
            <a:chExt cx="2042189" cy="699162"/>
          </a:xfrm>
        </p:grpSpPr>
        <p:sp>
          <p:nvSpPr>
            <p:cNvPr id="4" name="Дуга 3"/>
            <p:cNvSpPr/>
            <p:nvPr/>
          </p:nvSpPr>
          <p:spPr>
            <a:xfrm rot="2601573" flipV="1">
              <a:off x="5128511" y="2064142"/>
              <a:ext cx="677732" cy="67773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Дуга 4"/>
            <p:cNvSpPr/>
            <p:nvPr/>
          </p:nvSpPr>
          <p:spPr>
            <a:xfrm rot="2601573" flipV="1">
              <a:off x="5588094" y="2056999"/>
              <a:ext cx="677732" cy="67773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rot="2601573" flipV="1">
              <a:off x="6050057" y="2045093"/>
              <a:ext cx="677732" cy="67773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уга 6"/>
            <p:cNvSpPr/>
            <p:nvPr/>
          </p:nvSpPr>
          <p:spPr>
            <a:xfrm rot="2601573" flipV="1">
              <a:off x="6492968" y="2042712"/>
              <a:ext cx="677732" cy="67773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2140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Универсальные последовательности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Насколько короткой может быть универсальная последовательность порядка 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? </a:t>
                </a:r>
                <a:r>
                  <a:rPr lang="ru-RU" dirty="0" smtClean="0"/>
                  <a:t>Не меньше, чем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…………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…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endParaRPr lang="ru-RU" dirty="0" smtClean="0"/>
              </a:p>
              <a:p>
                <a:r>
                  <a:rPr lang="ru-RU" dirty="0" smtClean="0"/>
                  <a:t>Оказывается</a:t>
                </a:r>
                <a:r>
                  <a:rPr lang="ru-RU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1</m:t>
                    </m:r>
                  </m:oMath>
                </a14:m>
                <a:r>
                  <a:rPr lang="ru-RU" dirty="0"/>
                  <a:t>  всегда достижимо.</a:t>
                </a:r>
              </a:p>
              <a:p>
                <a:r>
                  <a:rPr lang="ru-RU" dirty="0"/>
                  <a:t>Такие универсальные последовательности минимальной длины называются последовательностями Де </a:t>
                </a:r>
                <a:r>
                  <a:rPr lang="ru-RU" dirty="0" err="1" smtClean="0"/>
                  <a:t>Брёйна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915743"/>
              </a:xfrm>
              <a:blipFill rotWithShape="0">
                <a:blip r:embed="rId2"/>
                <a:stretch>
                  <a:fillRect l="-1043" t="-1115" b="-7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Группа 3"/>
          <p:cNvGrpSpPr/>
          <p:nvPr/>
        </p:nvGrpSpPr>
        <p:grpSpPr>
          <a:xfrm>
            <a:off x="3287688" y="836712"/>
            <a:ext cx="6162405" cy="3854425"/>
            <a:chOff x="3317971" y="1291734"/>
            <a:chExt cx="6162405" cy="3854425"/>
          </a:xfrm>
        </p:grpSpPr>
        <p:sp>
          <p:nvSpPr>
            <p:cNvPr id="8" name="Дуга 7"/>
            <p:cNvSpPr/>
            <p:nvPr/>
          </p:nvSpPr>
          <p:spPr>
            <a:xfrm rot="2601573" flipV="1">
              <a:off x="3317971" y="1291735"/>
              <a:ext cx="2558348" cy="257358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Дуга 8"/>
            <p:cNvSpPr/>
            <p:nvPr/>
          </p:nvSpPr>
          <p:spPr>
            <a:xfrm rot="2601573" flipV="1">
              <a:off x="5995575" y="1306883"/>
              <a:ext cx="2558348" cy="257358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Дуга 9"/>
            <p:cNvSpPr/>
            <p:nvPr/>
          </p:nvSpPr>
          <p:spPr>
            <a:xfrm rot="2601573" flipV="1">
              <a:off x="3750017" y="1291734"/>
              <a:ext cx="2558348" cy="257358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47728" y="3945829"/>
              <a:ext cx="24028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Разные слова должны начинаться с разных позиций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6842704" y="3945830"/>
                  <a:ext cx="2637672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dirty="0"/>
                    <a:t>Последнее слово начинается с позиции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a14:m>
                  <a:r>
                    <a:rPr lang="en-US" dirty="0"/>
                    <a:t> </a:t>
                  </a:r>
                  <a:r>
                    <a:rPr lang="ru-RU" dirty="0"/>
                    <a:t>и заканчивается в позиции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2704" y="3945830"/>
                  <a:ext cx="2637672" cy="120032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2083" t="-2538" b="-710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666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Эйлеровы</a:t>
            </a:r>
            <a:r>
              <a:rPr lang="ru-RU" dirty="0" smtClean="0"/>
              <a:t> циклы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Эйлеров цикл — это цикл, проходящий через каждое ребро графа ровно по одному </a:t>
            </a:r>
            <a:r>
              <a:rPr lang="ru-RU" dirty="0" smtClean="0"/>
              <a:t>разу</a:t>
            </a:r>
          </a:p>
          <a:p>
            <a:r>
              <a:rPr lang="ru-RU" i="1" dirty="0" smtClean="0"/>
              <a:t>Эйлеров граф</a:t>
            </a:r>
            <a:r>
              <a:rPr lang="ru-RU" dirty="0" smtClean="0"/>
              <a:t> </a:t>
            </a:r>
            <a:r>
              <a:rPr lang="ru-RU" dirty="0"/>
              <a:t>— это граф, в котором есть </a:t>
            </a:r>
            <a:r>
              <a:rPr lang="ru-RU" dirty="0" err="1" smtClean="0"/>
              <a:t>эйлеров</a:t>
            </a:r>
            <a:r>
              <a:rPr lang="ru-RU" dirty="0" smtClean="0"/>
              <a:t> цикл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6986600" y="630572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184232" y="49970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007691" y="37729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583832" y="37729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583832" y="62846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3503712" y="49970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>
            <a:stCxn id="32" idx="3"/>
            <a:endCxn id="38" idx="7"/>
          </p:cNvCxnSpPr>
          <p:nvPr/>
        </p:nvCxnSpPr>
        <p:spPr>
          <a:xfrm flipH="1">
            <a:off x="3626637" y="3895857"/>
            <a:ext cx="978286" cy="112230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37" idx="0"/>
            <a:endCxn id="32" idx="4"/>
          </p:cNvCxnSpPr>
          <p:nvPr/>
        </p:nvCxnSpPr>
        <p:spPr>
          <a:xfrm flipV="1">
            <a:off x="4655840" y="3916948"/>
            <a:ext cx="0" cy="23676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7" idx="6"/>
            <a:endCxn id="25" idx="2"/>
          </p:cNvCxnSpPr>
          <p:nvPr/>
        </p:nvCxnSpPr>
        <p:spPr>
          <a:xfrm>
            <a:off x="4727848" y="6356641"/>
            <a:ext cx="2258752" cy="210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30" idx="4"/>
            <a:endCxn id="25" idx="0"/>
          </p:cNvCxnSpPr>
          <p:nvPr/>
        </p:nvCxnSpPr>
        <p:spPr>
          <a:xfrm flipH="1">
            <a:off x="7058609" y="3916949"/>
            <a:ext cx="21091" cy="23887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30" idx="3"/>
            <a:endCxn id="37" idx="7"/>
          </p:cNvCxnSpPr>
          <p:nvPr/>
        </p:nvCxnSpPr>
        <p:spPr>
          <a:xfrm flipH="1">
            <a:off x="4706758" y="3895857"/>
            <a:ext cx="2322025" cy="240986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30" idx="5"/>
            <a:endCxn id="26" idx="1"/>
          </p:cNvCxnSpPr>
          <p:nvPr/>
        </p:nvCxnSpPr>
        <p:spPr>
          <a:xfrm>
            <a:off x="7130617" y="3895857"/>
            <a:ext cx="1074707" cy="112230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32" idx="6"/>
            <a:endCxn id="30" idx="2"/>
          </p:cNvCxnSpPr>
          <p:nvPr/>
        </p:nvCxnSpPr>
        <p:spPr>
          <a:xfrm>
            <a:off x="4727849" y="3844940"/>
            <a:ext cx="227984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32" idx="5"/>
            <a:endCxn id="25" idx="1"/>
          </p:cNvCxnSpPr>
          <p:nvPr/>
        </p:nvCxnSpPr>
        <p:spPr>
          <a:xfrm>
            <a:off x="4706757" y="3895858"/>
            <a:ext cx="2300934" cy="243095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38" idx="5"/>
            <a:endCxn id="37" idx="1"/>
          </p:cNvCxnSpPr>
          <p:nvPr/>
        </p:nvCxnSpPr>
        <p:spPr>
          <a:xfrm>
            <a:off x="3626637" y="5119993"/>
            <a:ext cx="978286" cy="11857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26" idx="3"/>
            <a:endCxn id="25" idx="7"/>
          </p:cNvCxnSpPr>
          <p:nvPr/>
        </p:nvCxnSpPr>
        <p:spPr>
          <a:xfrm flipH="1">
            <a:off x="7109525" y="5119994"/>
            <a:ext cx="1095798" cy="120682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3719737" y="4272342"/>
                <a:ext cx="4466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737" y="4272342"/>
                <a:ext cx="446661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3719736" y="5538737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736" y="5538737"/>
                <a:ext cx="45198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4583832" y="4926669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832" y="4926669"/>
                <a:ext cx="451982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5735960" y="3518141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960" y="3518141"/>
                <a:ext cx="451982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7007691" y="4812402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7691" y="4812402"/>
                <a:ext cx="451982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7633785" y="5563224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85" y="5563224"/>
                <a:ext cx="45198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7633785" y="4272342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85" y="4272342"/>
                <a:ext cx="45198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6249006" y="4443070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8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9006" y="4443070"/>
                <a:ext cx="451982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5631233" y="6326814"/>
                <a:ext cx="451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9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1233" y="6326814"/>
                <a:ext cx="451982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6202775" y="5339375"/>
                <a:ext cx="5444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2775" y="5339375"/>
                <a:ext cx="54444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493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Графы Де </a:t>
            </a:r>
            <a:r>
              <a:rPr lang="ru-RU" dirty="0" err="1" smtClean="0"/>
              <a:t>Брёйна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Граф Де </a:t>
                </a:r>
                <a:r>
                  <a:rPr lang="ru-RU" dirty="0" err="1" smtClean="0"/>
                  <a:t>Брёйна</a:t>
                </a:r>
                <a:r>
                  <a:rPr lang="ru-RU" dirty="0" smtClean="0"/>
                  <a:t> порядка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</a:t>
                </a:r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все двоичные слова длины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множество всех пар вида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𝑎𝑤</m:t>
                        </m:r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r>
                          <a:rPr lang="en-US" b="0" i="1" smtClean="0">
                            <a:latin typeface="Cambria Math"/>
                          </a:rPr>
                          <m:t>𝑤𝑏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где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𝑤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слово длины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e>
                    </m:d>
                  </m:oMath>
                </a14:m>
                <a:r>
                  <a:rPr lang="ru-RU" dirty="0" smtClean="0"/>
                  <a:t>, 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символы.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Пример графа Де </a:t>
                </a:r>
                <a:r>
                  <a:rPr lang="ru-RU" dirty="0" err="1" smtClean="0"/>
                  <a:t>Брёйна</a:t>
                </a:r>
                <a:r>
                  <a:rPr lang="ru-RU" dirty="0" smtClean="0"/>
                  <a:t> порядка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4</m:t>
                    </m:r>
                  </m:oMath>
                </a14:m>
                <a:r>
                  <a:rPr lang="en-US" dirty="0" smtClean="0"/>
                  <a:t>: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Группа 48"/>
          <p:cNvGrpSpPr/>
          <p:nvPr/>
        </p:nvGrpSpPr>
        <p:grpSpPr>
          <a:xfrm>
            <a:off x="2976248" y="4737881"/>
            <a:ext cx="6620966" cy="1523988"/>
            <a:chOff x="1452248" y="4737881"/>
            <a:chExt cx="6620966" cy="15239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1816104" y="5334224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000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6104" y="5334224"/>
                  <a:ext cx="622286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7021880" y="5334224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111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21880" y="5334224"/>
                  <a:ext cx="622286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3221830" y="4737881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001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1830" y="4737881"/>
                  <a:ext cx="622286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312843" y="4738308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010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2843" y="4738308"/>
                  <a:ext cx="622286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5552505" y="5892537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011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2505" y="5892537"/>
                  <a:ext cx="622286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3221830" y="5892537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100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1830" y="5892537"/>
                  <a:ext cx="622286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312843" y="5892537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101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2843" y="5892537"/>
                  <a:ext cx="622286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5552505" y="4738308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110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2505" y="4738308"/>
                  <a:ext cx="622286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Прямая со стрелкой 13"/>
            <p:cNvCxnSpPr>
              <a:stCxn id="4" idx="3"/>
              <a:endCxn id="7" idx="1"/>
            </p:cNvCxnSpPr>
            <p:nvPr/>
          </p:nvCxnSpPr>
          <p:spPr>
            <a:xfrm flipV="1">
              <a:off x="2438390" y="4922547"/>
              <a:ext cx="783440" cy="59634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stCxn id="7" idx="3"/>
              <a:endCxn id="8" idx="1"/>
            </p:cNvCxnSpPr>
            <p:nvPr/>
          </p:nvCxnSpPr>
          <p:spPr>
            <a:xfrm>
              <a:off x="3844116" y="4922547"/>
              <a:ext cx="468727" cy="4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stCxn id="7" idx="3"/>
              <a:endCxn id="9" idx="1"/>
            </p:cNvCxnSpPr>
            <p:nvPr/>
          </p:nvCxnSpPr>
          <p:spPr>
            <a:xfrm>
              <a:off x="3844116" y="4922547"/>
              <a:ext cx="1708389" cy="1154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5" idx="1"/>
              <a:endCxn id="12" idx="3"/>
            </p:cNvCxnSpPr>
            <p:nvPr/>
          </p:nvCxnSpPr>
          <p:spPr>
            <a:xfrm flipH="1" flipV="1">
              <a:off x="6174791" y="4922974"/>
              <a:ext cx="847089" cy="5959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12" idx="1"/>
              <a:endCxn id="10" idx="3"/>
            </p:cNvCxnSpPr>
            <p:nvPr/>
          </p:nvCxnSpPr>
          <p:spPr>
            <a:xfrm flipH="1">
              <a:off x="3844116" y="4922974"/>
              <a:ext cx="1708389" cy="115422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>
              <a:stCxn id="9" idx="3"/>
              <a:endCxn id="5" idx="1"/>
            </p:cNvCxnSpPr>
            <p:nvPr/>
          </p:nvCxnSpPr>
          <p:spPr>
            <a:xfrm flipV="1">
              <a:off x="6174791" y="5518890"/>
              <a:ext cx="847089" cy="5583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>
              <a:stCxn id="10" idx="1"/>
              <a:endCxn id="4" idx="3"/>
            </p:cNvCxnSpPr>
            <p:nvPr/>
          </p:nvCxnSpPr>
          <p:spPr>
            <a:xfrm flipH="1" flipV="1">
              <a:off x="2438390" y="5518890"/>
              <a:ext cx="783440" cy="5583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>
              <a:stCxn id="10" idx="0"/>
              <a:endCxn id="7" idx="2"/>
            </p:cNvCxnSpPr>
            <p:nvPr/>
          </p:nvCxnSpPr>
          <p:spPr>
            <a:xfrm flipV="1">
              <a:off x="3532973" y="5107213"/>
              <a:ext cx="0" cy="7853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>
              <a:stCxn id="9" idx="0"/>
              <a:endCxn id="12" idx="2"/>
            </p:cNvCxnSpPr>
            <p:nvPr/>
          </p:nvCxnSpPr>
          <p:spPr>
            <a:xfrm flipV="1">
              <a:off x="5863648" y="5107640"/>
              <a:ext cx="0" cy="78489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>
              <a:stCxn id="11" idx="3"/>
              <a:endCxn id="9" idx="1"/>
            </p:cNvCxnSpPr>
            <p:nvPr/>
          </p:nvCxnSpPr>
          <p:spPr>
            <a:xfrm>
              <a:off x="4935129" y="6077203"/>
              <a:ext cx="61737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Дуга 39"/>
            <p:cNvSpPr/>
            <p:nvPr/>
          </p:nvSpPr>
          <p:spPr>
            <a:xfrm rot="2637143">
              <a:off x="3491024" y="4813807"/>
              <a:ext cx="1377013" cy="1410165"/>
            </a:xfrm>
            <a:prstGeom prst="arc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Дуга 40"/>
            <p:cNvSpPr/>
            <p:nvPr/>
          </p:nvSpPr>
          <p:spPr>
            <a:xfrm rot="2637143" flipH="1" flipV="1">
              <a:off x="4355464" y="4795004"/>
              <a:ext cx="1377013" cy="1410165"/>
            </a:xfrm>
            <a:prstGeom prst="arc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 стрелкой 42"/>
            <p:cNvCxnSpPr>
              <a:stCxn id="8" idx="1"/>
              <a:endCxn id="10" idx="0"/>
            </p:cNvCxnSpPr>
            <p:nvPr/>
          </p:nvCxnSpPr>
          <p:spPr>
            <a:xfrm flipH="1">
              <a:off x="3532973" y="4922974"/>
              <a:ext cx="779870" cy="96956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/>
            <p:cNvCxnSpPr>
              <a:stCxn id="12" idx="1"/>
              <a:endCxn id="11" idx="3"/>
            </p:cNvCxnSpPr>
            <p:nvPr/>
          </p:nvCxnSpPr>
          <p:spPr>
            <a:xfrm flipH="1">
              <a:off x="4935129" y="4922974"/>
              <a:ext cx="617376" cy="115422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Дуга 45"/>
            <p:cNvSpPr/>
            <p:nvPr/>
          </p:nvSpPr>
          <p:spPr>
            <a:xfrm>
              <a:off x="7345502" y="5136232"/>
              <a:ext cx="727712" cy="727712"/>
            </a:xfrm>
            <a:prstGeom prst="arc">
              <a:avLst>
                <a:gd name="adj1" fmla="val 12769245"/>
                <a:gd name="adj2" fmla="val 887779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Дуга 46"/>
            <p:cNvSpPr/>
            <p:nvPr/>
          </p:nvSpPr>
          <p:spPr>
            <a:xfrm flipH="1">
              <a:off x="1452248" y="5136019"/>
              <a:ext cx="727712" cy="727712"/>
            </a:xfrm>
            <a:prstGeom prst="arc">
              <a:avLst>
                <a:gd name="adj1" fmla="val 12769245"/>
                <a:gd name="adj2" fmla="val 887779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5969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Графы Де </a:t>
            </a:r>
            <a:r>
              <a:rPr lang="ru-RU" dirty="0" err="1" smtClean="0"/>
              <a:t>Брёйна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Утверждение. </a:t>
            </a:r>
          </a:p>
          <a:p>
            <a:pPr marL="0" indent="0">
              <a:buNone/>
            </a:pPr>
            <a:r>
              <a:rPr lang="ru-RU" dirty="0" smtClean="0"/>
              <a:t>Эйлеров цикл в графе Де </a:t>
            </a:r>
            <a:r>
              <a:rPr lang="ru-RU" dirty="0" err="1" smtClean="0"/>
              <a:t>Брёйна</a:t>
            </a:r>
            <a:r>
              <a:rPr lang="ru-RU" dirty="0" smtClean="0"/>
              <a:t> порождает последовательность Де </a:t>
            </a:r>
            <a:r>
              <a:rPr lang="ru-RU" dirty="0" err="1" smtClean="0"/>
              <a:t>Брёйна</a:t>
            </a:r>
            <a:r>
              <a:rPr lang="ru-RU" dirty="0" smtClean="0"/>
              <a:t>.</a:t>
            </a:r>
          </a:p>
        </p:txBody>
      </p:sp>
      <p:grpSp>
        <p:nvGrpSpPr>
          <p:cNvPr id="49" name="Группа 48"/>
          <p:cNvGrpSpPr/>
          <p:nvPr/>
        </p:nvGrpSpPr>
        <p:grpSpPr>
          <a:xfrm>
            <a:off x="2935133" y="3583225"/>
            <a:ext cx="6620966" cy="1523988"/>
            <a:chOff x="1452248" y="4737881"/>
            <a:chExt cx="6620966" cy="15239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1816104" y="5334224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000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6104" y="5334224"/>
                  <a:ext cx="622286" cy="369332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7021880" y="5334224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111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21880" y="5334224"/>
                  <a:ext cx="622286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3221830" y="4737881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001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1830" y="4737881"/>
                  <a:ext cx="622286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312843" y="4738308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010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2843" y="4738308"/>
                  <a:ext cx="622286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5552505" y="5892537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011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2505" y="5892537"/>
                  <a:ext cx="622286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3221830" y="5892537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100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1830" y="5892537"/>
                  <a:ext cx="622286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312843" y="5892537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101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2843" y="5892537"/>
                  <a:ext cx="622286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5552505" y="4738308"/>
                  <a:ext cx="622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110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2505" y="4738308"/>
                  <a:ext cx="622286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Прямая со стрелкой 13"/>
            <p:cNvCxnSpPr>
              <a:stCxn id="4" idx="3"/>
              <a:endCxn id="7" idx="1"/>
            </p:cNvCxnSpPr>
            <p:nvPr/>
          </p:nvCxnSpPr>
          <p:spPr>
            <a:xfrm flipV="1">
              <a:off x="2438390" y="4922547"/>
              <a:ext cx="783440" cy="59634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stCxn id="7" idx="3"/>
              <a:endCxn id="8" idx="1"/>
            </p:cNvCxnSpPr>
            <p:nvPr/>
          </p:nvCxnSpPr>
          <p:spPr>
            <a:xfrm>
              <a:off x="3844116" y="4922547"/>
              <a:ext cx="468727" cy="4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stCxn id="7" idx="3"/>
              <a:endCxn id="9" idx="1"/>
            </p:cNvCxnSpPr>
            <p:nvPr/>
          </p:nvCxnSpPr>
          <p:spPr>
            <a:xfrm>
              <a:off x="3844116" y="4922547"/>
              <a:ext cx="1708389" cy="1154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5" idx="1"/>
              <a:endCxn id="12" idx="3"/>
            </p:cNvCxnSpPr>
            <p:nvPr/>
          </p:nvCxnSpPr>
          <p:spPr>
            <a:xfrm flipH="1" flipV="1">
              <a:off x="6174791" y="4922974"/>
              <a:ext cx="847089" cy="5959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12" idx="1"/>
              <a:endCxn id="10" idx="3"/>
            </p:cNvCxnSpPr>
            <p:nvPr/>
          </p:nvCxnSpPr>
          <p:spPr>
            <a:xfrm flipH="1">
              <a:off x="3844116" y="4922974"/>
              <a:ext cx="1708389" cy="115422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>
              <a:stCxn id="9" idx="3"/>
              <a:endCxn id="5" idx="1"/>
            </p:cNvCxnSpPr>
            <p:nvPr/>
          </p:nvCxnSpPr>
          <p:spPr>
            <a:xfrm flipV="1">
              <a:off x="6174791" y="5518890"/>
              <a:ext cx="847089" cy="5583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>
              <a:stCxn id="10" idx="1"/>
              <a:endCxn id="4" idx="3"/>
            </p:cNvCxnSpPr>
            <p:nvPr/>
          </p:nvCxnSpPr>
          <p:spPr>
            <a:xfrm flipH="1" flipV="1">
              <a:off x="2438390" y="5518890"/>
              <a:ext cx="783440" cy="5583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>
              <a:stCxn id="10" idx="0"/>
              <a:endCxn id="7" idx="2"/>
            </p:cNvCxnSpPr>
            <p:nvPr/>
          </p:nvCxnSpPr>
          <p:spPr>
            <a:xfrm flipV="1">
              <a:off x="3532973" y="5107213"/>
              <a:ext cx="0" cy="7853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>
              <a:stCxn id="9" idx="0"/>
              <a:endCxn id="12" idx="2"/>
            </p:cNvCxnSpPr>
            <p:nvPr/>
          </p:nvCxnSpPr>
          <p:spPr>
            <a:xfrm flipV="1">
              <a:off x="5863648" y="5107640"/>
              <a:ext cx="0" cy="78489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>
              <a:stCxn id="11" idx="3"/>
              <a:endCxn id="9" idx="1"/>
            </p:cNvCxnSpPr>
            <p:nvPr/>
          </p:nvCxnSpPr>
          <p:spPr>
            <a:xfrm>
              <a:off x="4935129" y="6077203"/>
              <a:ext cx="61737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Дуга 39"/>
            <p:cNvSpPr/>
            <p:nvPr/>
          </p:nvSpPr>
          <p:spPr>
            <a:xfrm rot="2637143">
              <a:off x="3491024" y="4813807"/>
              <a:ext cx="1377013" cy="1410165"/>
            </a:xfrm>
            <a:prstGeom prst="arc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Дуга 40"/>
            <p:cNvSpPr/>
            <p:nvPr/>
          </p:nvSpPr>
          <p:spPr>
            <a:xfrm rot="2637143" flipH="1" flipV="1">
              <a:off x="4355464" y="4795004"/>
              <a:ext cx="1377013" cy="1410165"/>
            </a:xfrm>
            <a:prstGeom prst="arc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 стрелкой 42"/>
            <p:cNvCxnSpPr>
              <a:stCxn id="8" idx="1"/>
              <a:endCxn id="10" idx="0"/>
            </p:cNvCxnSpPr>
            <p:nvPr/>
          </p:nvCxnSpPr>
          <p:spPr>
            <a:xfrm flipH="1">
              <a:off x="3532973" y="4922974"/>
              <a:ext cx="779870" cy="96956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/>
            <p:cNvCxnSpPr>
              <a:stCxn id="12" idx="1"/>
              <a:endCxn id="11" idx="3"/>
            </p:cNvCxnSpPr>
            <p:nvPr/>
          </p:nvCxnSpPr>
          <p:spPr>
            <a:xfrm flipH="1">
              <a:off x="4935129" y="4922974"/>
              <a:ext cx="617376" cy="115422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Дуга 45"/>
            <p:cNvSpPr/>
            <p:nvPr/>
          </p:nvSpPr>
          <p:spPr>
            <a:xfrm>
              <a:off x="7345502" y="5136232"/>
              <a:ext cx="727712" cy="727712"/>
            </a:xfrm>
            <a:prstGeom prst="arc">
              <a:avLst>
                <a:gd name="adj1" fmla="val 12769245"/>
                <a:gd name="adj2" fmla="val 887779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Дуга 46"/>
            <p:cNvSpPr/>
            <p:nvPr/>
          </p:nvSpPr>
          <p:spPr>
            <a:xfrm flipH="1">
              <a:off x="1452248" y="5136019"/>
              <a:ext cx="727712" cy="727712"/>
            </a:xfrm>
            <a:prstGeom prst="arc">
              <a:avLst>
                <a:gd name="adj1" fmla="val 12769245"/>
                <a:gd name="adj2" fmla="val 887779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82688" y="4179569"/>
                <a:ext cx="3048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688" y="4179569"/>
                <a:ext cx="304891" cy="27699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160550" y="3927777"/>
                <a:ext cx="3048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0550" y="3927777"/>
                <a:ext cx="304891" cy="276999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408919" y="3585620"/>
                <a:ext cx="3048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8919" y="3585620"/>
                <a:ext cx="304891" cy="276999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256474" y="4179568"/>
                <a:ext cx="3048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6474" y="4179568"/>
                <a:ext cx="304891" cy="276999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863413" y="4188521"/>
                <a:ext cx="3048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3413" y="4188521"/>
                <a:ext cx="304891" cy="276999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4203545" y="4570576"/>
                <a:ext cx="34817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200" dirty="0"/>
                  <a:t>1</a:t>
                </a:r>
                <a14:m>
                  <m:oMath xmlns:m="http://schemas.openxmlformats.org/officeDocument/2006/math">
                    <m:r>
                      <a:rPr lang="ru-RU" sz="1200" i="1">
                        <a:latin typeface="Cambria Math"/>
                      </a:rPr>
                      <m:t>6</m:t>
                    </m:r>
                  </m:oMath>
                </a14:m>
                <a:endParaRPr lang="ru-RU" sz="12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3545" y="4570576"/>
                <a:ext cx="348172" cy="276999"/>
              </a:xfrm>
              <a:prstGeom prst="rect">
                <a:avLst/>
              </a:prstGeom>
              <a:blipFill rotWithShape="0">
                <a:blip r:embed="rId15"/>
                <a:stretch>
                  <a:fillRect l="-1754" t="-2222" b="-17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7122043" y="4262566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14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2043" y="4262566"/>
                <a:ext cx="389850" cy="276999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6609046" y="4206933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10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9046" y="4206933"/>
                <a:ext cx="389850" cy="276999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5600803" y="4253100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11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0803" y="4253100"/>
                <a:ext cx="389850" cy="276999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990653" y="4539565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12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0653" y="4539565"/>
                <a:ext cx="389850" cy="276999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526855" y="4816564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13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855" y="4816564"/>
                <a:ext cx="389850" cy="276999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8062622" y="3957688"/>
                <a:ext cx="3048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9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2622" y="3957688"/>
                <a:ext cx="304891" cy="276999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9403654" y="4204776"/>
                <a:ext cx="3048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3654" y="4204776"/>
                <a:ext cx="304891" cy="276999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7956997" y="4504891"/>
                <a:ext cx="3048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7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997" y="4504891"/>
                <a:ext cx="304891" cy="276999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327002" y="3814485"/>
                <a:ext cx="3048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002" y="3814485"/>
                <a:ext cx="304891" cy="276999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6418014" y="3862619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i="1">
                          <a:latin typeface="Cambria Math"/>
                        </a:rPr>
                        <m:t>15</m:t>
                      </m:r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014" y="3862619"/>
                <a:ext cx="389850" cy="276999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Объект 2"/>
              <p:cNvSpPr txBox="1">
                <a:spLocks/>
              </p:cNvSpPr>
              <p:nvPr/>
            </p:nvSpPr>
            <p:spPr>
              <a:xfrm>
                <a:off x="1981200" y="5330898"/>
                <a:ext cx="8229600" cy="119444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/>
                  <a:t>Соответствующая последовательность: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0000100111101011000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5330898"/>
                <a:ext cx="8229600" cy="1194447"/>
              </a:xfrm>
              <a:prstGeom prst="rect">
                <a:avLst/>
              </a:prstGeom>
              <a:blipFill rotWithShape="0">
                <a:blip r:embed="rId26"/>
                <a:stretch>
                  <a:fillRect l="-1852" t="-66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353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заметку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Переход к «максимальному» графу полезен при доказательстве теорем, поскольку придаёт графу дополнительные свойства</a:t>
            </a:r>
          </a:p>
          <a:p>
            <a:r>
              <a:rPr lang="ru-RU" dirty="0" err="1" smtClean="0"/>
              <a:t>Эйлеровы</a:t>
            </a:r>
            <a:r>
              <a:rPr lang="ru-RU" dirty="0" smtClean="0"/>
              <a:t> и гамильтоновы циклы — похожие определения, но принципиально разная сложность</a:t>
            </a:r>
          </a:p>
          <a:p>
            <a:r>
              <a:rPr lang="ru-RU" dirty="0" smtClean="0"/>
              <a:t>Графы могут возникать из негеометрических комбинаторных задач и успешно использоваться при их решении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83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Турана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Пусть у нас есть пустой 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𝐾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ru-RU" dirty="0" smtClean="0"/>
                  <a:t>Будем добавлять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рёбра по одному.</a:t>
                </a:r>
              </a:p>
              <a:p>
                <a:r>
                  <a:rPr lang="ru-RU" dirty="0" smtClean="0"/>
                  <a:t>На каком шаге в графе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точно появится треугольник? А клика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вершинах?</a:t>
                </a:r>
              </a:p>
              <a:p>
                <a:pPr marL="0" indent="0">
                  <a:buNone/>
                </a:pPr>
                <a:r>
                  <a:rPr lang="ru-RU" dirty="0" smtClean="0"/>
                  <a:t>Иными словами,</a:t>
                </a:r>
              </a:p>
              <a:p>
                <a:r>
                  <a:rPr lang="ru-RU" i="1" dirty="0" smtClean="0"/>
                  <a:t>Сколько рёбер должно быть</a:t>
                </a:r>
                <a:r>
                  <a:rPr lang="ru-RU" dirty="0" smtClean="0"/>
                  <a:t> в графе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вершинах, </a:t>
                </a:r>
                <a:br>
                  <a:rPr lang="ru-RU" dirty="0" smtClean="0"/>
                </a:br>
                <a:r>
                  <a:rPr lang="ru-RU" dirty="0" smtClean="0"/>
                  <a:t>чтобы он </a:t>
                </a:r>
                <a:r>
                  <a:rPr lang="ru-RU" i="1" dirty="0" smtClean="0"/>
                  <a:t>наверняка содержал</a:t>
                </a:r>
                <a:r>
                  <a:rPr lang="ru-RU" dirty="0" smtClean="0"/>
                  <a:t> клику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вершинах?</a:t>
                </a:r>
              </a:p>
              <a:p>
                <a:r>
                  <a:rPr lang="ru-RU" i="1" dirty="0" smtClean="0"/>
                  <a:t>Как много </a:t>
                </a:r>
                <a:r>
                  <a:rPr lang="ru-RU" i="1" dirty="0"/>
                  <a:t>рёбер </a:t>
                </a:r>
                <a:r>
                  <a:rPr lang="ru-RU" i="1" dirty="0" smtClean="0"/>
                  <a:t>может </a:t>
                </a:r>
                <a:r>
                  <a:rPr lang="ru-RU" i="1" dirty="0"/>
                  <a:t>быть</a:t>
                </a:r>
                <a:r>
                  <a:rPr lang="ru-RU" dirty="0"/>
                  <a:t> в графе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вершинах,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i="1" dirty="0" smtClean="0"/>
                  <a:t>не содержащем</a:t>
                </a:r>
                <a:r>
                  <a:rPr lang="ru-RU" dirty="0" smtClean="0"/>
                  <a:t> </a:t>
                </a:r>
                <a:r>
                  <a:rPr lang="ru-RU" dirty="0"/>
                  <a:t>клику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вершинах</a:t>
                </a:r>
                <a:r>
                  <a:rPr lang="ru-RU" dirty="0" smtClean="0"/>
                  <a:t>?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b="-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838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Турана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Задача Турана — типичный пример задачи из </a:t>
            </a:r>
            <a:r>
              <a:rPr lang="ru-RU" i="1" dirty="0" smtClean="0"/>
              <a:t>экстремальной теории графов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Общая постановка экстремальных задач обычно такая:</a:t>
            </a:r>
          </a:p>
          <a:p>
            <a:r>
              <a:rPr lang="ru-RU" dirty="0" smtClean="0"/>
              <a:t>Как много/мало   рёбер/вершин/…   может быть в графе, имеющем заданные свойства?</a:t>
            </a:r>
          </a:p>
          <a:p>
            <a:r>
              <a:rPr lang="ru-RU" dirty="0" smtClean="0"/>
              <a:t>Как «выглядят» графы, на которых достигаются экстремумы?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18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Турана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Теорема</a:t>
                </a:r>
                <a:r>
                  <a:rPr lang="en-US" b="1" dirty="0"/>
                  <a:t>.</a:t>
                </a:r>
                <a:r>
                  <a:rPr lang="ru-RU" b="1" dirty="0" smtClean="0"/>
                  <a:t> </a:t>
                </a:r>
                <a:r>
                  <a:rPr lang="en-US" b="1" dirty="0"/>
                  <a:t>(</a:t>
                </a:r>
                <a:r>
                  <a:rPr lang="en-US" b="1" dirty="0" err="1" smtClean="0"/>
                  <a:t>Turán</a:t>
                </a:r>
                <a:r>
                  <a:rPr lang="en-US" b="1" dirty="0" smtClean="0"/>
                  <a:t> ’1941  </a:t>
                </a:r>
                <a:r>
                  <a:rPr lang="en-US" b="1" dirty="0" smtClean="0">
                    <a:solidFill>
                      <a:schemeClr val="bg1">
                        <a:lumMod val="75000"/>
                      </a:schemeClr>
                    </a:solidFill>
                  </a:rPr>
                  <a:t>— </a:t>
                </a:r>
                <a:r>
                  <a:rPr lang="ru-RU" b="1" dirty="0" smtClean="0">
                    <a:solidFill>
                      <a:schemeClr val="bg1">
                        <a:lumMod val="75000"/>
                      </a:schemeClr>
                    </a:solidFill>
                  </a:rPr>
                  <a:t>читается «</a:t>
                </a:r>
                <a:r>
                  <a:rPr lang="ru-RU" b="1" dirty="0" err="1" smtClean="0">
                    <a:solidFill>
                      <a:schemeClr val="bg1">
                        <a:lumMod val="75000"/>
                      </a:schemeClr>
                    </a:solidFill>
                  </a:rPr>
                  <a:t>Ту́ран</a:t>
                </a:r>
                <a:r>
                  <a:rPr lang="ru-RU" b="1" dirty="0" smtClean="0">
                    <a:solidFill>
                      <a:schemeClr val="bg1">
                        <a:lumMod val="75000"/>
                      </a:schemeClr>
                    </a:solidFill>
                  </a:rPr>
                  <a:t>»</a:t>
                </a:r>
                <a:r>
                  <a:rPr lang="en-US" b="1" dirty="0" smtClean="0"/>
                  <a:t>)</a:t>
                </a:r>
                <a:r>
                  <a:rPr lang="ru-RU" b="1" dirty="0" smtClean="0"/>
                  <a:t/>
                </a:r>
                <a:br>
                  <a:rPr lang="ru-RU" b="1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граф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вершинах,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И 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имеет наибольшее число рёбер среди всех графов с указанными свойствами.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Тогда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является </a:t>
                </a:r>
                <a:r>
                  <a:rPr lang="ru-RU" i="1" dirty="0" smtClean="0"/>
                  <a:t>полным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i="1" dirty="0" smtClean="0"/>
                  <a:t>-</a:t>
                </a:r>
                <a:r>
                  <a:rPr lang="ru-RU" i="1" dirty="0" smtClean="0"/>
                  <a:t>дольным графом</a:t>
                </a:r>
                <a:r>
                  <a:rPr lang="ru-RU" dirty="0" smtClean="0"/>
                  <a:t>, в</a:t>
                </a:r>
                <a:r>
                  <a:rPr lang="en-US" dirty="0" smtClean="0"/>
                  <a:t> </a:t>
                </a:r>
                <a:r>
                  <a:rPr lang="ru-RU" dirty="0" smtClean="0"/>
                  <a:t>котором мощности любых двух долей отличаются </a:t>
                </a:r>
                <a:r>
                  <a:rPr lang="ru-RU" i="1" dirty="0" smtClean="0"/>
                  <a:t>не более чем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Такие графы называются </a:t>
                </a:r>
                <a:r>
                  <a:rPr lang="ru-RU" i="1" dirty="0" smtClean="0"/>
                  <a:t>графами Турана</a:t>
                </a:r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4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Группа 9"/>
          <p:cNvGrpSpPr/>
          <p:nvPr/>
        </p:nvGrpSpPr>
        <p:grpSpPr>
          <a:xfrm>
            <a:off x="8456955" y="5023870"/>
            <a:ext cx="929332" cy="369332"/>
            <a:chOff x="6851299" y="5366196"/>
            <a:chExt cx="929332" cy="369332"/>
          </a:xfrm>
        </p:grpSpPr>
        <p:sp>
          <p:nvSpPr>
            <p:cNvPr id="7" name="Овал 6"/>
            <p:cNvSpPr/>
            <p:nvPr/>
          </p:nvSpPr>
          <p:spPr>
            <a:xfrm>
              <a:off x="6851299" y="5366196"/>
              <a:ext cx="929332" cy="36004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6916535" y="5474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7502471" y="5474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7098598" y="5366196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8598" y="5366196"/>
                  <a:ext cx="434734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Группа 10"/>
          <p:cNvGrpSpPr/>
          <p:nvPr/>
        </p:nvGrpSpPr>
        <p:grpSpPr>
          <a:xfrm rot="17118577">
            <a:off x="7420256" y="5633617"/>
            <a:ext cx="929332" cy="369332"/>
            <a:chOff x="6851299" y="5366196"/>
            <a:chExt cx="929332" cy="369332"/>
          </a:xfrm>
        </p:grpSpPr>
        <p:sp>
          <p:nvSpPr>
            <p:cNvPr id="12" name="Овал 11"/>
            <p:cNvSpPr/>
            <p:nvPr/>
          </p:nvSpPr>
          <p:spPr>
            <a:xfrm>
              <a:off x="6851299" y="5366196"/>
              <a:ext cx="929332" cy="36004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6916535" y="5474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7502471" y="5474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7098598" y="5366196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8598" y="5366196"/>
                  <a:ext cx="434734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Группа 15"/>
          <p:cNvGrpSpPr/>
          <p:nvPr/>
        </p:nvGrpSpPr>
        <p:grpSpPr>
          <a:xfrm rot="16437628">
            <a:off x="9457359" y="5758293"/>
            <a:ext cx="929332" cy="369332"/>
            <a:chOff x="6851299" y="5366196"/>
            <a:chExt cx="929332" cy="369332"/>
          </a:xfrm>
        </p:grpSpPr>
        <p:sp>
          <p:nvSpPr>
            <p:cNvPr id="17" name="Овал 16"/>
            <p:cNvSpPr/>
            <p:nvPr/>
          </p:nvSpPr>
          <p:spPr>
            <a:xfrm>
              <a:off x="6851299" y="5366196"/>
              <a:ext cx="929332" cy="36004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6916535" y="5474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7502471" y="5474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7098598" y="5366196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8598" y="5366196"/>
                  <a:ext cx="434734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Группа 20"/>
          <p:cNvGrpSpPr/>
          <p:nvPr/>
        </p:nvGrpSpPr>
        <p:grpSpPr>
          <a:xfrm rot="870341">
            <a:off x="8112306" y="6378167"/>
            <a:ext cx="929332" cy="369332"/>
            <a:chOff x="6851299" y="5366196"/>
            <a:chExt cx="929332" cy="369332"/>
          </a:xfrm>
        </p:grpSpPr>
        <p:sp>
          <p:nvSpPr>
            <p:cNvPr id="22" name="Овал 21"/>
            <p:cNvSpPr/>
            <p:nvPr/>
          </p:nvSpPr>
          <p:spPr>
            <a:xfrm>
              <a:off x="6851299" y="5366196"/>
              <a:ext cx="929332" cy="36004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6916535" y="5474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7502471" y="5474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098598" y="5366196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8598" y="5366196"/>
                  <a:ext cx="434734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7" name="Прямая соединительная линия 26"/>
          <p:cNvCxnSpPr>
            <a:stCxn id="7" idx="4"/>
            <a:endCxn id="17" idx="0"/>
          </p:cNvCxnSpPr>
          <p:nvPr/>
        </p:nvCxnSpPr>
        <p:spPr>
          <a:xfrm>
            <a:off x="8921622" y="5383910"/>
            <a:ext cx="816179" cy="546294"/>
          </a:xfrm>
          <a:prstGeom prst="line">
            <a:avLst/>
          </a:prstGeom>
          <a:ln w="50800">
            <a:solidFill>
              <a:schemeClr val="accent1">
                <a:shade val="95000"/>
                <a:satMod val="105000"/>
                <a:alpha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7" idx="4"/>
            <a:endCxn id="22" idx="0"/>
          </p:cNvCxnSpPr>
          <p:nvPr/>
        </p:nvCxnSpPr>
        <p:spPr>
          <a:xfrm flipH="1">
            <a:off x="8623227" y="5383910"/>
            <a:ext cx="298394" cy="1000144"/>
          </a:xfrm>
          <a:prstGeom prst="line">
            <a:avLst/>
          </a:prstGeom>
          <a:ln w="50800">
            <a:solidFill>
              <a:schemeClr val="accent1">
                <a:shade val="95000"/>
                <a:satMod val="105000"/>
                <a:alpha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25" idx="0"/>
            <a:endCxn id="15" idx="2"/>
          </p:cNvCxnSpPr>
          <p:nvPr/>
        </p:nvCxnSpPr>
        <p:spPr>
          <a:xfrm flipH="1" flipV="1">
            <a:off x="8063036" y="5867042"/>
            <a:ext cx="560191" cy="517013"/>
          </a:xfrm>
          <a:prstGeom prst="line">
            <a:avLst/>
          </a:prstGeom>
          <a:ln w="50800">
            <a:solidFill>
              <a:schemeClr val="accent1">
                <a:shade val="95000"/>
                <a:satMod val="105000"/>
                <a:alpha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5" idx="2"/>
            <a:endCxn id="7" idx="4"/>
          </p:cNvCxnSpPr>
          <p:nvPr/>
        </p:nvCxnSpPr>
        <p:spPr>
          <a:xfrm flipV="1">
            <a:off x="8063035" y="5383911"/>
            <a:ext cx="858586" cy="483131"/>
          </a:xfrm>
          <a:prstGeom prst="line">
            <a:avLst/>
          </a:prstGeom>
          <a:ln w="50800">
            <a:solidFill>
              <a:schemeClr val="accent1">
                <a:shade val="95000"/>
                <a:satMod val="105000"/>
                <a:alpha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20" idx="0"/>
            <a:endCxn id="25" idx="0"/>
          </p:cNvCxnSpPr>
          <p:nvPr/>
        </p:nvCxnSpPr>
        <p:spPr>
          <a:xfrm flipH="1">
            <a:off x="8623226" y="5930204"/>
            <a:ext cx="1114574" cy="453850"/>
          </a:xfrm>
          <a:prstGeom prst="line">
            <a:avLst/>
          </a:prstGeom>
          <a:ln w="50800">
            <a:solidFill>
              <a:schemeClr val="accent1">
                <a:shade val="95000"/>
                <a:satMod val="105000"/>
                <a:alpha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15" idx="2"/>
            <a:endCxn id="17" idx="0"/>
          </p:cNvCxnSpPr>
          <p:nvPr/>
        </p:nvCxnSpPr>
        <p:spPr>
          <a:xfrm>
            <a:off x="8063036" y="5867042"/>
            <a:ext cx="1674765" cy="63163"/>
          </a:xfrm>
          <a:prstGeom prst="line">
            <a:avLst/>
          </a:prstGeom>
          <a:ln w="50800">
            <a:solidFill>
              <a:schemeClr val="accent1">
                <a:shade val="95000"/>
                <a:satMod val="105000"/>
                <a:alpha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 rot="20389896">
                <a:off x="9214189" y="6256089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89896">
                <a:off x="9214189" y="6256089"/>
                <a:ext cx="434734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170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Доказательство теоремы Турана:</a:t>
            </a:r>
            <a:br>
              <a:rPr lang="ru-RU" dirty="0" smtClean="0"/>
            </a:br>
            <a:r>
              <a:rPr lang="ru-RU" dirty="0" smtClean="0"/>
              <a:t>доказываем, что граф полный </a:t>
            </a:r>
            <a:r>
              <a:rPr lang="ru-RU" dirty="0" err="1" smtClean="0"/>
              <a:t>многодольный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Докажем,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полный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дольный.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Очевидно, что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ru-RU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:r>
                  <a:rPr lang="ru-RU" dirty="0" smtClean="0"/>
                  <a:t>(иначе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было бы добавить произвольное ребро, сохранив неравенство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)</a:t>
                </a:r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Далее докажем, что 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𝑤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𝑢𝑣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𝑣𝑤</m:t>
                    </m:r>
                    <m:r>
                      <a:rPr lang="en-US" b="0" i="1" smtClean="0">
                        <a:latin typeface="Cambria Math"/>
                      </a:rPr>
                      <m:t>∉</m:t>
                    </m:r>
                    <m:r>
                      <a:rPr lang="en-US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, 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𝑢𝑤</m:t>
                    </m:r>
                    <m:r>
                      <a:rPr lang="en-US" b="0" i="1" smtClean="0">
                        <a:latin typeface="Cambria Math"/>
                      </a:rPr>
                      <m:t>∉</m:t>
                    </m:r>
                    <m:r>
                      <a:rPr lang="en-US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Допустим, это не так, и нашлись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𝑤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такие, что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𝑢𝑣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𝑣𝑤</m:t>
                    </m:r>
                    <m:r>
                      <a:rPr lang="en-US" i="1">
                        <a:latin typeface="Cambria Math"/>
                      </a:rPr>
                      <m:t>∉</m:t>
                    </m:r>
                    <m:r>
                      <a:rPr lang="en-US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𝑢𝑤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/>
                  <a:t>.</a:t>
                </a:r>
                <a:r>
                  <a:rPr lang="en-US" dirty="0" smtClean="0"/>
                  <a:t> </a:t>
                </a:r>
                <a:r>
                  <a:rPr lang="ru-RU" dirty="0" smtClean="0"/>
                  <a:t>Покажем, что тогда число рёбер 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увеличить.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1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7254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7448607" y="3738428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8607" y="3738428"/>
                <a:ext cx="376449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Доказательство теоремы Турана:</a:t>
            </a:r>
            <a:br>
              <a:rPr lang="ru-RU" dirty="0"/>
            </a:br>
            <a:r>
              <a:rPr lang="ru-RU" dirty="0"/>
              <a:t>доказываем, что граф полный </a:t>
            </a:r>
            <a:r>
              <a:rPr lang="ru-RU" dirty="0" err="1"/>
              <a:t>многодольный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Допустим, что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𝑢𝑣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𝑣𝑤</m:t>
                    </m:r>
                    <m:r>
                      <a:rPr lang="en-US" i="1">
                        <a:latin typeface="Cambria Math"/>
                      </a:rPr>
                      <m:t>∉</m:t>
                    </m:r>
                    <m:r>
                      <a:rPr lang="en-US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  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𝑢𝑤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Случай 1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d>
                  </m:oMath>
                </a14:m>
                <a:r>
                  <a:rPr lang="en-US" dirty="0" smtClean="0"/>
                  <a:t>. </a:t>
                </a:r>
                <a:br>
                  <a:rPr lang="en-US" dirty="0" smtClean="0"/>
                </a:br>
                <a:r>
                  <a:rPr lang="ru-RU" dirty="0" smtClean="0"/>
                  <a:t>Тогда рассмотрим граф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для которого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∪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𝑣𝑥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838200" y="5301208"/>
                <a:ext cx="10515600" cy="15567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/>
                  <a:t>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по-прежнему нет клик размера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/>
                  <a:t>,</a:t>
                </a:r>
                <a:r>
                  <a:rPr lang="ru-RU" dirty="0"/>
                  <a:t> при этом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&gt;</m:t>
                    </m:r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>— противоречие с максимальностью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301208"/>
                <a:ext cx="10515600" cy="1556792"/>
              </a:xfrm>
              <a:prstGeom prst="rect">
                <a:avLst/>
              </a:prstGeom>
              <a:blipFill rotWithShape="0">
                <a:blip r:embed="rId4"/>
                <a:stretch>
                  <a:fillRect l="-1507" t="-4706" b="-1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3341440" y="42351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вал 5"/>
              <p:cNvSpPr/>
              <p:nvPr/>
            </p:nvSpPr>
            <p:spPr>
              <a:xfrm>
                <a:off x="2693368" y="4805888"/>
                <a:ext cx="2448272" cy="432048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𝐺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Овал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3368" y="4805888"/>
                <a:ext cx="2448272" cy="432048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94510" y="3966770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4510" y="3966770"/>
                <a:ext cx="376449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Овал 7"/>
          <p:cNvSpPr/>
          <p:nvPr/>
        </p:nvSpPr>
        <p:spPr>
          <a:xfrm>
            <a:off x="3917504" y="39417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509977" y="42351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520316" y="3941792"/>
                <a:ext cx="4142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𝑤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316" y="3941792"/>
                <a:ext cx="414216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650439" y="3738428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439" y="3738428"/>
                <a:ext cx="376449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Прямая соединительная линия 12"/>
          <p:cNvCxnSpPr>
            <a:stCxn id="8" idx="5"/>
          </p:cNvCxnSpPr>
          <p:nvPr/>
        </p:nvCxnSpPr>
        <p:spPr>
          <a:xfrm>
            <a:off x="4040430" y="4064718"/>
            <a:ext cx="237115" cy="7411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" idx="5"/>
          </p:cNvCxnSpPr>
          <p:nvPr/>
        </p:nvCxnSpPr>
        <p:spPr>
          <a:xfrm>
            <a:off x="3464365" y="4358098"/>
            <a:ext cx="148698" cy="447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5" idx="4"/>
          </p:cNvCxnSpPr>
          <p:nvPr/>
        </p:nvCxnSpPr>
        <p:spPr>
          <a:xfrm flipH="1">
            <a:off x="3341440" y="4379188"/>
            <a:ext cx="72008" cy="4267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5" idx="3"/>
            <a:endCxn id="6" idx="1"/>
          </p:cNvCxnSpPr>
          <p:nvPr/>
        </p:nvCxnSpPr>
        <p:spPr>
          <a:xfrm flipH="1">
            <a:off x="3051909" y="4358098"/>
            <a:ext cx="310622" cy="511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8" idx="4"/>
          </p:cNvCxnSpPr>
          <p:nvPr/>
        </p:nvCxnSpPr>
        <p:spPr>
          <a:xfrm>
            <a:off x="3989513" y="4085808"/>
            <a:ext cx="50917" cy="7200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8" idx="3"/>
          </p:cNvCxnSpPr>
          <p:nvPr/>
        </p:nvCxnSpPr>
        <p:spPr>
          <a:xfrm flipH="1">
            <a:off x="3773489" y="4064718"/>
            <a:ext cx="165107" cy="7411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6"/>
            <a:endCxn id="9" idx="2"/>
          </p:cNvCxnSpPr>
          <p:nvPr/>
        </p:nvCxnSpPr>
        <p:spPr>
          <a:xfrm>
            <a:off x="3485457" y="4307180"/>
            <a:ext cx="10245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9" idx="3"/>
          </p:cNvCxnSpPr>
          <p:nvPr/>
        </p:nvCxnSpPr>
        <p:spPr>
          <a:xfrm flipH="1">
            <a:off x="4421560" y="4358098"/>
            <a:ext cx="109508" cy="447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9" idx="4"/>
          </p:cNvCxnSpPr>
          <p:nvPr/>
        </p:nvCxnSpPr>
        <p:spPr>
          <a:xfrm>
            <a:off x="4581985" y="4379188"/>
            <a:ext cx="72008" cy="48997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9" idx="5"/>
            <a:endCxn id="6" idx="7"/>
          </p:cNvCxnSpPr>
          <p:nvPr/>
        </p:nvCxnSpPr>
        <p:spPr>
          <a:xfrm>
            <a:off x="4632903" y="4358098"/>
            <a:ext cx="150197" cy="511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7139608" y="42351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Овал 32"/>
              <p:cNvSpPr/>
              <p:nvPr/>
            </p:nvSpPr>
            <p:spPr>
              <a:xfrm>
                <a:off x="6491536" y="4805888"/>
                <a:ext cx="2448272" cy="432048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Овал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536" y="4805888"/>
                <a:ext cx="2448272" cy="432048"/>
              </a:xfrm>
              <a:prstGeom prst="ellipse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6892678" y="3966770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678" y="3966770"/>
                <a:ext cx="376449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Овал 34"/>
          <p:cNvSpPr/>
          <p:nvPr/>
        </p:nvSpPr>
        <p:spPr>
          <a:xfrm>
            <a:off x="7715672" y="39417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8308145" y="42351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8318484" y="3941792"/>
                <a:ext cx="4142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𝑤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8484" y="3941792"/>
                <a:ext cx="414216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Прямая соединительная линия 38"/>
          <p:cNvCxnSpPr>
            <a:stCxn id="35" idx="5"/>
          </p:cNvCxnSpPr>
          <p:nvPr/>
        </p:nvCxnSpPr>
        <p:spPr>
          <a:xfrm flipH="1">
            <a:off x="7411231" y="4064718"/>
            <a:ext cx="427366" cy="7411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2" idx="5"/>
          </p:cNvCxnSpPr>
          <p:nvPr/>
        </p:nvCxnSpPr>
        <p:spPr>
          <a:xfrm>
            <a:off x="7262533" y="4358098"/>
            <a:ext cx="148698" cy="447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2" idx="4"/>
          </p:cNvCxnSpPr>
          <p:nvPr/>
        </p:nvCxnSpPr>
        <p:spPr>
          <a:xfrm flipH="1">
            <a:off x="7139608" y="4379188"/>
            <a:ext cx="72008" cy="4267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2" idx="3"/>
            <a:endCxn id="33" idx="1"/>
          </p:cNvCxnSpPr>
          <p:nvPr/>
        </p:nvCxnSpPr>
        <p:spPr>
          <a:xfrm flipH="1">
            <a:off x="6850077" y="4358098"/>
            <a:ext cx="310622" cy="511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35" idx="4"/>
          </p:cNvCxnSpPr>
          <p:nvPr/>
        </p:nvCxnSpPr>
        <p:spPr>
          <a:xfrm flipH="1">
            <a:off x="7139608" y="4085808"/>
            <a:ext cx="648072" cy="7200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35" idx="3"/>
            <a:endCxn id="33" idx="1"/>
          </p:cNvCxnSpPr>
          <p:nvPr/>
        </p:nvCxnSpPr>
        <p:spPr>
          <a:xfrm flipH="1">
            <a:off x="6850077" y="4064718"/>
            <a:ext cx="886686" cy="80444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32" idx="6"/>
            <a:endCxn id="36" idx="2"/>
          </p:cNvCxnSpPr>
          <p:nvPr/>
        </p:nvCxnSpPr>
        <p:spPr>
          <a:xfrm>
            <a:off x="7283625" y="4307180"/>
            <a:ext cx="10245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6" idx="3"/>
          </p:cNvCxnSpPr>
          <p:nvPr/>
        </p:nvCxnSpPr>
        <p:spPr>
          <a:xfrm flipH="1">
            <a:off x="8219728" y="4358098"/>
            <a:ext cx="109508" cy="447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36" idx="4"/>
          </p:cNvCxnSpPr>
          <p:nvPr/>
        </p:nvCxnSpPr>
        <p:spPr>
          <a:xfrm>
            <a:off x="8380153" y="4379188"/>
            <a:ext cx="72008" cy="48997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36" idx="5"/>
            <a:endCxn id="33" idx="7"/>
          </p:cNvCxnSpPr>
          <p:nvPr/>
        </p:nvCxnSpPr>
        <p:spPr>
          <a:xfrm>
            <a:off x="8431071" y="4358098"/>
            <a:ext cx="150197" cy="511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Стрелка вправо 48"/>
          <p:cNvSpPr/>
          <p:nvPr/>
        </p:nvSpPr>
        <p:spPr>
          <a:xfrm>
            <a:off x="5645696" y="4592538"/>
            <a:ext cx="432048" cy="2766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>
            <a:stCxn id="35" idx="5"/>
            <a:endCxn id="36" idx="1"/>
          </p:cNvCxnSpPr>
          <p:nvPr/>
        </p:nvCxnSpPr>
        <p:spPr>
          <a:xfrm>
            <a:off x="7838598" y="4064717"/>
            <a:ext cx="490639" cy="191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1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Доказательство теоремы Турана:</a:t>
            </a:r>
            <a:br>
              <a:rPr lang="ru-RU" dirty="0"/>
            </a:br>
            <a:r>
              <a:rPr lang="ru-RU" dirty="0"/>
              <a:t>доказываем, что граф полный </a:t>
            </a:r>
            <a:r>
              <a:rPr lang="ru-RU" dirty="0" err="1"/>
              <a:t>многодольный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Случай </a:t>
                </a:r>
                <a:r>
                  <a:rPr lang="en-US" i="1" dirty="0" smtClean="0"/>
                  <a:t>2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аналогичен </a:t>
                </a:r>
                <a:r>
                  <a:rPr lang="ru-RU" i="1" dirty="0" smtClean="0"/>
                  <a:t>случаю 1</a:t>
                </a:r>
                <a:r>
                  <a:rPr lang="en-US" dirty="0" smtClean="0"/>
                  <a:t>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i="1" dirty="0"/>
                  <a:t>Случай </a:t>
                </a:r>
                <a:r>
                  <a:rPr lang="ru-RU" i="1" dirty="0" smtClean="0"/>
                  <a:t>3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i="1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br>
                  <a:rPr lang="en-US" dirty="0" smtClean="0"/>
                </a:br>
                <a:r>
                  <a:rPr lang="ru-RU" dirty="0" smtClean="0"/>
                  <a:t>Тогда рассмотрим граф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для которого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≔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𝑤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∪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𝑢𝑥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𝑤𝑥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838200" y="5301208"/>
                <a:ext cx="10515600" cy="15567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/>
                  <a:t>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по-прежнему нет клик размера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ru-RU" dirty="0"/>
                  <a:t>а</a:t>
                </a:r>
                <a:r>
                  <a:rPr lang="en-US" dirty="0"/>
                  <a:t> </a:t>
                </a:r>
                <a:r>
                  <a:rPr lang="ru-RU" dirty="0"/>
                  <a:t>рёбер</a:t>
                </a:r>
                <a:r>
                  <a:rPr lang="en-US" dirty="0"/>
                  <a:t> </a:t>
                </a:r>
                <a:r>
                  <a:rPr lang="ru-RU" dirty="0"/>
                  <a:t>строго больше, чем 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:</a:t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‖"/>
                          <m:endChr m:val="‖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begChr m:val="‖"/>
                          <m:endChr m:val="‖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𝑢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𝑤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+2</m:t>
                      </m:r>
                      <m:r>
                        <a:rPr lang="en-US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&gt;</m:t>
                      </m:r>
                      <m:d>
                        <m:dPr>
                          <m:begChr m:val="‖"/>
                          <m:endChr m:val="‖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301208"/>
                <a:ext cx="10515600" cy="1556792"/>
              </a:xfrm>
              <a:prstGeom prst="rect">
                <a:avLst/>
              </a:prstGeom>
              <a:blipFill rotWithShape="0">
                <a:blip r:embed="rId3"/>
                <a:stretch>
                  <a:fillRect l="-1507" t="-47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3341440" y="42351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вал 5"/>
              <p:cNvSpPr/>
              <p:nvPr/>
            </p:nvSpPr>
            <p:spPr>
              <a:xfrm>
                <a:off x="2693368" y="4805888"/>
                <a:ext cx="2448272" cy="432048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𝐺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Овал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3368" y="4805888"/>
                <a:ext cx="2448272" cy="432048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94510" y="3966770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4510" y="3966770"/>
                <a:ext cx="376449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Овал 7"/>
          <p:cNvSpPr/>
          <p:nvPr/>
        </p:nvSpPr>
        <p:spPr>
          <a:xfrm>
            <a:off x="3917504" y="39417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509977" y="42351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520316" y="3941792"/>
                <a:ext cx="4142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𝑤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316" y="3941792"/>
                <a:ext cx="414216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650439" y="3738428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439" y="3738428"/>
                <a:ext cx="376449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Прямая соединительная линия 12"/>
          <p:cNvCxnSpPr>
            <a:stCxn id="8" idx="5"/>
          </p:cNvCxnSpPr>
          <p:nvPr/>
        </p:nvCxnSpPr>
        <p:spPr>
          <a:xfrm>
            <a:off x="4040430" y="4064718"/>
            <a:ext cx="237115" cy="7411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" idx="5"/>
          </p:cNvCxnSpPr>
          <p:nvPr/>
        </p:nvCxnSpPr>
        <p:spPr>
          <a:xfrm>
            <a:off x="3464365" y="4358098"/>
            <a:ext cx="148698" cy="447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5" idx="4"/>
          </p:cNvCxnSpPr>
          <p:nvPr/>
        </p:nvCxnSpPr>
        <p:spPr>
          <a:xfrm flipH="1">
            <a:off x="3341440" y="4379188"/>
            <a:ext cx="72008" cy="4267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5" idx="3"/>
            <a:endCxn id="6" idx="1"/>
          </p:cNvCxnSpPr>
          <p:nvPr/>
        </p:nvCxnSpPr>
        <p:spPr>
          <a:xfrm flipH="1">
            <a:off x="3051909" y="4358098"/>
            <a:ext cx="310622" cy="511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8" idx="4"/>
          </p:cNvCxnSpPr>
          <p:nvPr/>
        </p:nvCxnSpPr>
        <p:spPr>
          <a:xfrm>
            <a:off x="3989513" y="4085808"/>
            <a:ext cx="50917" cy="7200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8" idx="3"/>
          </p:cNvCxnSpPr>
          <p:nvPr/>
        </p:nvCxnSpPr>
        <p:spPr>
          <a:xfrm flipH="1">
            <a:off x="3773489" y="4064718"/>
            <a:ext cx="165107" cy="7411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6"/>
            <a:endCxn id="9" idx="2"/>
          </p:cNvCxnSpPr>
          <p:nvPr/>
        </p:nvCxnSpPr>
        <p:spPr>
          <a:xfrm>
            <a:off x="3485457" y="4307180"/>
            <a:ext cx="10245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9" idx="3"/>
          </p:cNvCxnSpPr>
          <p:nvPr/>
        </p:nvCxnSpPr>
        <p:spPr>
          <a:xfrm flipH="1">
            <a:off x="4421560" y="4358098"/>
            <a:ext cx="109508" cy="447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9" idx="4"/>
          </p:cNvCxnSpPr>
          <p:nvPr/>
        </p:nvCxnSpPr>
        <p:spPr>
          <a:xfrm>
            <a:off x="4581985" y="4379188"/>
            <a:ext cx="72008" cy="48997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9" idx="5"/>
            <a:endCxn id="6" idx="7"/>
          </p:cNvCxnSpPr>
          <p:nvPr/>
        </p:nvCxnSpPr>
        <p:spPr>
          <a:xfrm>
            <a:off x="4632903" y="4358098"/>
            <a:ext cx="150197" cy="511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Стрелка вправо 48"/>
          <p:cNvSpPr/>
          <p:nvPr/>
        </p:nvSpPr>
        <p:spPr>
          <a:xfrm>
            <a:off x="5645696" y="4592538"/>
            <a:ext cx="432048" cy="2766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7169286" y="42351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Овал 51"/>
              <p:cNvSpPr/>
              <p:nvPr/>
            </p:nvSpPr>
            <p:spPr>
              <a:xfrm>
                <a:off x="6521214" y="4805888"/>
                <a:ext cx="2448272" cy="432048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2" name="Овал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1214" y="4805888"/>
                <a:ext cx="2448272" cy="432048"/>
              </a:xfrm>
              <a:prstGeom prst="ellipse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6922356" y="3966770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2356" y="3966770"/>
                <a:ext cx="376449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Овал 53"/>
          <p:cNvSpPr/>
          <p:nvPr/>
        </p:nvSpPr>
        <p:spPr>
          <a:xfrm>
            <a:off x="7745350" y="39417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Овал 54"/>
          <p:cNvSpPr/>
          <p:nvPr/>
        </p:nvSpPr>
        <p:spPr>
          <a:xfrm>
            <a:off x="8337823" y="42351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8348162" y="3941792"/>
                <a:ext cx="4142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𝑤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8162" y="3941792"/>
                <a:ext cx="414216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7478285" y="3738428"/>
                <a:ext cx="376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8285" y="3738428"/>
                <a:ext cx="376449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Прямая соединительная линия 57"/>
          <p:cNvCxnSpPr>
            <a:stCxn id="54" idx="5"/>
          </p:cNvCxnSpPr>
          <p:nvPr/>
        </p:nvCxnSpPr>
        <p:spPr>
          <a:xfrm>
            <a:off x="7868276" y="4064718"/>
            <a:ext cx="237115" cy="7411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50" idx="5"/>
          </p:cNvCxnSpPr>
          <p:nvPr/>
        </p:nvCxnSpPr>
        <p:spPr>
          <a:xfrm>
            <a:off x="7292212" y="4358098"/>
            <a:ext cx="813179" cy="447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50" idx="4"/>
          </p:cNvCxnSpPr>
          <p:nvPr/>
        </p:nvCxnSpPr>
        <p:spPr>
          <a:xfrm>
            <a:off x="7241294" y="4379188"/>
            <a:ext cx="648072" cy="4267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50" idx="3"/>
          </p:cNvCxnSpPr>
          <p:nvPr/>
        </p:nvCxnSpPr>
        <p:spPr>
          <a:xfrm>
            <a:off x="7190378" y="4358098"/>
            <a:ext cx="410957" cy="447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54" idx="4"/>
          </p:cNvCxnSpPr>
          <p:nvPr/>
        </p:nvCxnSpPr>
        <p:spPr>
          <a:xfrm>
            <a:off x="7817359" y="4085808"/>
            <a:ext cx="50917" cy="7200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54" idx="3"/>
          </p:cNvCxnSpPr>
          <p:nvPr/>
        </p:nvCxnSpPr>
        <p:spPr>
          <a:xfrm flipH="1">
            <a:off x="7601335" y="4064718"/>
            <a:ext cx="165107" cy="7411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55" idx="3"/>
          </p:cNvCxnSpPr>
          <p:nvPr/>
        </p:nvCxnSpPr>
        <p:spPr>
          <a:xfrm flipH="1">
            <a:off x="7601334" y="4358098"/>
            <a:ext cx="757580" cy="447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55" idx="4"/>
          </p:cNvCxnSpPr>
          <p:nvPr/>
        </p:nvCxnSpPr>
        <p:spPr>
          <a:xfrm flipH="1">
            <a:off x="7868275" y="4379188"/>
            <a:ext cx="541556" cy="4267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stCxn id="55" idx="5"/>
          </p:cNvCxnSpPr>
          <p:nvPr/>
        </p:nvCxnSpPr>
        <p:spPr>
          <a:xfrm flipH="1">
            <a:off x="8105390" y="4358098"/>
            <a:ext cx="355358" cy="447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32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Доказательство теоремы Турана:</a:t>
            </a:r>
            <a:br>
              <a:rPr lang="ru-RU" dirty="0"/>
            </a:br>
            <a:r>
              <a:rPr lang="ru-RU" dirty="0"/>
              <a:t>доказываем, что граф полный </a:t>
            </a:r>
            <a:r>
              <a:rPr lang="ru-RU" dirty="0" err="1"/>
              <a:t>многодольный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Мы доказали</a:t>
                </a:r>
                <a:r>
                  <a:rPr lang="en-US" dirty="0" smtClean="0"/>
                  <a:t> </a:t>
                </a:r>
                <a:r>
                  <a:rPr lang="ru-RU" dirty="0" smtClean="0"/>
                  <a:t>транзитивность </a:t>
                </a:r>
                <a:r>
                  <a:rPr lang="ru-RU" dirty="0" err="1" smtClean="0"/>
                  <a:t>несмежности</a:t>
                </a:r>
                <a:r>
                  <a:rPr lang="ru-RU" dirty="0" smtClean="0"/>
                  <a:t>: </a:t>
                </a:r>
                <a:br>
                  <a:rPr lang="ru-RU" dirty="0" smtClean="0"/>
                </a:b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𝑤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/>
                      </a:rPr>
                      <m:t>V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𝑢𝑣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𝑣𝑤</m:t>
                    </m:r>
                    <m:r>
                      <a:rPr lang="en-US" b="0" i="1" smtClean="0">
                        <a:latin typeface="Cambria Math"/>
                      </a:rPr>
                      <m:t>∉</m:t>
                    </m:r>
                    <m:r>
                      <a:rPr lang="en-US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, 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𝑢𝑤</m:t>
                    </m:r>
                    <m:r>
                      <a:rPr lang="en-US" b="0" i="1" smtClean="0">
                        <a:latin typeface="Cambria Math"/>
                      </a:rPr>
                      <m:t>∉</m:t>
                    </m:r>
                    <m:r>
                      <a:rPr lang="en-US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Также </a:t>
                </a:r>
                <a:r>
                  <a:rPr lang="ru-RU" dirty="0" err="1" smtClean="0"/>
                  <a:t>несмежность</a:t>
                </a:r>
                <a:r>
                  <a:rPr lang="ru-RU" dirty="0" smtClean="0"/>
                  <a:t> рефлексивна и симметрична — значит, это отношение эквивалентности!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Множество вершин графа разбивается на классы эквивалентности (независимые множества). При этом вершины из различных классов неэквивалентны (то есть </a:t>
                </a:r>
                <a:r>
                  <a:rPr lang="ru-RU" dirty="0" err="1" smtClean="0"/>
                  <a:t>смежны</a:t>
                </a:r>
                <a:r>
                  <a:rPr lang="ru-RU" dirty="0" smtClean="0"/>
                  <a:t>).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Это и значит, что наш граф полный </a:t>
                </a:r>
                <a:r>
                  <a:rPr lang="ru-RU" dirty="0" err="1" smtClean="0"/>
                  <a:t>многодольный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Очевидно, что долей ровно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52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Эйлера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Можно ли пройти каждый мост Кёнигсберга ровно по одному разу, вернувшись в отправную точку?</a:t>
            </a:r>
            <a:endParaRPr lang="ru-RU" dirty="0"/>
          </a:p>
        </p:txBody>
      </p:sp>
      <p:pic>
        <p:nvPicPr>
          <p:cNvPr id="4" name="Рисунок 3" descr="img1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4755" y="3212976"/>
            <a:ext cx="3734693" cy="248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57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</a:t>
            </a:r>
            <a:r>
              <a:rPr lang="ru-RU" dirty="0" smtClean="0"/>
              <a:t>Турана:</a:t>
            </a:r>
            <a:br>
              <a:rPr lang="ru-RU" dirty="0" smtClean="0"/>
            </a:br>
            <a:r>
              <a:rPr lang="ru-RU" dirty="0" smtClean="0"/>
              <a:t>«почти-равномощность» долей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Осталось доказать «почти</a:t>
                </a:r>
                <a:r>
                  <a:rPr lang="en-US" dirty="0" smtClean="0"/>
                  <a:t>-</a:t>
                </a:r>
                <a:r>
                  <a:rPr lang="ru-RU" dirty="0" smtClean="0"/>
                  <a:t>равномощность» долей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Положим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  Имеем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‖"/>
                          <m:endChr m:val="‖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&lt;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∑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−∑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ru-RU" b="0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Следовательно, чтобы величина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 была максимальной, нужно, чтобы</a:t>
                </a:r>
                <a:r>
                  <a:rPr lang="en-US" dirty="0" smtClean="0"/>
                  <a:t> </a:t>
                </a:r>
                <a:r>
                  <a:rPr lang="ru-RU" dirty="0" smtClean="0"/>
                  <a:t>сумма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была минимальна при ограничении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Покажем, что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любых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711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Доказательство теоремы Турана:</a:t>
            </a:r>
            <a:br>
              <a:rPr lang="ru-RU" dirty="0"/>
            </a:br>
            <a:r>
              <a:rPr lang="ru-RU" dirty="0"/>
              <a:t>«почти-равномощность» долей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>
                    <a:solidFill>
                      <a:schemeClr val="bg1">
                        <a:lumMod val="65000"/>
                      </a:schemeClr>
                    </a:solidFill>
                  </a:rPr>
                  <a:t>Покажем, что</a:t>
                </a:r>
                <a:r>
                  <a:rPr lang="en-US" dirty="0">
                    <a:solidFill>
                      <a:schemeClr val="bg1">
                        <a:lumMod val="6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bg1">
                                <a:lumMod val="6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≤1</m:t>
                    </m:r>
                  </m:oMath>
                </a14:m>
                <a:r>
                  <a:rPr lang="en-US" dirty="0">
                    <a:solidFill>
                      <a:schemeClr val="bg1">
                        <a:lumMod val="65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65000"/>
                      </a:schemeClr>
                    </a:solidFill>
                  </a:rPr>
                  <a:t>для любых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>
                    <a:solidFill>
                      <a:schemeClr val="bg1">
                        <a:lumMod val="65000"/>
                      </a:schemeClr>
                    </a:solidFill>
                  </a:rPr>
                  <a:t> </a:t>
                </a:r>
                <a:r>
                  <a:rPr lang="ru-RU" dirty="0">
                    <a:solidFill>
                      <a:schemeClr val="bg1">
                        <a:lumMod val="65000"/>
                      </a:schemeClr>
                    </a:solidFill>
                  </a:rPr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65000"/>
                          </a:schemeClr>
                        </a:solidFill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</a:rPr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Допустим, что это не так: например</a:t>
                </a:r>
                <a:r>
                  <a:rPr lang="en-US" dirty="0"/>
                  <a:t>,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Тогда рассмотрим набор чисел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,…,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−1,  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&gt;2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Имеем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∑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ru-RU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∑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==2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&gt;0,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что противоречит максимальности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5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55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</a:t>
            </a:r>
            <a:r>
              <a:rPr lang="ru-RU" dirty="0" err="1" smtClean="0"/>
              <a:t>Эрдёша</a:t>
            </a:r>
            <a:r>
              <a:rPr lang="ru-RU" dirty="0" smtClean="0"/>
              <a:t>—Стоуна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Можно обобщить вопрос Турана с клик на произвольные подграфы:</a:t>
                </a:r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Каково максимальное число рёбер в графе на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вершинах, не содержащем заданного подграфа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US" dirty="0" smtClean="0"/>
                  <a:t>?   </a:t>
                </a:r>
                <a:r>
                  <a:rPr lang="ru-RU" smtClean="0"/>
                  <a:t/>
                </a:r>
                <a:br>
                  <a:rPr lang="ru-RU" smtClean="0"/>
                </a:br>
                <a:r>
                  <a:rPr lang="ru-RU" smtClean="0"/>
                  <a:t>Обозначим </a:t>
                </a:r>
                <a:r>
                  <a:rPr lang="ru-RU" dirty="0" smtClean="0"/>
                  <a:t>это число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𝐻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(</a:t>
                </a:r>
                <a:r>
                  <a:rPr lang="en-US" b="1" dirty="0" err="1"/>
                  <a:t>Erd</a:t>
                </a:r>
                <a:r>
                  <a:rPr lang="hu-HU" b="1" dirty="0"/>
                  <a:t>ő</a:t>
                </a:r>
                <a:r>
                  <a:rPr lang="en-US" b="1" dirty="0"/>
                  <a:t>s</a:t>
                </a:r>
                <a:r>
                  <a:rPr lang="ru-RU" b="1" dirty="0" smtClean="0"/>
                  <a:t>, </a:t>
                </a:r>
                <a:r>
                  <a:rPr lang="en-US" b="1" dirty="0" smtClean="0"/>
                  <a:t>Stone</a:t>
                </a:r>
                <a:r>
                  <a:rPr lang="ru-RU" b="1" dirty="0" smtClean="0"/>
                  <a:t>, </a:t>
                </a:r>
                <a:r>
                  <a:rPr lang="en-US" b="1" dirty="0" err="1" smtClean="0"/>
                  <a:t>Simonovits</a:t>
                </a:r>
                <a:r>
                  <a:rPr lang="ru-RU" b="1" dirty="0" smtClean="0"/>
                  <a:t> </a:t>
                </a:r>
                <a:r>
                  <a:rPr lang="en-US" b="1" dirty="0" smtClean="0"/>
                  <a:t>’19</a:t>
                </a:r>
                <a:r>
                  <a:rPr lang="ru-RU" b="1" dirty="0" smtClean="0"/>
                  <a:t>4</a:t>
                </a:r>
                <a:r>
                  <a:rPr lang="en-US" b="1" dirty="0" smtClean="0"/>
                  <a:t>6</a:t>
                </a:r>
                <a:r>
                  <a:rPr lang="ru-RU" b="1" dirty="0" smtClean="0"/>
                  <a:t>, 1966)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ru-RU" dirty="0" smtClean="0"/>
                  <a:t>Для любого фиксированного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→∞</m:t>
                    </m:r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𝐻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num>
                        <m:den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→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𝜒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𝐻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694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Эйлера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Условия существования </a:t>
            </a:r>
            <a:r>
              <a:rPr lang="ru-RU" dirty="0" err="1"/>
              <a:t>эйлерова</a:t>
            </a:r>
            <a:r>
              <a:rPr lang="ru-RU" dirty="0"/>
              <a:t> </a:t>
            </a:r>
            <a:r>
              <a:rPr lang="ru-RU" dirty="0" smtClean="0"/>
              <a:t>цикла:</a:t>
            </a:r>
          </a:p>
          <a:p>
            <a:r>
              <a:rPr lang="ru-RU" dirty="0" smtClean="0"/>
              <a:t>Граф должен быть связным</a:t>
            </a:r>
          </a:p>
          <a:p>
            <a:r>
              <a:rPr lang="ru-RU" dirty="0" smtClean="0"/>
              <a:t>Степени всех вершин должны быть чётными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 descr="img1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4755" y="3212976"/>
            <a:ext cx="3734693" cy="2489795"/>
          </a:xfrm>
          <a:prstGeom prst="rect">
            <a:avLst/>
          </a:prstGeom>
        </p:spPr>
      </p:pic>
      <p:sp>
        <p:nvSpPr>
          <p:cNvPr id="25" name="Объект 2"/>
          <p:cNvSpPr txBox="1">
            <a:spLocks/>
          </p:cNvSpPr>
          <p:nvPr/>
        </p:nvSpPr>
        <p:spPr>
          <a:xfrm>
            <a:off x="1981200" y="5877272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Значит, по Кёнигсбергу так не погуляешь.</a:t>
            </a:r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7297704" y="3286697"/>
            <a:ext cx="2349121" cy="1411678"/>
            <a:chOff x="2204235" y="4272920"/>
            <a:chExt cx="2349121" cy="1411678"/>
          </a:xfrm>
        </p:grpSpPr>
        <p:sp>
          <p:nvSpPr>
            <p:cNvPr id="31" name="Дуга 30"/>
            <p:cNvSpPr/>
            <p:nvPr/>
          </p:nvSpPr>
          <p:spPr>
            <a:xfrm rot="2637143">
              <a:off x="2204235" y="4272920"/>
              <a:ext cx="1377013" cy="1410165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Дуга 31"/>
            <p:cNvSpPr/>
            <p:nvPr/>
          </p:nvSpPr>
          <p:spPr>
            <a:xfrm rot="18962857" flipH="1">
              <a:off x="3176343" y="4274433"/>
              <a:ext cx="1377013" cy="1410165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7297704" y="4272920"/>
            <a:ext cx="2349121" cy="1411678"/>
            <a:chOff x="2204235" y="4272920"/>
            <a:chExt cx="2349121" cy="1411678"/>
          </a:xfrm>
        </p:grpSpPr>
        <p:sp>
          <p:nvSpPr>
            <p:cNvPr id="34" name="Дуга 33"/>
            <p:cNvSpPr/>
            <p:nvPr/>
          </p:nvSpPr>
          <p:spPr>
            <a:xfrm rot="2637143">
              <a:off x="2204235" y="4272920"/>
              <a:ext cx="1377013" cy="1410165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Дуга 34"/>
            <p:cNvSpPr/>
            <p:nvPr/>
          </p:nvSpPr>
          <p:spPr>
            <a:xfrm rot="18962857" flipH="1">
              <a:off x="3176343" y="4274433"/>
              <a:ext cx="1377013" cy="1410165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6" name="Прямая соединительная линия 35"/>
          <p:cNvCxnSpPr>
            <a:stCxn id="27" idx="6"/>
            <a:endCxn id="29" idx="1"/>
          </p:cNvCxnSpPr>
          <p:nvPr/>
        </p:nvCxnSpPr>
        <p:spPr>
          <a:xfrm>
            <a:off x="8544273" y="3501008"/>
            <a:ext cx="1317235" cy="9059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28" idx="6"/>
            <a:endCxn id="29" idx="3"/>
          </p:cNvCxnSpPr>
          <p:nvPr/>
        </p:nvCxnSpPr>
        <p:spPr>
          <a:xfrm flipV="1">
            <a:off x="8544273" y="4508791"/>
            <a:ext cx="1317235" cy="86668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26" idx="6"/>
            <a:endCxn id="29" idx="2"/>
          </p:cNvCxnSpPr>
          <p:nvPr/>
        </p:nvCxnSpPr>
        <p:spPr>
          <a:xfrm>
            <a:off x="8544272" y="4457873"/>
            <a:ext cx="12961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7986209" y="4273206"/>
                <a:ext cx="3856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209" y="4273206"/>
                <a:ext cx="38568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8086582" y="3137682"/>
                <a:ext cx="3856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6582" y="3137682"/>
                <a:ext cx="385682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8023515" y="5333438"/>
                <a:ext cx="4045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3515" y="5333438"/>
                <a:ext cx="404598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9993814" y="4273207"/>
                <a:ext cx="4045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𝐷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3814" y="4273207"/>
                <a:ext cx="404598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7937143" y="4794849"/>
                <a:ext cx="371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143" y="4794849"/>
                <a:ext cx="371448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9017165" y="4794849"/>
                <a:ext cx="371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𝑓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7165" y="4794849"/>
                <a:ext cx="371448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8586869" y="4757465"/>
                <a:ext cx="371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6869" y="4757465"/>
                <a:ext cx="371448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8935932" y="4170748"/>
                <a:ext cx="3564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5932" y="4170748"/>
                <a:ext cx="35644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9114154" y="3630723"/>
                <a:ext cx="3826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𝑔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4154" y="3630723"/>
                <a:ext cx="382604" cy="369332"/>
              </a:xfrm>
              <a:prstGeom prst="rect">
                <a:avLst/>
              </a:prstGeom>
              <a:blipFill rotWithShape="0">
                <a:blip r:embed="rId11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8624603" y="3862087"/>
                <a:ext cx="3826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4603" y="3862087"/>
                <a:ext cx="38260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7989288" y="3769316"/>
                <a:ext cx="3506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9288" y="3769316"/>
                <a:ext cx="350673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Овал 26"/>
          <p:cNvSpPr/>
          <p:nvPr/>
        </p:nvSpPr>
        <p:spPr>
          <a:xfrm>
            <a:off x="8400256" y="34290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400256" y="530346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400256" y="438586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9840416" y="438586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70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о почтальоне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Почтальон должен выйти из здания почтового отделения, развезти корреспонденцию по всем улицам города, и вернуться обратно на почту.</a:t>
            </a:r>
          </a:p>
          <a:p>
            <a:r>
              <a:rPr lang="ru-RU" dirty="0" smtClean="0"/>
              <a:t>При каких условиях почтальону не придётся дважды проезжать по одной и той же улице?</a:t>
            </a:r>
          </a:p>
          <a:p>
            <a:r>
              <a:rPr lang="ru-RU" dirty="0" smtClean="0"/>
              <a:t>Если в «графе улиц» есть </a:t>
            </a:r>
            <a:r>
              <a:rPr lang="ru-RU" dirty="0" err="1" smtClean="0"/>
              <a:t>эйлеров</a:t>
            </a:r>
            <a:r>
              <a:rPr lang="ru-RU" dirty="0" smtClean="0"/>
              <a:t> цикл!</a:t>
            </a:r>
          </a:p>
        </p:txBody>
      </p:sp>
    </p:spTree>
    <p:extLst>
      <p:ext uri="{BB962C8B-B14F-4D97-AF65-F5344CB8AC3E}">
        <p14:creationId xmlns:p14="http://schemas.microsoft.com/office/powerpoint/2010/main" val="631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</a:t>
            </a:r>
            <a:r>
              <a:rPr lang="ru-RU" dirty="0" err="1" smtClean="0"/>
              <a:t>Флёри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Терема Эйлера.</a:t>
            </a:r>
            <a:r>
              <a:rPr lang="ru-RU" dirty="0" smtClean="0"/>
              <a:t> Условия связности графа и чётности степеней являются необходимыми и достаточными для </a:t>
            </a:r>
            <a:r>
              <a:rPr lang="ru-RU" dirty="0" err="1" smtClean="0"/>
              <a:t>эйлеровости</a:t>
            </a:r>
            <a:r>
              <a:rPr lang="ru-RU" dirty="0" smtClean="0"/>
              <a:t> графа.</a:t>
            </a:r>
          </a:p>
          <a:p>
            <a:pPr marL="0" indent="0">
              <a:buNone/>
            </a:pPr>
            <a:r>
              <a:rPr lang="ru-RU" b="1" dirty="0"/>
              <a:t>А</a:t>
            </a:r>
            <a:r>
              <a:rPr lang="ru-RU" b="1" dirty="0" smtClean="0"/>
              <a:t>лгоритм </a:t>
            </a:r>
            <a:r>
              <a:rPr lang="ru-RU" b="1" dirty="0" err="1" smtClean="0"/>
              <a:t>Флёри</a:t>
            </a:r>
            <a:r>
              <a:rPr lang="ru-RU" b="1" dirty="0"/>
              <a:t>:</a:t>
            </a:r>
            <a:endParaRPr lang="ru-RU" b="1" dirty="0" smtClean="0"/>
          </a:p>
          <a:p>
            <a:r>
              <a:rPr lang="ru-RU" dirty="0" smtClean="0"/>
              <a:t>Стартуем из любой вершины графа.</a:t>
            </a:r>
          </a:p>
          <a:p>
            <a:r>
              <a:rPr lang="ru-RU" dirty="0" smtClean="0"/>
              <a:t>На каждом шаге проходим ещё не пройденное ребро и удаляем его из графа</a:t>
            </a:r>
          </a:p>
          <a:p>
            <a:r>
              <a:rPr lang="ru-RU" dirty="0" smtClean="0"/>
              <a:t>Идём по мосту только если нет другой возможности</a:t>
            </a:r>
          </a:p>
          <a:p>
            <a:r>
              <a:rPr lang="ru-RU" dirty="0" smtClean="0"/>
              <a:t>Если идти стало некуда, значит </a:t>
            </a:r>
            <a:r>
              <a:rPr lang="ru-RU" dirty="0" err="1" smtClean="0"/>
              <a:t>эйлеров</a:t>
            </a:r>
            <a:r>
              <a:rPr lang="ru-RU" dirty="0" smtClean="0"/>
              <a:t> цикл только что построен</a:t>
            </a:r>
          </a:p>
        </p:txBody>
      </p:sp>
    </p:spTree>
    <p:extLst>
      <p:ext uri="{BB962C8B-B14F-4D97-AF65-F5344CB8AC3E}">
        <p14:creationId xmlns:p14="http://schemas.microsoft.com/office/powerpoint/2010/main" val="5636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Алгоритм </a:t>
            </a:r>
            <a:r>
              <a:rPr lang="ru-RU" dirty="0" err="1"/>
              <a:t>Флёри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3610262" y="2944669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280271" y="2212573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622061" y="1527759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266045" y="1527759"/>
            <a:ext cx="80569" cy="805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266045" y="2932870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1661777" y="2212573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>
            <a:stCxn id="32" idx="3"/>
            <a:endCxn id="38" idx="7"/>
          </p:cNvCxnSpPr>
          <p:nvPr/>
        </p:nvCxnSpPr>
        <p:spPr>
          <a:xfrm flipH="1">
            <a:off x="1730547" y="1596527"/>
            <a:ext cx="547297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37" idx="0"/>
            <a:endCxn id="32" idx="4"/>
          </p:cNvCxnSpPr>
          <p:nvPr/>
        </p:nvCxnSpPr>
        <p:spPr>
          <a:xfrm flipV="1">
            <a:off x="2306328" y="1608326"/>
            <a:ext cx="0" cy="13245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7" idx="6"/>
            <a:endCxn id="25" idx="2"/>
          </p:cNvCxnSpPr>
          <p:nvPr/>
        </p:nvCxnSpPr>
        <p:spPr>
          <a:xfrm>
            <a:off x="2346613" y="2973154"/>
            <a:ext cx="1263648" cy="1179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30" idx="4"/>
            <a:endCxn id="25" idx="0"/>
          </p:cNvCxnSpPr>
          <p:nvPr/>
        </p:nvCxnSpPr>
        <p:spPr>
          <a:xfrm flipH="1">
            <a:off x="3650546" y="1608325"/>
            <a:ext cx="11799" cy="13363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30" idx="3"/>
            <a:endCxn id="37" idx="7"/>
          </p:cNvCxnSpPr>
          <p:nvPr/>
        </p:nvCxnSpPr>
        <p:spPr>
          <a:xfrm flipH="1">
            <a:off x="2334815" y="1596527"/>
            <a:ext cx="1299045" cy="134814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30" idx="5"/>
            <a:endCxn id="26" idx="1"/>
          </p:cNvCxnSpPr>
          <p:nvPr/>
        </p:nvCxnSpPr>
        <p:spPr>
          <a:xfrm>
            <a:off x="3690830" y="1596527"/>
            <a:ext cx="601240" cy="6278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32" idx="6"/>
            <a:endCxn id="30" idx="2"/>
          </p:cNvCxnSpPr>
          <p:nvPr/>
        </p:nvCxnSpPr>
        <p:spPr>
          <a:xfrm>
            <a:off x="2346614" y="1568042"/>
            <a:ext cx="127544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32" idx="5"/>
            <a:endCxn id="25" idx="1"/>
          </p:cNvCxnSpPr>
          <p:nvPr/>
        </p:nvCxnSpPr>
        <p:spPr>
          <a:xfrm>
            <a:off x="2334814" y="1596526"/>
            <a:ext cx="1287246" cy="13599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38" idx="5"/>
            <a:endCxn id="37" idx="1"/>
          </p:cNvCxnSpPr>
          <p:nvPr/>
        </p:nvCxnSpPr>
        <p:spPr>
          <a:xfrm>
            <a:off x="1730547" y="2281341"/>
            <a:ext cx="547297" cy="66332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26" idx="3"/>
            <a:endCxn id="25" idx="7"/>
          </p:cNvCxnSpPr>
          <p:nvPr/>
        </p:nvCxnSpPr>
        <p:spPr>
          <a:xfrm flipH="1">
            <a:off x="3679031" y="2281340"/>
            <a:ext cx="613039" cy="67512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3610262" y="4805079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280271" y="4072983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622061" y="3388169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266045" y="3388169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266045" y="4793280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661777" y="4072983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>
            <a:stCxn id="39" idx="3"/>
            <a:endCxn id="42" idx="7"/>
          </p:cNvCxnSpPr>
          <p:nvPr/>
        </p:nvCxnSpPr>
        <p:spPr>
          <a:xfrm flipH="1">
            <a:off x="1730547" y="3456937"/>
            <a:ext cx="547297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41" idx="0"/>
            <a:endCxn id="39" idx="4"/>
          </p:cNvCxnSpPr>
          <p:nvPr/>
        </p:nvCxnSpPr>
        <p:spPr>
          <a:xfrm flipV="1">
            <a:off x="2306328" y="3468736"/>
            <a:ext cx="0" cy="13245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41" idx="6"/>
            <a:endCxn id="34" idx="2"/>
          </p:cNvCxnSpPr>
          <p:nvPr/>
        </p:nvCxnSpPr>
        <p:spPr>
          <a:xfrm>
            <a:off x="2346613" y="4833564"/>
            <a:ext cx="1263648" cy="1179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36" idx="4"/>
            <a:endCxn id="34" idx="0"/>
          </p:cNvCxnSpPr>
          <p:nvPr/>
        </p:nvCxnSpPr>
        <p:spPr>
          <a:xfrm flipH="1">
            <a:off x="3650546" y="3468735"/>
            <a:ext cx="11799" cy="13363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36" idx="3"/>
            <a:endCxn id="41" idx="7"/>
          </p:cNvCxnSpPr>
          <p:nvPr/>
        </p:nvCxnSpPr>
        <p:spPr>
          <a:xfrm flipH="1">
            <a:off x="2334815" y="3456937"/>
            <a:ext cx="1299045" cy="134814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36" idx="5"/>
            <a:endCxn id="35" idx="1"/>
          </p:cNvCxnSpPr>
          <p:nvPr/>
        </p:nvCxnSpPr>
        <p:spPr>
          <a:xfrm>
            <a:off x="3690830" y="3456937"/>
            <a:ext cx="601240" cy="6278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39" idx="6"/>
            <a:endCxn id="36" idx="2"/>
          </p:cNvCxnSpPr>
          <p:nvPr/>
        </p:nvCxnSpPr>
        <p:spPr>
          <a:xfrm>
            <a:off x="2346614" y="3428452"/>
            <a:ext cx="127544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39" idx="5"/>
            <a:endCxn id="34" idx="1"/>
          </p:cNvCxnSpPr>
          <p:nvPr/>
        </p:nvCxnSpPr>
        <p:spPr>
          <a:xfrm>
            <a:off x="2334814" y="3456936"/>
            <a:ext cx="1287246" cy="13599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42" idx="5"/>
            <a:endCxn id="41" idx="1"/>
          </p:cNvCxnSpPr>
          <p:nvPr/>
        </p:nvCxnSpPr>
        <p:spPr>
          <a:xfrm>
            <a:off x="1730547" y="4141751"/>
            <a:ext cx="547297" cy="6633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35" idx="3"/>
            <a:endCxn id="34" idx="7"/>
          </p:cNvCxnSpPr>
          <p:nvPr/>
        </p:nvCxnSpPr>
        <p:spPr>
          <a:xfrm flipH="1">
            <a:off x="3679031" y="4141750"/>
            <a:ext cx="613039" cy="67512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Овал 75"/>
          <p:cNvSpPr/>
          <p:nvPr/>
        </p:nvSpPr>
        <p:spPr>
          <a:xfrm>
            <a:off x="3610262" y="6578008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4280271" y="584591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3622061" y="5161098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2266045" y="5161098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2266045" y="6566209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1661777" y="584591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2" name="Прямая соединительная линия 81"/>
          <p:cNvCxnSpPr>
            <a:stCxn id="79" idx="3"/>
            <a:endCxn id="81" idx="7"/>
          </p:cNvCxnSpPr>
          <p:nvPr/>
        </p:nvCxnSpPr>
        <p:spPr>
          <a:xfrm flipH="1">
            <a:off x="1730547" y="5229866"/>
            <a:ext cx="547297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>
            <a:stCxn id="80" idx="0"/>
            <a:endCxn id="79" idx="4"/>
          </p:cNvCxnSpPr>
          <p:nvPr/>
        </p:nvCxnSpPr>
        <p:spPr>
          <a:xfrm flipV="1">
            <a:off x="2306328" y="5241665"/>
            <a:ext cx="0" cy="13245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>
            <a:stCxn id="80" idx="6"/>
            <a:endCxn id="76" idx="2"/>
          </p:cNvCxnSpPr>
          <p:nvPr/>
        </p:nvCxnSpPr>
        <p:spPr>
          <a:xfrm>
            <a:off x="2346613" y="6606493"/>
            <a:ext cx="1263648" cy="1179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>
            <a:stCxn id="78" idx="4"/>
            <a:endCxn id="76" idx="0"/>
          </p:cNvCxnSpPr>
          <p:nvPr/>
        </p:nvCxnSpPr>
        <p:spPr>
          <a:xfrm flipH="1">
            <a:off x="3650546" y="5241664"/>
            <a:ext cx="11799" cy="13363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>
            <a:stCxn id="78" idx="3"/>
            <a:endCxn id="80" idx="7"/>
          </p:cNvCxnSpPr>
          <p:nvPr/>
        </p:nvCxnSpPr>
        <p:spPr>
          <a:xfrm flipH="1">
            <a:off x="2334815" y="5229866"/>
            <a:ext cx="1299045" cy="134814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>
            <a:stCxn id="78" idx="5"/>
            <a:endCxn id="77" idx="1"/>
          </p:cNvCxnSpPr>
          <p:nvPr/>
        </p:nvCxnSpPr>
        <p:spPr>
          <a:xfrm>
            <a:off x="3690830" y="5229866"/>
            <a:ext cx="601240" cy="6278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>
            <a:stCxn id="79" idx="6"/>
            <a:endCxn id="78" idx="2"/>
          </p:cNvCxnSpPr>
          <p:nvPr/>
        </p:nvCxnSpPr>
        <p:spPr>
          <a:xfrm>
            <a:off x="2346614" y="5201381"/>
            <a:ext cx="127544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stCxn id="79" idx="5"/>
            <a:endCxn id="76" idx="1"/>
          </p:cNvCxnSpPr>
          <p:nvPr/>
        </p:nvCxnSpPr>
        <p:spPr>
          <a:xfrm>
            <a:off x="2334814" y="5229865"/>
            <a:ext cx="1287246" cy="13599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>
            <a:stCxn id="81" idx="5"/>
            <a:endCxn id="80" idx="1"/>
          </p:cNvCxnSpPr>
          <p:nvPr/>
        </p:nvCxnSpPr>
        <p:spPr>
          <a:xfrm>
            <a:off x="1730547" y="5914680"/>
            <a:ext cx="547297" cy="6633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>
            <a:stCxn id="77" idx="3"/>
            <a:endCxn id="76" idx="7"/>
          </p:cNvCxnSpPr>
          <p:nvPr/>
        </p:nvCxnSpPr>
        <p:spPr>
          <a:xfrm flipH="1">
            <a:off x="3679031" y="5914679"/>
            <a:ext cx="613039" cy="67512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Овал 263"/>
          <p:cNvSpPr/>
          <p:nvPr/>
        </p:nvSpPr>
        <p:spPr>
          <a:xfrm>
            <a:off x="6651368" y="6578008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5" name="Овал 264"/>
          <p:cNvSpPr/>
          <p:nvPr/>
        </p:nvSpPr>
        <p:spPr>
          <a:xfrm>
            <a:off x="7321377" y="584591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" name="Овал 265"/>
          <p:cNvSpPr/>
          <p:nvPr/>
        </p:nvSpPr>
        <p:spPr>
          <a:xfrm>
            <a:off x="6663167" y="5161098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7" name="Овал 266"/>
          <p:cNvSpPr/>
          <p:nvPr/>
        </p:nvSpPr>
        <p:spPr>
          <a:xfrm>
            <a:off x="5307151" y="5161098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8" name="Овал 267"/>
          <p:cNvSpPr/>
          <p:nvPr/>
        </p:nvSpPr>
        <p:spPr>
          <a:xfrm>
            <a:off x="5307151" y="6566209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9" name="Овал 268"/>
          <p:cNvSpPr/>
          <p:nvPr/>
        </p:nvSpPr>
        <p:spPr>
          <a:xfrm>
            <a:off x="4702883" y="584591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0" name="Прямая соединительная линия 269"/>
          <p:cNvCxnSpPr>
            <a:stCxn id="267" idx="3"/>
            <a:endCxn id="269" idx="7"/>
          </p:cNvCxnSpPr>
          <p:nvPr/>
        </p:nvCxnSpPr>
        <p:spPr>
          <a:xfrm flipH="1">
            <a:off x="4771653" y="5229866"/>
            <a:ext cx="547297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Прямая соединительная линия 270"/>
          <p:cNvCxnSpPr>
            <a:stCxn id="268" idx="0"/>
            <a:endCxn id="267" idx="4"/>
          </p:cNvCxnSpPr>
          <p:nvPr/>
        </p:nvCxnSpPr>
        <p:spPr>
          <a:xfrm flipV="1">
            <a:off x="5347434" y="5241665"/>
            <a:ext cx="0" cy="13245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Прямая соединительная линия 271"/>
          <p:cNvCxnSpPr>
            <a:stCxn id="268" idx="6"/>
            <a:endCxn id="264" idx="2"/>
          </p:cNvCxnSpPr>
          <p:nvPr/>
        </p:nvCxnSpPr>
        <p:spPr>
          <a:xfrm>
            <a:off x="5387719" y="6606493"/>
            <a:ext cx="1263648" cy="1179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Прямая соединительная линия 272"/>
          <p:cNvCxnSpPr>
            <a:stCxn id="266" idx="4"/>
            <a:endCxn id="264" idx="0"/>
          </p:cNvCxnSpPr>
          <p:nvPr/>
        </p:nvCxnSpPr>
        <p:spPr>
          <a:xfrm flipH="1">
            <a:off x="6691652" y="5241664"/>
            <a:ext cx="11799" cy="13363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Прямая соединительная линия 273"/>
          <p:cNvCxnSpPr>
            <a:stCxn id="266" idx="3"/>
            <a:endCxn id="268" idx="7"/>
          </p:cNvCxnSpPr>
          <p:nvPr/>
        </p:nvCxnSpPr>
        <p:spPr>
          <a:xfrm flipH="1">
            <a:off x="5375921" y="5229866"/>
            <a:ext cx="1299045" cy="134814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Прямая соединительная линия 274"/>
          <p:cNvCxnSpPr>
            <a:stCxn id="266" idx="5"/>
            <a:endCxn id="265" idx="1"/>
          </p:cNvCxnSpPr>
          <p:nvPr/>
        </p:nvCxnSpPr>
        <p:spPr>
          <a:xfrm>
            <a:off x="6731936" y="5229866"/>
            <a:ext cx="601240" cy="6278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Прямая соединительная линия 275"/>
          <p:cNvCxnSpPr>
            <a:stCxn id="267" idx="6"/>
            <a:endCxn id="266" idx="2"/>
          </p:cNvCxnSpPr>
          <p:nvPr/>
        </p:nvCxnSpPr>
        <p:spPr>
          <a:xfrm>
            <a:off x="5387720" y="5201381"/>
            <a:ext cx="127544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Прямая соединительная линия 276"/>
          <p:cNvCxnSpPr>
            <a:stCxn id="267" idx="5"/>
            <a:endCxn id="264" idx="1"/>
          </p:cNvCxnSpPr>
          <p:nvPr/>
        </p:nvCxnSpPr>
        <p:spPr>
          <a:xfrm>
            <a:off x="5375920" y="5229865"/>
            <a:ext cx="1287246" cy="13599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Прямая соединительная линия 277"/>
          <p:cNvCxnSpPr>
            <a:stCxn id="269" idx="5"/>
            <a:endCxn id="268" idx="1"/>
          </p:cNvCxnSpPr>
          <p:nvPr/>
        </p:nvCxnSpPr>
        <p:spPr>
          <a:xfrm>
            <a:off x="4771653" y="5914680"/>
            <a:ext cx="547297" cy="6633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Прямая соединительная линия 278"/>
          <p:cNvCxnSpPr>
            <a:stCxn id="265" idx="3"/>
            <a:endCxn id="264" idx="7"/>
          </p:cNvCxnSpPr>
          <p:nvPr/>
        </p:nvCxnSpPr>
        <p:spPr>
          <a:xfrm flipH="1">
            <a:off x="6720137" y="5914679"/>
            <a:ext cx="613039" cy="675128"/>
          </a:xfrm>
          <a:prstGeom prst="line">
            <a:avLst/>
          </a:prstGeom>
          <a:ln w="25400">
            <a:solidFill>
              <a:schemeClr val="accent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Овал 279"/>
          <p:cNvSpPr/>
          <p:nvPr/>
        </p:nvSpPr>
        <p:spPr>
          <a:xfrm>
            <a:off x="6651368" y="480992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1" name="Овал 280"/>
          <p:cNvSpPr/>
          <p:nvPr/>
        </p:nvSpPr>
        <p:spPr>
          <a:xfrm>
            <a:off x="7321377" y="4077826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2" name="Овал 281"/>
          <p:cNvSpPr/>
          <p:nvPr/>
        </p:nvSpPr>
        <p:spPr>
          <a:xfrm>
            <a:off x="6663167" y="339301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3" name="Овал 282"/>
          <p:cNvSpPr/>
          <p:nvPr/>
        </p:nvSpPr>
        <p:spPr>
          <a:xfrm>
            <a:off x="5307151" y="339301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4" name="Овал 283"/>
          <p:cNvSpPr/>
          <p:nvPr/>
        </p:nvSpPr>
        <p:spPr>
          <a:xfrm>
            <a:off x="5307151" y="4798123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5" name="Овал 284"/>
          <p:cNvSpPr/>
          <p:nvPr/>
        </p:nvSpPr>
        <p:spPr>
          <a:xfrm>
            <a:off x="4702883" y="4077826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6" name="Прямая соединительная линия 285"/>
          <p:cNvCxnSpPr>
            <a:stCxn id="283" idx="3"/>
            <a:endCxn id="285" idx="7"/>
          </p:cNvCxnSpPr>
          <p:nvPr/>
        </p:nvCxnSpPr>
        <p:spPr>
          <a:xfrm flipH="1">
            <a:off x="4771653" y="3461780"/>
            <a:ext cx="547297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Прямая соединительная линия 286"/>
          <p:cNvCxnSpPr>
            <a:stCxn id="284" idx="0"/>
            <a:endCxn id="283" idx="4"/>
          </p:cNvCxnSpPr>
          <p:nvPr/>
        </p:nvCxnSpPr>
        <p:spPr>
          <a:xfrm flipV="1">
            <a:off x="5347434" y="3473579"/>
            <a:ext cx="0" cy="13245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Прямая соединительная линия 287"/>
          <p:cNvCxnSpPr>
            <a:stCxn id="284" idx="6"/>
            <a:endCxn id="280" idx="2"/>
          </p:cNvCxnSpPr>
          <p:nvPr/>
        </p:nvCxnSpPr>
        <p:spPr>
          <a:xfrm>
            <a:off x="5387719" y="4838407"/>
            <a:ext cx="1263648" cy="1179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Прямая соединительная линия 288"/>
          <p:cNvCxnSpPr>
            <a:stCxn id="282" idx="4"/>
            <a:endCxn id="280" idx="0"/>
          </p:cNvCxnSpPr>
          <p:nvPr/>
        </p:nvCxnSpPr>
        <p:spPr>
          <a:xfrm flipH="1">
            <a:off x="6691652" y="3473578"/>
            <a:ext cx="11799" cy="13363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Прямая соединительная линия 289"/>
          <p:cNvCxnSpPr>
            <a:stCxn id="282" idx="3"/>
            <a:endCxn id="284" idx="7"/>
          </p:cNvCxnSpPr>
          <p:nvPr/>
        </p:nvCxnSpPr>
        <p:spPr>
          <a:xfrm flipH="1">
            <a:off x="5375921" y="3461780"/>
            <a:ext cx="1299045" cy="134814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Прямая соединительная линия 290"/>
          <p:cNvCxnSpPr>
            <a:stCxn id="282" idx="5"/>
            <a:endCxn id="281" idx="1"/>
          </p:cNvCxnSpPr>
          <p:nvPr/>
        </p:nvCxnSpPr>
        <p:spPr>
          <a:xfrm>
            <a:off x="6731936" y="3461780"/>
            <a:ext cx="601240" cy="627845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Прямая соединительная линия 291"/>
          <p:cNvCxnSpPr>
            <a:stCxn id="283" idx="6"/>
            <a:endCxn id="282" idx="2"/>
          </p:cNvCxnSpPr>
          <p:nvPr/>
        </p:nvCxnSpPr>
        <p:spPr>
          <a:xfrm>
            <a:off x="5387720" y="3433295"/>
            <a:ext cx="127544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Прямая соединительная линия 292"/>
          <p:cNvCxnSpPr>
            <a:stCxn id="283" idx="5"/>
            <a:endCxn id="280" idx="1"/>
          </p:cNvCxnSpPr>
          <p:nvPr/>
        </p:nvCxnSpPr>
        <p:spPr>
          <a:xfrm>
            <a:off x="5375920" y="3461779"/>
            <a:ext cx="1287246" cy="13599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Прямая соединительная линия 293"/>
          <p:cNvCxnSpPr>
            <a:stCxn id="285" idx="5"/>
            <a:endCxn id="284" idx="1"/>
          </p:cNvCxnSpPr>
          <p:nvPr/>
        </p:nvCxnSpPr>
        <p:spPr>
          <a:xfrm>
            <a:off x="4771653" y="4146594"/>
            <a:ext cx="547297" cy="6633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Прямая соединительная линия 294"/>
          <p:cNvCxnSpPr>
            <a:stCxn id="281" idx="3"/>
            <a:endCxn id="280" idx="7"/>
          </p:cNvCxnSpPr>
          <p:nvPr/>
        </p:nvCxnSpPr>
        <p:spPr>
          <a:xfrm flipH="1">
            <a:off x="6720137" y="4146593"/>
            <a:ext cx="613039" cy="67512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Овал 311"/>
          <p:cNvSpPr/>
          <p:nvPr/>
        </p:nvSpPr>
        <p:spPr>
          <a:xfrm>
            <a:off x="6651368" y="2932870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3" name="Овал 312"/>
          <p:cNvSpPr/>
          <p:nvPr/>
        </p:nvSpPr>
        <p:spPr>
          <a:xfrm>
            <a:off x="7321377" y="2200774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4" name="Овал 313"/>
          <p:cNvSpPr/>
          <p:nvPr/>
        </p:nvSpPr>
        <p:spPr>
          <a:xfrm>
            <a:off x="6663167" y="1515960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5" name="Овал 314"/>
          <p:cNvSpPr/>
          <p:nvPr/>
        </p:nvSpPr>
        <p:spPr>
          <a:xfrm>
            <a:off x="5307151" y="1515960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6" name="Овал 315"/>
          <p:cNvSpPr/>
          <p:nvPr/>
        </p:nvSpPr>
        <p:spPr>
          <a:xfrm>
            <a:off x="5307151" y="2921071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4702883" y="2200774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8" name="Прямая соединительная линия 317"/>
          <p:cNvCxnSpPr>
            <a:stCxn id="315" idx="3"/>
            <a:endCxn id="317" idx="7"/>
          </p:cNvCxnSpPr>
          <p:nvPr/>
        </p:nvCxnSpPr>
        <p:spPr>
          <a:xfrm flipH="1">
            <a:off x="4771653" y="1584728"/>
            <a:ext cx="547297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Прямая соединительная линия 318"/>
          <p:cNvCxnSpPr>
            <a:stCxn id="316" idx="0"/>
            <a:endCxn id="315" idx="4"/>
          </p:cNvCxnSpPr>
          <p:nvPr/>
        </p:nvCxnSpPr>
        <p:spPr>
          <a:xfrm flipV="1">
            <a:off x="5347434" y="1596527"/>
            <a:ext cx="0" cy="13245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Прямая соединительная линия 319"/>
          <p:cNvCxnSpPr>
            <a:stCxn id="316" idx="6"/>
            <a:endCxn id="312" idx="2"/>
          </p:cNvCxnSpPr>
          <p:nvPr/>
        </p:nvCxnSpPr>
        <p:spPr>
          <a:xfrm>
            <a:off x="5387719" y="2961355"/>
            <a:ext cx="1263648" cy="1179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Прямая соединительная линия 320"/>
          <p:cNvCxnSpPr>
            <a:stCxn id="314" idx="4"/>
            <a:endCxn id="312" idx="0"/>
          </p:cNvCxnSpPr>
          <p:nvPr/>
        </p:nvCxnSpPr>
        <p:spPr>
          <a:xfrm flipH="1">
            <a:off x="6691652" y="1596526"/>
            <a:ext cx="11799" cy="13363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Прямая соединительная линия 321"/>
          <p:cNvCxnSpPr>
            <a:stCxn id="314" idx="3"/>
            <a:endCxn id="316" idx="7"/>
          </p:cNvCxnSpPr>
          <p:nvPr/>
        </p:nvCxnSpPr>
        <p:spPr>
          <a:xfrm flipH="1">
            <a:off x="5375921" y="1584728"/>
            <a:ext cx="1299045" cy="134814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Прямая соединительная линия 322"/>
          <p:cNvCxnSpPr>
            <a:stCxn id="314" idx="5"/>
            <a:endCxn id="313" idx="1"/>
          </p:cNvCxnSpPr>
          <p:nvPr/>
        </p:nvCxnSpPr>
        <p:spPr>
          <a:xfrm>
            <a:off x="6731936" y="1584728"/>
            <a:ext cx="601240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Прямая соединительная линия 323"/>
          <p:cNvCxnSpPr>
            <a:stCxn id="315" idx="6"/>
            <a:endCxn id="314" idx="2"/>
          </p:cNvCxnSpPr>
          <p:nvPr/>
        </p:nvCxnSpPr>
        <p:spPr>
          <a:xfrm>
            <a:off x="5387720" y="1556243"/>
            <a:ext cx="127544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Прямая соединительная линия 324"/>
          <p:cNvCxnSpPr>
            <a:stCxn id="315" idx="5"/>
            <a:endCxn id="312" idx="1"/>
          </p:cNvCxnSpPr>
          <p:nvPr/>
        </p:nvCxnSpPr>
        <p:spPr>
          <a:xfrm>
            <a:off x="5375920" y="1584727"/>
            <a:ext cx="1287246" cy="13599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Прямая соединительная линия 325"/>
          <p:cNvCxnSpPr>
            <a:stCxn id="317" idx="5"/>
            <a:endCxn id="316" idx="1"/>
          </p:cNvCxnSpPr>
          <p:nvPr/>
        </p:nvCxnSpPr>
        <p:spPr>
          <a:xfrm>
            <a:off x="4771653" y="2269542"/>
            <a:ext cx="547297" cy="6633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Прямая соединительная линия 326"/>
          <p:cNvCxnSpPr>
            <a:stCxn id="313" idx="3"/>
            <a:endCxn id="312" idx="7"/>
          </p:cNvCxnSpPr>
          <p:nvPr/>
        </p:nvCxnSpPr>
        <p:spPr>
          <a:xfrm flipH="1">
            <a:off x="6720137" y="2269541"/>
            <a:ext cx="613039" cy="67512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Овал 327"/>
          <p:cNvSpPr/>
          <p:nvPr/>
        </p:nvSpPr>
        <p:spPr>
          <a:xfrm>
            <a:off x="9675704" y="2932870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10345713" y="2200774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9687503" y="1515960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331487" y="1515960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331487" y="2921071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727219" y="2200774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4" name="Прямая соединительная линия 333"/>
          <p:cNvCxnSpPr>
            <a:stCxn id="331" idx="3"/>
            <a:endCxn id="333" idx="7"/>
          </p:cNvCxnSpPr>
          <p:nvPr/>
        </p:nvCxnSpPr>
        <p:spPr>
          <a:xfrm flipH="1">
            <a:off x="7795989" y="1584728"/>
            <a:ext cx="547297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Прямая соединительная линия 334"/>
          <p:cNvCxnSpPr>
            <a:stCxn id="332" idx="0"/>
            <a:endCxn id="331" idx="4"/>
          </p:cNvCxnSpPr>
          <p:nvPr/>
        </p:nvCxnSpPr>
        <p:spPr>
          <a:xfrm flipV="1">
            <a:off x="8371770" y="1596527"/>
            <a:ext cx="0" cy="13245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Прямая соединительная линия 335"/>
          <p:cNvCxnSpPr>
            <a:stCxn id="332" idx="6"/>
            <a:endCxn id="328" idx="2"/>
          </p:cNvCxnSpPr>
          <p:nvPr/>
        </p:nvCxnSpPr>
        <p:spPr>
          <a:xfrm>
            <a:off x="8412055" y="2961355"/>
            <a:ext cx="1263648" cy="1179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Прямая соединительная линия 336"/>
          <p:cNvCxnSpPr>
            <a:stCxn id="330" idx="4"/>
            <a:endCxn id="328" idx="0"/>
          </p:cNvCxnSpPr>
          <p:nvPr/>
        </p:nvCxnSpPr>
        <p:spPr>
          <a:xfrm flipH="1">
            <a:off x="9715988" y="1596526"/>
            <a:ext cx="11799" cy="13363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Прямая соединительная линия 337"/>
          <p:cNvCxnSpPr>
            <a:stCxn id="330" idx="3"/>
            <a:endCxn id="332" idx="7"/>
          </p:cNvCxnSpPr>
          <p:nvPr/>
        </p:nvCxnSpPr>
        <p:spPr>
          <a:xfrm flipH="1">
            <a:off x="8400257" y="1584728"/>
            <a:ext cx="1299045" cy="134814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Прямая соединительная линия 338"/>
          <p:cNvCxnSpPr>
            <a:stCxn id="330" idx="5"/>
            <a:endCxn id="329" idx="1"/>
          </p:cNvCxnSpPr>
          <p:nvPr/>
        </p:nvCxnSpPr>
        <p:spPr>
          <a:xfrm>
            <a:off x="9756272" y="1584728"/>
            <a:ext cx="601240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Прямая соединительная линия 339"/>
          <p:cNvCxnSpPr>
            <a:stCxn id="331" idx="6"/>
            <a:endCxn id="330" idx="2"/>
          </p:cNvCxnSpPr>
          <p:nvPr/>
        </p:nvCxnSpPr>
        <p:spPr>
          <a:xfrm>
            <a:off x="8412056" y="1556243"/>
            <a:ext cx="127544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Прямая соединительная линия 340"/>
          <p:cNvCxnSpPr>
            <a:stCxn id="331" idx="5"/>
            <a:endCxn id="328" idx="1"/>
          </p:cNvCxnSpPr>
          <p:nvPr/>
        </p:nvCxnSpPr>
        <p:spPr>
          <a:xfrm>
            <a:off x="8400256" y="1584727"/>
            <a:ext cx="1287246" cy="13599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Прямая соединительная линия 341"/>
          <p:cNvCxnSpPr>
            <a:stCxn id="333" idx="5"/>
            <a:endCxn id="332" idx="1"/>
          </p:cNvCxnSpPr>
          <p:nvPr/>
        </p:nvCxnSpPr>
        <p:spPr>
          <a:xfrm>
            <a:off x="7795989" y="2269542"/>
            <a:ext cx="547297" cy="6633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Прямая соединительная линия 342"/>
          <p:cNvCxnSpPr>
            <a:stCxn id="329" idx="3"/>
            <a:endCxn id="328" idx="7"/>
          </p:cNvCxnSpPr>
          <p:nvPr/>
        </p:nvCxnSpPr>
        <p:spPr>
          <a:xfrm flipH="1">
            <a:off x="9744473" y="2269541"/>
            <a:ext cx="613039" cy="6751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Овал 343"/>
          <p:cNvSpPr/>
          <p:nvPr/>
        </p:nvSpPr>
        <p:spPr>
          <a:xfrm>
            <a:off x="9675704" y="480992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5" name="Овал 344"/>
          <p:cNvSpPr/>
          <p:nvPr/>
        </p:nvSpPr>
        <p:spPr>
          <a:xfrm>
            <a:off x="10345713" y="4077826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6" name="Овал 345"/>
          <p:cNvSpPr/>
          <p:nvPr/>
        </p:nvSpPr>
        <p:spPr>
          <a:xfrm>
            <a:off x="9687503" y="339301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7" name="Овал 346"/>
          <p:cNvSpPr/>
          <p:nvPr/>
        </p:nvSpPr>
        <p:spPr>
          <a:xfrm>
            <a:off x="8331487" y="339301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8" name="Овал 347"/>
          <p:cNvSpPr/>
          <p:nvPr/>
        </p:nvSpPr>
        <p:spPr>
          <a:xfrm>
            <a:off x="8331487" y="4798123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9" name="Овал 348"/>
          <p:cNvSpPr/>
          <p:nvPr/>
        </p:nvSpPr>
        <p:spPr>
          <a:xfrm>
            <a:off x="7727219" y="4077826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0" name="Прямая соединительная линия 349"/>
          <p:cNvCxnSpPr>
            <a:stCxn id="347" idx="3"/>
            <a:endCxn id="349" idx="7"/>
          </p:cNvCxnSpPr>
          <p:nvPr/>
        </p:nvCxnSpPr>
        <p:spPr>
          <a:xfrm flipH="1">
            <a:off x="7795989" y="3461780"/>
            <a:ext cx="547297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Прямая соединительная линия 350"/>
          <p:cNvCxnSpPr>
            <a:stCxn id="348" idx="0"/>
            <a:endCxn id="347" idx="4"/>
          </p:cNvCxnSpPr>
          <p:nvPr/>
        </p:nvCxnSpPr>
        <p:spPr>
          <a:xfrm flipV="1">
            <a:off x="8371770" y="3473579"/>
            <a:ext cx="0" cy="13245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Прямая соединительная линия 351"/>
          <p:cNvCxnSpPr>
            <a:stCxn id="348" idx="6"/>
            <a:endCxn id="344" idx="2"/>
          </p:cNvCxnSpPr>
          <p:nvPr/>
        </p:nvCxnSpPr>
        <p:spPr>
          <a:xfrm>
            <a:off x="8412055" y="4838407"/>
            <a:ext cx="1263648" cy="117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Прямая соединительная линия 352"/>
          <p:cNvCxnSpPr>
            <a:stCxn id="346" idx="4"/>
            <a:endCxn id="344" idx="0"/>
          </p:cNvCxnSpPr>
          <p:nvPr/>
        </p:nvCxnSpPr>
        <p:spPr>
          <a:xfrm flipH="1">
            <a:off x="9715988" y="3473578"/>
            <a:ext cx="11799" cy="13363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Прямая соединительная линия 353"/>
          <p:cNvCxnSpPr>
            <a:stCxn id="346" idx="3"/>
            <a:endCxn id="348" idx="7"/>
          </p:cNvCxnSpPr>
          <p:nvPr/>
        </p:nvCxnSpPr>
        <p:spPr>
          <a:xfrm flipH="1">
            <a:off x="8400257" y="3461780"/>
            <a:ext cx="1299045" cy="134814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Прямая соединительная линия 354"/>
          <p:cNvCxnSpPr>
            <a:stCxn id="346" idx="5"/>
            <a:endCxn id="345" idx="1"/>
          </p:cNvCxnSpPr>
          <p:nvPr/>
        </p:nvCxnSpPr>
        <p:spPr>
          <a:xfrm>
            <a:off x="9756272" y="3461780"/>
            <a:ext cx="601240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Прямая соединительная линия 355"/>
          <p:cNvCxnSpPr>
            <a:stCxn id="347" idx="6"/>
            <a:endCxn id="346" idx="2"/>
          </p:cNvCxnSpPr>
          <p:nvPr/>
        </p:nvCxnSpPr>
        <p:spPr>
          <a:xfrm>
            <a:off x="8412056" y="3433295"/>
            <a:ext cx="127544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Прямая соединительная линия 356"/>
          <p:cNvCxnSpPr>
            <a:stCxn id="347" idx="5"/>
            <a:endCxn id="344" idx="1"/>
          </p:cNvCxnSpPr>
          <p:nvPr/>
        </p:nvCxnSpPr>
        <p:spPr>
          <a:xfrm>
            <a:off x="8400256" y="3461779"/>
            <a:ext cx="1287246" cy="13599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Прямая соединительная линия 357"/>
          <p:cNvCxnSpPr>
            <a:stCxn id="349" idx="5"/>
            <a:endCxn id="348" idx="1"/>
          </p:cNvCxnSpPr>
          <p:nvPr/>
        </p:nvCxnSpPr>
        <p:spPr>
          <a:xfrm>
            <a:off x="7795989" y="4146594"/>
            <a:ext cx="547297" cy="6633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Прямая соединительная линия 358"/>
          <p:cNvCxnSpPr>
            <a:stCxn id="345" idx="3"/>
            <a:endCxn id="344" idx="7"/>
          </p:cNvCxnSpPr>
          <p:nvPr/>
        </p:nvCxnSpPr>
        <p:spPr>
          <a:xfrm flipH="1">
            <a:off x="9744473" y="4146593"/>
            <a:ext cx="613039" cy="6751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0" name="Овал 359"/>
          <p:cNvSpPr/>
          <p:nvPr/>
        </p:nvSpPr>
        <p:spPr>
          <a:xfrm>
            <a:off x="9675704" y="6582851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1" name="Овал 360"/>
          <p:cNvSpPr/>
          <p:nvPr/>
        </p:nvSpPr>
        <p:spPr>
          <a:xfrm>
            <a:off x="10345713" y="5850755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2" name="Овал 361"/>
          <p:cNvSpPr/>
          <p:nvPr/>
        </p:nvSpPr>
        <p:spPr>
          <a:xfrm>
            <a:off x="9687503" y="5165941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3" name="Овал 362"/>
          <p:cNvSpPr/>
          <p:nvPr/>
        </p:nvSpPr>
        <p:spPr>
          <a:xfrm>
            <a:off x="8331487" y="5165941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4" name="Овал 363"/>
          <p:cNvSpPr/>
          <p:nvPr/>
        </p:nvSpPr>
        <p:spPr>
          <a:xfrm>
            <a:off x="8331487" y="6571052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5" name="Овал 364"/>
          <p:cNvSpPr/>
          <p:nvPr/>
        </p:nvSpPr>
        <p:spPr>
          <a:xfrm>
            <a:off x="7727219" y="5850755"/>
            <a:ext cx="80569" cy="80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6" name="Прямая соединительная линия 365"/>
          <p:cNvCxnSpPr>
            <a:stCxn id="363" idx="3"/>
            <a:endCxn id="365" idx="7"/>
          </p:cNvCxnSpPr>
          <p:nvPr/>
        </p:nvCxnSpPr>
        <p:spPr>
          <a:xfrm flipH="1">
            <a:off x="7795989" y="5234709"/>
            <a:ext cx="547297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Прямая соединительная линия 366"/>
          <p:cNvCxnSpPr>
            <a:stCxn id="364" idx="0"/>
            <a:endCxn id="363" idx="4"/>
          </p:cNvCxnSpPr>
          <p:nvPr/>
        </p:nvCxnSpPr>
        <p:spPr>
          <a:xfrm flipV="1">
            <a:off x="8371770" y="5246508"/>
            <a:ext cx="0" cy="13245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Прямая соединительная линия 367"/>
          <p:cNvCxnSpPr>
            <a:stCxn id="364" idx="6"/>
            <a:endCxn id="360" idx="2"/>
          </p:cNvCxnSpPr>
          <p:nvPr/>
        </p:nvCxnSpPr>
        <p:spPr>
          <a:xfrm>
            <a:off x="8412055" y="6611336"/>
            <a:ext cx="1263648" cy="117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Прямая соединительная линия 368"/>
          <p:cNvCxnSpPr>
            <a:stCxn id="362" idx="4"/>
            <a:endCxn id="360" idx="0"/>
          </p:cNvCxnSpPr>
          <p:nvPr/>
        </p:nvCxnSpPr>
        <p:spPr>
          <a:xfrm flipH="1">
            <a:off x="9715988" y="5246507"/>
            <a:ext cx="11799" cy="13363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Прямая соединительная линия 369"/>
          <p:cNvCxnSpPr>
            <a:stCxn id="362" idx="3"/>
            <a:endCxn id="364" idx="7"/>
          </p:cNvCxnSpPr>
          <p:nvPr/>
        </p:nvCxnSpPr>
        <p:spPr>
          <a:xfrm flipH="1">
            <a:off x="8400257" y="5234709"/>
            <a:ext cx="1299045" cy="134814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Прямая соединительная линия 370"/>
          <p:cNvCxnSpPr>
            <a:stCxn id="362" idx="5"/>
            <a:endCxn id="361" idx="1"/>
          </p:cNvCxnSpPr>
          <p:nvPr/>
        </p:nvCxnSpPr>
        <p:spPr>
          <a:xfrm>
            <a:off x="9756272" y="5234709"/>
            <a:ext cx="601240" cy="6278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Прямая соединительная линия 371"/>
          <p:cNvCxnSpPr>
            <a:stCxn id="363" idx="6"/>
            <a:endCxn id="362" idx="2"/>
          </p:cNvCxnSpPr>
          <p:nvPr/>
        </p:nvCxnSpPr>
        <p:spPr>
          <a:xfrm>
            <a:off x="8412056" y="5206224"/>
            <a:ext cx="127544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Прямая соединительная линия 372"/>
          <p:cNvCxnSpPr>
            <a:stCxn id="363" idx="5"/>
            <a:endCxn id="360" idx="1"/>
          </p:cNvCxnSpPr>
          <p:nvPr/>
        </p:nvCxnSpPr>
        <p:spPr>
          <a:xfrm>
            <a:off x="8400256" y="5234708"/>
            <a:ext cx="1287246" cy="13599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Прямая соединительная линия 373"/>
          <p:cNvCxnSpPr>
            <a:stCxn id="365" idx="5"/>
            <a:endCxn id="364" idx="1"/>
          </p:cNvCxnSpPr>
          <p:nvPr/>
        </p:nvCxnSpPr>
        <p:spPr>
          <a:xfrm>
            <a:off x="7795989" y="5919523"/>
            <a:ext cx="547297" cy="6633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Прямая соединительная линия 374"/>
          <p:cNvCxnSpPr>
            <a:stCxn id="361" idx="3"/>
            <a:endCxn id="360" idx="7"/>
          </p:cNvCxnSpPr>
          <p:nvPr/>
        </p:nvCxnSpPr>
        <p:spPr>
          <a:xfrm flipH="1">
            <a:off x="9744473" y="5919522"/>
            <a:ext cx="613039" cy="6751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1551217" y="151596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1)</a:t>
            </a:r>
            <a:endParaRPr lang="ru-RU" dirty="0"/>
          </a:p>
        </p:txBody>
      </p:sp>
      <p:sp>
        <p:nvSpPr>
          <p:cNvPr id="148" name="TextBox 147"/>
          <p:cNvSpPr txBox="1"/>
          <p:nvPr/>
        </p:nvSpPr>
        <p:spPr>
          <a:xfrm>
            <a:off x="1551217" y="3388169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2)</a:t>
            </a:r>
            <a:endParaRPr lang="ru-RU" dirty="0"/>
          </a:p>
        </p:txBody>
      </p:sp>
      <p:sp>
        <p:nvSpPr>
          <p:cNvPr id="149" name="TextBox 148"/>
          <p:cNvSpPr txBox="1"/>
          <p:nvPr/>
        </p:nvSpPr>
        <p:spPr>
          <a:xfrm>
            <a:off x="1551217" y="516109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3)</a:t>
            </a:r>
            <a:endParaRPr lang="ru-RU" dirty="0"/>
          </a:p>
        </p:txBody>
      </p:sp>
      <p:sp>
        <p:nvSpPr>
          <p:cNvPr id="150" name="TextBox 149"/>
          <p:cNvSpPr txBox="1"/>
          <p:nvPr/>
        </p:nvSpPr>
        <p:spPr>
          <a:xfrm>
            <a:off x="4620809" y="151596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6)</a:t>
            </a:r>
            <a:endParaRPr lang="ru-RU" dirty="0"/>
          </a:p>
        </p:txBody>
      </p:sp>
      <p:sp>
        <p:nvSpPr>
          <p:cNvPr id="151" name="TextBox 150"/>
          <p:cNvSpPr txBox="1"/>
          <p:nvPr/>
        </p:nvSpPr>
        <p:spPr>
          <a:xfrm>
            <a:off x="4620809" y="3388169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5)</a:t>
            </a:r>
            <a:endParaRPr lang="ru-RU" dirty="0"/>
          </a:p>
        </p:txBody>
      </p:sp>
      <p:sp>
        <p:nvSpPr>
          <p:cNvPr id="152" name="TextBox 151"/>
          <p:cNvSpPr txBox="1"/>
          <p:nvPr/>
        </p:nvSpPr>
        <p:spPr>
          <a:xfrm>
            <a:off x="4620809" y="516109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4)</a:t>
            </a:r>
            <a:endParaRPr lang="ru-RU" dirty="0"/>
          </a:p>
        </p:txBody>
      </p:sp>
      <p:sp>
        <p:nvSpPr>
          <p:cNvPr id="153" name="TextBox 152"/>
          <p:cNvSpPr txBox="1"/>
          <p:nvPr/>
        </p:nvSpPr>
        <p:spPr>
          <a:xfrm>
            <a:off x="7645145" y="151596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7)</a:t>
            </a:r>
            <a:endParaRPr lang="ru-RU" dirty="0"/>
          </a:p>
        </p:txBody>
      </p:sp>
      <p:sp>
        <p:nvSpPr>
          <p:cNvPr id="154" name="TextBox 153"/>
          <p:cNvSpPr txBox="1"/>
          <p:nvPr/>
        </p:nvSpPr>
        <p:spPr>
          <a:xfrm>
            <a:off x="7645145" y="3388169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8)</a:t>
            </a:r>
            <a:endParaRPr lang="ru-RU" dirty="0"/>
          </a:p>
        </p:txBody>
      </p:sp>
      <p:sp>
        <p:nvSpPr>
          <p:cNvPr id="155" name="TextBox 154"/>
          <p:cNvSpPr txBox="1"/>
          <p:nvPr/>
        </p:nvSpPr>
        <p:spPr>
          <a:xfrm>
            <a:off x="7645145" y="516109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86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</a:t>
            </a:r>
            <a:r>
              <a:rPr lang="ru-RU" dirty="0" err="1" smtClean="0"/>
              <a:t>Флёри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Лемма. </a:t>
            </a:r>
            <a:r>
              <a:rPr lang="ru-RU" dirty="0" smtClean="0"/>
              <a:t>В связном графе, степень каждой вершины которого чётна, нет мостов.</a:t>
            </a:r>
            <a:br>
              <a:rPr lang="ru-RU" dirty="0" smtClean="0"/>
            </a:b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Доказательство</a:t>
            </a:r>
            <a:r>
              <a:rPr lang="ru-RU" dirty="0" smtClean="0"/>
              <a:t>. Если бы мост был, то компоненты графа, получающегося после удаления моста, имели бы ровно по одной вершине нечётной степени — противоречие.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0174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</a:t>
            </a:r>
            <a:r>
              <a:rPr lang="ru-RU" dirty="0" err="1" smtClean="0"/>
              <a:t>Флёри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b="1" dirty="0" smtClean="0"/>
              <a:t>Доказательство корректности</a:t>
            </a:r>
            <a:r>
              <a:rPr lang="en-US" b="1" dirty="0" smtClean="0"/>
              <a:t> </a:t>
            </a:r>
            <a:r>
              <a:rPr lang="ru-RU" b="1" dirty="0" smtClean="0"/>
              <a:t>алгоритма </a:t>
            </a:r>
            <a:r>
              <a:rPr lang="ru-RU" b="1" dirty="0" err="1" smtClean="0"/>
              <a:t>Флёри</a:t>
            </a:r>
            <a:endParaRPr lang="ru-RU" dirty="0" smtClean="0"/>
          </a:p>
          <a:p>
            <a:pPr>
              <a:lnSpc>
                <a:spcPct val="100000"/>
              </a:lnSpc>
            </a:pPr>
            <a:r>
              <a:rPr lang="ru-RU" i="1" dirty="0" smtClean="0"/>
              <a:t>Построенный алгоритмом маршрут является циклом.</a:t>
            </a:r>
            <a:br>
              <a:rPr lang="ru-RU" i="1" dirty="0" smtClean="0"/>
            </a:br>
            <a:r>
              <a:rPr lang="ru-RU" dirty="0" smtClean="0"/>
              <a:t>Если мы попали в вершину, из которой больше некуда идти, то значит к данному моменту мы удалили из графа нечётное число рёбер у этой вершины. Это возможно, только если вершина является стартовой.</a:t>
            </a:r>
          </a:p>
        </p:txBody>
      </p:sp>
      <p:sp>
        <p:nvSpPr>
          <p:cNvPr id="9" name="Овал 8"/>
          <p:cNvSpPr/>
          <p:nvPr/>
        </p:nvSpPr>
        <p:spPr>
          <a:xfrm>
            <a:off x="8332541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396437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10" idx="6"/>
            <a:endCxn id="9" idx="2"/>
          </p:cNvCxnSpPr>
          <p:nvPr/>
        </p:nvCxnSpPr>
        <p:spPr>
          <a:xfrm>
            <a:off x="7540453" y="6264736"/>
            <a:ext cx="792088" cy="0"/>
          </a:xfrm>
          <a:prstGeom prst="line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9" idx="0"/>
          </p:cNvCxnSpPr>
          <p:nvPr/>
        </p:nvCxnSpPr>
        <p:spPr>
          <a:xfrm flipV="1">
            <a:off x="8404549" y="5328632"/>
            <a:ext cx="0" cy="864096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9" idx="6"/>
          </p:cNvCxnSpPr>
          <p:nvPr/>
        </p:nvCxnSpPr>
        <p:spPr>
          <a:xfrm>
            <a:off x="8476557" y="6264736"/>
            <a:ext cx="792088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9" idx="7"/>
          </p:cNvCxnSpPr>
          <p:nvPr/>
        </p:nvCxnSpPr>
        <p:spPr>
          <a:xfrm flipH="1">
            <a:off x="8455466" y="5517233"/>
            <a:ext cx="664870" cy="696587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75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12197</TotalTime>
  <Words>716</Words>
  <Application>Microsoft Office PowerPoint</Application>
  <PresentationFormat>Широкоэкранный</PresentationFormat>
  <Paragraphs>236</Paragraphs>
  <Slides>32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Тема Office</vt:lpstr>
      <vt:lpstr>Дискретные структуры МФТИ, осень 2013</vt:lpstr>
      <vt:lpstr>Эйлеровы циклы</vt:lpstr>
      <vt:lpstr>Задача Эйлера</vt:lpstr>
      <vt:lpstr>Задача Эйлера</vt:lpstr>
      <vt:lpstr>Задача о почтальоне</vt:lpstr>
      <vt:lpstr>Алгоритм Флёри</vt:lpstr>
      <vt:lpstr>Алгоритм Флёри</vt:lpstr>
      <vt:lpstr>Алгоритм Флёри</vt:lpstr>
      <vt:lpstr>Алгоритм Флёри</vt:lpstr>
      <vt:lpstr>Алгоритм Флёри</vt:lpstr>
      <vt:lpstr>Алгоритм Флёри</vt:lpstr>
      <vt:lpstr>Алгоритм Флёри</vt:lpstr>
      <vt:lpstr>Теорема Эйлера для орграфов</vt:lpstr>
      <vt:lpstr>Гамильтоновы циклы</vt:lpstr>
      <vt:lpstr>Гамильтоновы циклы</vt:lpstr>
      <vt:lpstr>Гамильтоновы циклы</vt:lpstr>
      <vt:lpstr>Гамильтоновы циклы</vt:lpstr>
      <vt:lpstr>Универсальные последовательности</vt:lpstr>
      <vt:lpstr>Универсальные последовательности</vt:lpstr>
      <vt:lpstr>Графы Де Брёйна</vt:lpstr>
      <vt:lpstr>Графы Де Брёйна</vt:lpstr>
      <vt:lpstr>На заметку</vt:lpstr>
      <vt:lpstr>Задача Турана</vt:lpstr>
      <vt:lpstr>Задача Турана</vt:lpstr>
      <vt:lpstr>Теорема Турана</vt:lpstr>
      <vt:lpstr>Доказательство теоремы Турана: доказываем, что граф полный многодольный</vt:lpstr>
      <vt:lpstr>Доказательство теоремы Турана: доказываем, что граф полный многодольный</vt:lpstr>
      <vt:lpstr>Доказательство теоремы Турана: доказываем, что граф полный многодольный</vt:lpstr>
      <vt:lpstr>Доказательство теоремы Турана: доказываем, что граф полный многодольный</vt:lpstr>
      <vt:lpstr>Доказательство теоремы Турана: «почти-равномощность» долей</vt:lpstr>
      <vt:lpstr>Доказательство теоремы Турана: «почти-равномощность» долей</vt:lpstr>
      <vt:lpstr>Теорема Эрдёша—Стоуна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421</cp:revision>
  <dcterms:created xsi:type="dcterms:W3CDTF">2011-09-09T18:22:36Z</dcterms:created>
  <dcterms:modified xsi:type="dcterms:W3CDTF">2014-04-02T07:57:53Z</dcterms:modified>
</cp:coreProperties>
</file>