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487" r:id="rId2"/>
    <p:sldId id="479" r:id="rId3"/>
    <p:sldId id="480" r:id="rId4"/>
    <p:sldId id="481" r:id="rId5"/>
    <p:sldId id="482" r:id="rId6"/>
    <p:sldId id="483" r:id="rId7"/>
    <p:sldId id="484" r:id="rId8"/>
    <p:sldId id="485" r:id="rId9"/>
    <p:sldId id="440" r:id="rId10"/>
    <p:sldId id="441" r:id="rId11"/>
    <p:sldId id="442" r:id="rId12"/>
    <p:sldId id="475" r:id="rId13"/>
    <p:sldId id="476" r:id="rId14"/>
    <p:sldId id="477" r:id="rId15"/>
    <p:sldId id="478" r:id="rId16"/>
    <p:sldId id="444" r:id="rId17"/>
    <p:sldId id="374" r:id="rId18"/>
    <p:sldId id="380" r:id="rId19"/>
    <p:sldId id="445" r:id="rId20"/>
    <p:sldId id="446" r:id="rId21"/>
    <p:sldId id="447" r:id="rId22"/>
    <p:sldId id="448" r:id="rId23"/>
    <p:sldId id="449" r:id="rId24"/>
    <p:sldId id="381" r:id="rId25"/>
    <p:sldId id="384" r:id="rId26"/>
    <p:sldId id="385" r:id="rId27"/>
    <p:sldId id="387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ервый слайд" id="{1460D0A9-3D10-4208-8AD0-4F079226FF22}">
          <p14:sldIdLst>
            <p14:sldId id="487"/>
          </p14:sldIdLst>
        </p14:section>
        <p14:section name="Изоморфизм графов" id="{9047246D-47EC-4DAE-B46F-7613E66D4492}">
          <p14:sldIdLst>
            <p14:sldId id="479"/>
            <p14:sldId id="480"/>
            <p14:sldId id="481"/>
            <p14:sldId id="482"/>
            <p14:sldId id="483"/>
            <p14:sldId id="484"/>
            <p14:sldId id="485"/>
          </p14:sldIdLst>
        </p14:section>
        <p14:section name="Автоморфизмы" id="{5906A051-B25E-4F7A-BAEE-2DEF4E83CEEA}">
          <p14:sldIdLst>
            <p14:sldId id="440"/>
            <p14:sldId id="441"/>
            <p14:sldId id="442"/>
            <p14:sldId id="475"/>
            <p14:sldId id="476"/>
            <p14:sldId id="477"/>
            <p14:sldId id="478"/>
            <p14:sldId id="444"/>
            <p14:sldId id="374"/>
          </p14:sldIdLst>
        </p14:section>
        <p14:section name="Количество деревьев" id="{42762AFB-C1A2-41D7-845C-2E6FCBA0D58C}">
          <p14:sldIdLst>
            <p14:sldId id="380"/>
            <p14:sldId id="445"/>
            <p14:sldId id="446"/>
            <p14:sldId id="447"/>
            <p14:sldId id="448"/>
            <p14:sldId id="449"/>
            <p14:sldId id="381"/>
            <p14:sldId id="384"/>
            <p14:sldId id="385"/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92114" autoAdjust="0"/>
  </p:normalViewPr>
  <p:slideViewPr>
    <p:cSldViewPr>
      <p:cViewPr varScale="1">
        <p:scale>
          <a:sx n="73" d="100"/>
          <a:sy n="73" d="100"/>
        </p:scale>
        <p:origin x="42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B2C6E-83AF-4C46-A3C2-8B87428659AB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A6AF2-828C-4505-9E2D-6D83EA73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149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6BB7-E9D8-4645-ADA1-8D7F788CB670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4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3712-17CA-4336-9834-E4C8F042BF31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56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277B-032F-48FE-8027-B4A3EDE7454B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1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28A5-A908-42DA-89C0-E322776BF730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98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689D-6C48-4ABE-941B-C6877A403EAB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6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271D-C736-4E52-82E6-CF6C2AB33C5F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19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916BD-8526-4EBF-BD56-C58DE0717C57}" type="datetime1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3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9D3F-4B9F-4B99-8D2D-F345D9D4C131}" type="datetime1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0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BF2A-9BDE-4F6F-8CFF-CA691D0A93B0}" type="datetime1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17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69388-4460-4C30-B05C-11FD63563060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84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7CD1-F945-451B-BAAB-CC4161C89AA0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99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90688-1EF2-4B31-BAF7-1C5CD8680A93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0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3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" Type="http://schemas.openxmlformats.org/officeDocument/2006/relationships/image" Target="../media/image115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0.png"/><Relationship Id="rId18" Type="http://schemas.openxmlformats.org/officeDocument/2006/relationships/image" Target="../media/image18.png"/><Relationship Id="rId3" Type="http://schemas.openxmlformats.org/officeDocument/2006/relationships/image" Target="../media/image31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6.png"/><Relationship Id="rId17" Type="http://schemas.openxmlformats.org/officeDocument/2006/relationships/image" Target="../media/image17.png"/><Relationship Id="rId2" Type="http://schemas.openxmlformats.org/officeDocument/2006/relationships/image" Target="../media/image13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5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11.png"/><Relationship Id="rId19" Type="http://schemas.openxmlformats.org/officeDocument/2006/relationships/image" Target="../media/image19.png"/><Relationship Id="rId4" Type="http://schemas.openxmlformats.org/officeDocument/2006/relationships/image" Target="../media/image49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0.png"/><Relationship Id="rId18" Type="http://schemas.openxmlformats.org/officeDocument/2006/relationships/image" Target="../media/image18.png"/><Relationship Id="rId3" Type="http://schemas.openxmlformats.org/officeDocument/2006/relationships/image" Target="../media/image31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6.png"/><Relationship Id="rId17" Type="http://schemas.openxmlformats.org/officeDocument/2006/relationships/image" Target="../media/image17.png"/><Relationship Id="rId2" Type="http://schemas.openxmlformats.org/officeDocument/2006/relationships/image" Target="../media/image24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5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11.png"/><Relationship Id="rId19" Type="http://schemas.openxmlformats.org/officeDocument/2006/relationships/image" Target="../media/image19.png"/><Relationship Id="rId4" Type="http://schemas.openxmlformats.org/officeDocument/2006/relationships/image" Target="../media/image49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11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2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0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6.png"/><Relationship Id="rId1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3" Type="http://schemas.openxmlformats.org/officeDocument/2006/relationships/image" Target="../media/image94.png"/><Relationship Id="rId21" Type="http://schemas.openxmlformats.org/officeDocument/2006/relationships/image" Target="../media/image112.png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17" Type="http://schemas.openxmlformats.org/officeDocument/2006/relationships/image" Target="../media/image108.png"/><Relationship Id="rId2" Type="http://schemas.openxmlformats.org/officeDocument/2006/relationships/image" Target="../media/image93.png"/><Relationship Id="rId16" Type="http://schemas.openxmlformats.org/officeDocument/2006/relationships/image" Target="../media/image107.png"/><Relationship Id="rId20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5" Type="http://schemas.openxmlformats.org/officeDocument/2006/relationships/image" Target="../media/image96.png"/><Relationship Id="rId15" Type="http://schemas.openxmlformats.org/officeDocument/2006/relationships/image" Target="../media/image106.png"/><Relationship Id="rId10" Type="http://schemas.openxmlformats.org/officeDocument/2006/relationships/image" Target="../media/image101.png"/><Relationship Id="rId19" Type="http://schemas.openxmlformats.org/officeDocument/2006/relationships/image" Target="../media/image110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Relationship Id="rId14" Type="http://schemas.openxmlformats.org/officeDocument/2006/relationships/image" Target="../media/image105.png"/><Relationship Id="rId22" Type="http://schemas.openxmlformats.org/officeDocument/2006/relationships/image" Target="../media/image1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311.png"/><Relationship Id="rId7" Type="http://schemas.openxmlformats.org/officeDocument/2006/relationships/image" Target="../media/image75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116.png"/><Relationship Id="rId5" Type="http://schemas.openxmlformats.org/officeDocument/2006/relationships/image" Target="../media/image510.png"/><Relationship Id="rId10" Type="http://schemas.openxmlformats.org/officeDocument/2006/relationships/image" Target="../media/image1010.png"/><Relationship Id="rId4" Type="http://schemas.openxmlformats.org/officeDocument/2006/relationships/image" Target="../media/image400.png"/><Relationship Id="rId9" Type="http://schemas.openxmlformats.org/officeDocument/2006/relationships/image" Target="../media/image9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0.png"/><Relationship Id="rId7" Type="http://schemas.openxmlformats.org/officeDocument/2006/relationships/image" Target="../media/image6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9.png"/><Relationship Id="rId10" Type="http://schemas.openxmlformats.org/officeDocument/2006/relationships/image" Target="../media/image9.png"/><Relationship Id="rId4" Type="http://schemas.openxmlformats.org/officeDocument/2006/relationships/image" Target="../media/image31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04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Автоморфизмы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i="1" dirty="0" smtClean="0"/>
                  <a:t>Автоморфизм графа</a:t>
                </a:r>
                <a:r>
                  <a:rPr lang="ru-RU" dirty="0" smtClean="0"/>
                  <a:t> — это изоморфизм графа с самим собой.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Примеры:</a:t>
                </a:r>
              </a:p>
              <a:p>
                <a:r>
                  <a:rPr lang="ru-RU" dirty="0" smtClean="0"/>
                  <a:t>У графа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группа автоморфизмов равна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𝕊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ru-RU" dirty="0" smtClean="0"/>
                  <a:t>У графа </a:t>
                </a:r>
                <a:r>
                  <a:rPr lang="en-US" dirty="0" smtClean="0"/>
                  <a:t>                 </a:t>
                </a:r>
                <a:r>
                  <a:rPr lang="ru-RU" dirty="0" smtClean="0"/>
                  <a:t>группа автоморфизмов изоморфна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ru-RU" dirty="0" smtClean="0"/>
                  <a:t>У графа                  </a:t>
                </a:r>
                <a:r>
                  <a:rPr lang="ru-RU" dirty="0"/>
                  <a:t>группа </a:t>
                </a:r>
                <a:r>
                  <a:rPr lang="ru-RU" dirty="0" smtClean="0"/>
                  <a:t>автоморфизмов состоит из одной тождественной подстановки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Группа 57"/>
          <p:cNvGrpSpPr/>
          <p:nvPr/>
        </p:nvGrpSpPr>
        <p:grpSpPr>
          <a:xfrm>
            <a:off x="2423592" y="3717032"/>
            <a:ext cx="1233102" cy="659917"/>
            <a:chOff x="5718285" y="4869160"/>
            <a:chExt cx="1233102" cy="659917"/>
          </a:xfrm>
        </p:grpSpPr>
        <p:sp>
          <p:nvSpPr>
            <p:cNvPr id="26" name="Овал 25"/>
            <p:cNvSpPr/>
            <p:nvPr/>
          </p:nvSpPr>
          <p:spPr>
            <a:xfrm>
              <a:off x="6321369" y="5385061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5718285" y="5385061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6321369" y="494116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единительная линия 28"/>
            <p:cNvCxnSpPr>
              <a:stCxn id="26" idx="0"/>
              <a:endCxn id="28" idx="4"/>
            </p:cNvCxnSpPr>
            <p:nvPr/>
          </p:nvCxnSpPr>
          <p:spPr>
            <a:xfrm flipV="1">
              <a:off x="6393377" y="5085184"/>
              <a:ext cx="0" cy="29987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26" idx="2"/>
              <a:endCxn id="27" idx="6"/>
            </p:cNvCxnSpPr>
            <p:nvPr/>
          </p:nvCxnSpPr>
          <p:spPr>
            <a:xfrm flipH="1">
              <a:off x="5862301" y="5457069"/>
              <a:ext cx="45906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41" idx="2"/>
              <a:endCxn id="28" idx="6"/>
            </p:cNvCxnSpPr>
            <p:nvPr/>
          </p:nvCxnSpPr>
          <p:spPr>
            <a:xfrm flipH="1">
              <a:off x="6465385" y="4941168"/>
              <a:ext cx="341986" cy="7200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Овал 31"/>
            <p:cNvSpPr/>
            <p:nvPr/>
          </p:nvSpPr>
          <p:spPr>
            <a:xfrm>
              <a:off x="5718285" y="494116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>
              <a:stCxn id="27" idx="0"/>
              <a:endCxn id="32" idx="4"/>
            </p:cNvCxnSpPr>
            <p:nvPr/>
          </p:nvCxnSpPr>
          <p:spPr>
            <a:xfrm flipV="1">
              <a:off x="5790293" y="5085184"/>
              <a:ext cx="0" cy="29987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28" idx="2"/>
              <a:endCxn id="32" idx="6"/>
            </p:cNvCxnSpPr>
            <p:nvPr/>
          </p:nvCxnSpPr>
          <p:spPr>
            <a:xfrm flipH="1">
              <a:off x="5862301" y="5013176"/>
              <a:ext cx="45906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Овал 40"/>
            <p:cNvSpPr/>
            <p:nvPr/>
          </p:nvSpPr>
          <p:spPr>
            <a:xfrm>
              <a:off x="6807371" y="486916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2472686" y="4710781"/>
            <a:ext cx="1150809" cy="587909"/>
            <a:chOff x="2501434" y="5013176"/>
            <a:chExt cx="1150809" cy="587909"/>
          </a:xfrm>
        </p:grpSpPr>
        <p:sp>
          <p:nvSpPr>
            <p:cNvPr id="60" name="Овал 59"/>
            <p:cNvSpPr/>
            <p:nvPr/>
          </p:nvSpPr>
          <p:spPr>
            <a:xfrm>
              <a:off x="3018165" y="545706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501434" y="545706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18165" y="50131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3" name="Прямая соединительная линия 62"/>
            <p:cNvCxnSpPr>
              <a:stCxn id="60" idx="0"/>
              <a:endCxn id="62" idx="4"/>
            </p:cNvCxnSpPr>
            <p:nvPr/>
          </p:nvCxnSpPr>
          <p:spPr>
            <a:xfrm flipV="1">
              <a:off x="3090173" y="5157192"/>
              <a:ext cx="0" cy="29987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60" idx="2"/>
              <a:endCxn id="61" idx="6"/>
            </p:cNvCxnSpPr>
            <p:nvPr/>
          </p:nvCxnSpPr>
          <p:spPr>
            <a:xfrm flipH="1">
              <a:off x="2645450" y="5529077"/>
              <a:ext cx="37271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69" idx="2"/>
              <a:endCxn id="62" idx="6"/>
            </p:cNvCxnSpPr>
            <p:nvPr/>
          </p:nvCxnSpPr>
          <p:spPr>
            <a:xfrm flipH="1">
              <a:off x="3162181" y="5085184"/>
              <a:ext cx="34604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Овал 65"/>
            <p:cNvSpPr/>
            <p:nvPr/>
          </p:nvSpPr>
          <p:spPr>
            <a:xfrm>
              <a:off x="2501434" y="50131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7" name="Прямая соединительная линия 66"/>
            <p:cNvCxnSpPr>
              <a:stCxn id="61" idx="0"/>
              <a:endCxn id="66" idx="4"/>
            </p:cNvCxnSpPr>
            <p:nvPr/>
          </p:nvCxnSpPr>
          <p:spPr>
            <a:xfrm flipV="1">
              <a:off x="2573442" y="5157192"/>
              <a:ext cx="0" cy="29987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Овал 68"/>
            <p:cNvSpPr/>
            <p:nvPr/>
          </p:nvSpPr>
          <p:spPr>
            <a:xfrm>
              <a:off x="3508227" y="50131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0" name="Прямая соединительная линия 69"/>
            <p:cNvCxnSpPr>
              <a:stCxn id="60" idx="7"/>
              <a:endCxn id="69" idx="3"/>
            </p:cNvCxnSpPr>
            <p:nvPr/>
          </p:nvCxnSpPr>
          <p:spPr>
            <a:xfrm flipV="1">
              <a:off x="3141090" y="5136101"/>
              <a:ext cx="388228" cy="3420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Овал 78"/>
            <p:cNvSpPr/>
            <p:nvPr/>
          </p:nvSpPr>
          <p:spPr>
            <a:xfrm>
              <a:off x="3508227" y="545706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0" name="Прямая соединительная линия 79"/>
            <p:cNvCxnSpPr>
              <a:stCxn id="79" idx="2"/>
              <a:endCxn id="60" idx="6"/>
            </p:cNvCxnSpPr>
            <p:nvPr/>
          </p:nvCxnSpPr>
          <p:spPr>
            <a:xfrm flipH="1">
              <a:off x="3162181" y="5529077"/>
              <a:ext cx="34604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>
              <a:stCxn id="79" idx="0"/>
              <a:endCxn id="69" idx="4"/>
            </p:cNvCxnSpPr>
            <p:nvPr/>
          </p:nvCxnSpPr>
          <p:spPr>
            <a:xfrm flipV="1">
              <a:off x="3580235" y="5157192"/>
              <a:ext cx="0" cy="29987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>
              <a:stCxn id="62" idx="2"/>
              <a:endCxn id="66" idx="6"/>
            </p:cNvCxnSpPr>
            <p:nvPr/>
          </p:nvCxnSpPr>
          <p:spPr>
            <a:xfrm flipH="1">
              <a:off x="2645450" y="5085184"/>
              <a:ext cx="37271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328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Различные графы </a:t>
            </a:r>
            <a:br>
              <a:rPr lang="ru-RU" dirty="0" smtClean="0"/>
            </a:br>
            <a:r>
              <a:rPr lang="en-US" dirty="0" smtClean="0"/>
              <a:t>vs. </a:t>
            </a:r>
            <a:r>
              <a:rPr lang="ru-RU" dirty="0" smtClean="0"/>
              <a:t>Неизоморфные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Будем рассматривать графы на множестве вершин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.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Каждому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/>
                  <a:t>-вершинному графу соответствует несколько различных изоморфных </a:t>
                </a:r>
                <a:r>
                  <a:rPr lang="ru-RU" smtClean="0"/>
                  <a:t>графов на множестве </a:t>
                </a:r>
                <a:r>
                  <a:rPr lang="ru-RU" dirty="0" smtClean="0"/>
                  <a:t>вершин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1,…,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9"/>
                <a:ext cx="8640960" cy="2692897"/>
              </a:xfrm>
              <a:blipFill rotWithShape="1">
                <a:blip r:embed="rId2"/>
                <a:stretch>
                  <a:fillRect l="-1763" t="-2715" b="-5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2660402" y="3501008"/>
            <a:ext cx="6871195" cy="2285611"/>
            <a:chOff x="3482188" y="4530372"/>
            <a:chExt cx="6871195" cy="2285611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8570436" y="5411738"/>
              <a:ext cx="1782947" cy="1404245"/>
              <a:chOff x="220804" y="4543387"/>
              <a:chExt cx="2815711" cy="2217647"/>
            </a:xfrm>
          </p:grpSpPr>
          <p:grpSp>
            <p:nvGrpSpPr>
              <p:cNvPr id="55" name="Группа 54"/>
              <p:cNvGrpSpPr/>
              <p:nvPr/>
            </p:nvGrpSpPr>
            <p:grpSpPr>
              <a:xfrm>
                <a:off x="586610" y="4705287"/>
                <a:ext cx="1944216" cy="1729155"/>
                <a:chOff x="4282604" y="2738801"/>
                <a:chExt cx="1944216" cy="1729155"/>
              </a:xfrm>
            </p:grpSpPr>
            <p:sp>
              <p:nvSpPr>
                <p:cNvPr id="73" name="Овал 72"/>
                <p:cNvSpPr/>
                <p:nvPr/>
              </p:nvSpPr>
              <p:spPr>
                <a:xfrm>
                  <a:off x="5148064" y="3839682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Овал 73"/>
                <p:cNvSpPr/>
                <p:nvPr/>
              </p:nvSpPr>
              <p:spPr>
                <a:xfrm>
                  <a:off x="5146700" y="3293499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Овал 74"/>
                <p:cNvSpPr/>
                <p:nvPr/>
              </p:nvSpPr>
              <p:spPr>
                <a:xfrm>
                  <a:off x="5148064" y="4323940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Овал 75"/>
                <p:cNvSpPr/>
                <p:nvPr/>
              </p:nvSpPr>
              <p:spPr>
                <a:xfrm>
                  <a:off x="6082804" y="3839682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77" name="Прямая соединительная линия 76"/>
                <p:cNvCxnSpPr>
                  <a:stCxn id="74" idx="6"/>
                  <a:endCxn id="76" idx="1"/>
                </p:cNvCxnSpPr>
                <p:nvPr/>
              </p:nvCxnSpPr>
              <p:spPr>
                <a:xfrm>
                  <a:off x="5290716" y="3365507"/>
                  <a:ext cx="813179" cy="495266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>
                  <a:stCxn id="75" idx="6"/>
                  <a:endCxn id="76" idx="3"/>
                </p:cNvCxnSpPr>
                <p:nvPr/>
              </p:nvCxnSpPr>
              <p:spPr>
                <a:xfrm flipV="1">
                  <a:off x="5292080" y="3962607"/>
                  <a:ext cx="811815" cy="433341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Прямая соединительная линия 80"/>
                <p:cNvCxnSpPr>
                  <a:stCxn id="73" idx="6"/>
                  <a:endCxn id="76" idx="2"/>
                </p:cNvCxnSpPr>
                <p:nvPr/>
              </p:nvCxnSpPr>
              <p:spPr>
                <a:xfrm>
                  <a:off x="5292080" y="3911690"/>
                  <a:ext cx="790724" cy="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Овал 81"/>
                <p:cNvSpPr/>
                <p:nvPr/>
              </p:nvSpPr>
              <p:spPr>
                <a:xfrm>
                  <a:off x="4282604" y="3149483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4" name="Овал 83"/>
                <p:cNvSpPr/>
                <p:nvPr/>
              </p:nvSpPr>
              <p:spPr>
                <a:xfrm>
                  <a:off x="4786660" y="2738801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85" name="Прямая соединительная линия 84"/>
                <p:cNvCxnSpPr>
                  <a:stCxn id="74" idx="1"/>
                  <a:endCxn id="84" idx="5"/>
                </p:cNvCxnSpPr>
                <p:nvPr/>
              </p:nvCxnSpPr>
              <p:spPr>
                <a:xfrm flipH="1" flipV="1">
                  <a:off x="4909585" y="2861726"/>
                  <a:ext cx="258206" cy="45286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Прямая соединительная линия 85"/>
                <p:cNvCxnSpPr>
                  <a:stCxn id="74" idx="2"/>
                  <a:endCxn id="82" idx="6"/>
                </p:cNvCxnSpPr>
                <p:nvPr/>
              </p:nvCxnSpPr>
              <p:spPr>
                <a:xfrm flipH="1" flipV="1">
                  <a:off x="4426620" y="3221491"/>
                  <a:ext cx="720080" cy="144016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220804" y="4968109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56" name="TextBox 5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804" y="4968109"/>
                    <a:ext cx="365805" cy="36933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r="-28947" b="-4736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671319" y="4543387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6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57" name="TextBox 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1319" y="4543387"/>
                    <a:ext cx="577697" cy="583266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051778" y="5693510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59" name="TextBox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1778" y="5693510"/>
                    <a:ext cx="365805" cy="369332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r="-31579" b="-4359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1066113" y="6177768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5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68" name="TextBox 6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66113" y="6177768"/>
                    <a:ext cx="365805" cy="369332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r="-31579" b="-4736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2458818" y="5691193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71" name="TextBox 7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58818" y="5691193"/>
                    <a:ext cx="577697" cy="583266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1469357" y="4869978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3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72" name="TextBox 7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69357" y="4869978"/>
                    <a:ext cx="365805" cy="369332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r="-28947" b="-4736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8" name="Группа 87"/>
            <p:cNvGrpSpPr/>
            <p:nvPr/>
          </p:nvGrpSpPr>
          <p:grpSpPr>
            <a:xfrm>
              <a:off x="6146304" y="4530372"/>
              <a:ext cx="1231105" cy="1094924"/>
              <a:chOff x="4282604" y="2738801"/>
              <a:chExt cx="1944216" cy="1729155"/>
            </a:xfrm>
          </p:grpSpPr>
          <p:sp>
            <p:nvSpPr>
              <p:cNvPr id="97" name="Овал 96"/>
              <p:cNvSpPr/>
              <p:nvPr/>
            </p:nvSpPr>
            <p:spPr>
              <a:xfrm>
                <a:off x="5148064" y="3839682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Овал 97"/>
              <p:cNvSpPr/>
              <p:nvPr/>
            </p:nvSpPr>
            <p:spPr>
              <a:xfrm>
                <a:off x="5146700" y="3293499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Овал 98"/>
              <p:cNvSpPr/>
              <p:nvPr/>
            </p:nvSpPr>
            <p:spPr>
              <a:xfrm>
                <a:off x="5148064" y="432394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Овал 99"/>
              <p:cNvSpPr/>
              <p:nvPr/>
            </p:nvSpPr>
            <p:spPr>
              <a:xfrm>
                <a:off x="6082804" y="3839682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1" name="Прямая соединительная линия 100"/>
              <p:cNvCxnSpPr>
                <a:stCxn id="98" idx="6"/>
                <a:endCxn id="100" idx="1"/>
              </p:cNvCxnSpPr>
              <p:nvPr/>
            </p:nvCxnSpPr>
            <p:spPr>
              <a:xfrm>
                <a:off x="5290716" y="3365507"/>
                <a:ext cx="813179" cy="4952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>
                <a:stCxn id="99" idx="6"/>
                <a:endCxn id="100" idx="3"/>
              </p:cNvCxnSpPr>
              <p:nvPr/>
            </p:nvCxnSpPr>
            <p:spPr>
              <a:xfrm flipV="1">
                <a:off x="5292080" y="3962607"/>
                <a:ext cx="811815" cy="43334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>
                <a:stCxn id="97" idx="6"/>
                <a:endCxn id="100" idx="2"/>
              </p:cNvCxnSpPr>
              <p:nvPr/>
            </p:nvCxnSpPr>
            <p:spPr>
              <a:xfrm>
                <a:off x="5292080" y="3911690"/>
                <a:ext cx="790724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Овал 103"/>
              <p:cNvSpPr/>
              <p:nvPr/>
            </p:nvSpPr>
            <p:spPr>
              <a:xfrm>
                <a:off x="4282604" y="3149483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Овал 104"/>
              <p:cNvSpPr/>
              <p:nvPr/>
            </p:nvSpPr>
            <p:spPr>
              <a:xfrm>
                <a:off x="4786660" y="2738801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6" name="Прямая соединительная линия 105"/>
              <p:cNvCxnSpPr>
                <a:stCxn id="98" idx="1"/>
                <a:endCxn id="105" idx="5"/>
              </p:cNvCxnSpPr>
              <p:nvPr/>
            </p:nvCxnSpPr>
            <p:spPr>
              <a:xfrm flipH="1" flipV="1">
                <a:off x="4909585" y="2861726"/>
                <a:ext cx="258206" cy="45286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Прямая соединительная линия 106"/>
              <p:cNvCxnSpPr>
                <a:stCxn id="98" idx="2"/>
                <a:endCxn id="104" idx="6"/>
              </p:cNvCxnSpPr>
              <p:nvPr/>
            </p:nvCxnSpPr>
            <p:spPr>
              <a:xfrm flipH="1" flipV="1">
                <a:off x="4426620" y="3221491"/>
                <a:ext cx="720080" cy="14401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Стрелка вправо 4"/>
            <p:cNvSpPr/>
            <p:nvPr/>
          </p:nvSpPr>
          <p:spPr>
            <a:xfrm rot="1550528">
              <a:off x="7783268" y="5093096"/>
              <a:ext cx="576064" cy="4667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Стрелка вправо 107"/>
            <p:cNvSpPr/>
            <p:nvPr/>
          </p:nvSpPr>
          <p:spPr>
            <a:xfrm rot="20049472" flipH="1">
              <a:off x="4986599" y="5093097"/>
              <a:ext cx="576064" cy="4667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9" name="Группа 108"/>
            <p:cNvGrpSpPr/>
            <p:nvPr/>
          </p:nvGrpSpPr>
          <p:grpSpPr>
            <a:xfrm>
              <a:off x="3482188" y="5411738"/>
              <a:ext cx="1782947" cy="1404245"/>
              <a:chOff x="220804" y="4543387"/>
              <a:chExt cx="2815711" cy="2217647"/>
            </a:xfrm>
          </p:grpSpPr>
          <p:grpSp>
            <p:nvGrpSpPr>
              <p:cNvPr id="110" name="Группа 109"/>
              <p:cNvGrpSpPr/>
              <p:nvPr/>
            </p:nvGrpSpPr>
            <p:grpSpPr>
              <a:xfrm>
                <a:off x="586610" y="4705287"/>
                <a:ext cx="1944216" cy="1729155"/>
                <a:chOff x="4282604" y="2738801"/>
                <a:chExt cx="1944216" cy="1729155"/>
              </a:xfrm>
            </p:grpSpPr>
            <p:sp>
              <p:nvSpPr>
                <p:cNvPr id="117" name="Овал 116"/>
                <p:cNvSpPr/>
                <p:nvPr/>
              </p:nvSpPr>
              <p:spPr>
                <a:xfrm>
                  <a:off x="5148064" y="3839682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8" name="Овал 117"/>
                <p:cNvSpPr/>
                <p:nvPr/>
              </p:nvSpPr>
              <p:spPr>
                <a:xfrm>
                  <a:off x="5146700" y="3293499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9" name="Овал 118"/>
                <p:cNvSpPr/>
                <p:nvPr/>
              </p:nvSpPr>
              <p:spPr>
                <a:xfrm>
                  <a:off x="5148064" y="4323940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0" name="Овал 119"/>
                <p:cNvSpPr/>
                <p:nvPr/>
              </p:nvSpPr>
              <p:spPr>
                <a:xfrm>
                  <a:off x="6082804" y="3839682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21" name="Прямая соединительная линия 120"/>
                <p:cNvCxnSpPr>
                  <a:stCxn id="118" idx="6"/>
                  <a:endCxn id="120" idx="1"/>
                </p:cNvCxnSpPr>
                <p:nvPr/>
              </p:nvCxnSpPr>
              <p:spPr>
                <a:xfrm>
                  <a:off x="5290716" y="3365507"/>
                  <a:ext cx="813179" cy="495266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Прямая соединительная линия 121"/>
                <p:cNvCxnSpPr>
                  <a:stCxn id="119" idx="6"/>
                  <a:endCxn id="120" idx="3"/>
                </p:cNvCxnSpPr>
                <p:nvPr/>
              </p:nvCxnSpPr>
              <p:spPr>
                <a:xfrm flipV="1">
                  <a:off x="5292080" y="3962607"/>
                  <a:ext cx="811815" cy="433341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Прямая соединительная линия 122"/>
                <p:cNvCxnSpPr>
                  <a:stCxn id="117" idx="6"/>
                  <a:endCxn id="120" idx="2"/>
                </p:cNvCxnSpPr>
                <p:nvPr/>
              </p:nvCxnSpPr>
              <p:spPr>
                <a:xfrm>
                  <a:off x="5292080" y="3911690"/>
                  <a:ext cx="790724" cy="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Овал 123"/>
                <p:cNvSpPr/>
                <p:nvPr/>
              </p:nvSpPr>
              <p:spPr>
                <a:xfrm>
                  <a:off x="4282604" y="3149483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5" name="Овал 124"/>
                <p:cNvSpPr/>
                <p:nvPr/>
              </p:nvSpPr>
              <p:spPr>
                <a:xfrm>
                  <a:off x="4786660" y="2738801"/>
                  <a:ext cx="144016" cy="1440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26" name="Прямая соединительная линия 125"/>
                <p:cNvCxnSpPr>
                  <a:stCxn id="118" idx="1"/>
                  <a:endCxn id="125" idx="5"/>
                </p:cNvCxnSpPr>
                <p:nvPr/>
              </p:nvCxnSpPr>
              <p:spPr>
                <a:xfrm flipH="1" flipV="1">
                  <a:off x="4909585" y="2861726"/>
                  <a:ext cx="258206" cy="45286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Прямая соединительная линия 126"/>
                <p:cNvCxnSpPr>
                  <a:stCxn id="118" idx="2"/>
                  <a:endCxn id="124" idx="6"/>
                </p:cNvCxnSpPr>
                <p:nvPr/>
              </p:nvCxnSpPr>
              <p:spPr>
                <a:xfrm flipH="1" flipV="1">
                  <a:off x="4426620" y="3221491"/>
                  <a:ext cx="720080" cy="144016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220804" y="4968109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1" name="TextBox 1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804" y="4968109"/>
                    <a:ext cx="365805" cy="369332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 r="-31579" b="-4736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2" name="TextBox 111"/>
                  <p:cNvSpPr txBox="1"/>
                  <p:nvPr/>
                </p:nvSpPr>
                <p:spPr>
                  <a:xfrm>
                    <a:off x="671319" y="4543387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2" name="TextBox 1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1319" y="4543387"/>
                    <a:ext cx="577697" cy="583266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TextBox 112"/>
                  <p:cNvSpPr txBox="1"/>
                  <p:nvPr/>
                </p:nvSpPr>
                <p:spPr>
                  <a:xfrm>
                    <a:off x="1051778" y="5693510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3" name="Text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1778" y="5693510"/>
                    <a:ext cx="365805" cy="369332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r="-28947" b="-4359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4" name="TextBox 113"/>
                  <p:cNvSpPr txBox="1"/>
                  <p:nvPr/>
                </p:nvSpPr>
                <p:spPr>
                  <a:xfrm>
                    <a:off x="1066113" y="6177768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5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4" name="TextBox 1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66113" y="6177768"/>
                    <a:ext cx="365805" cy="369332"/>
                  </a:xfrm>
                  <a:prstGeom prst="rect">
                    <a:avLst/>
                  </a:prstGeom>
                  <a:blipFill rotWithShape="1">
                    <a:blip r:embed="rId12"/>
                    <a:stretch>
                      <a:fillRect r="-34211" b="-4736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/>
                  <p:cNvSpPr txBox="1"/>
                  <p:nvPr/>
                </p:nvSpPr>
                <p:spPr>
                  <a:xfrm>
                    <a:off x="2458818" y="5691193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6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5" name="TextBox 1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58818" y="5691193"/>
                    <a:ext cx="577697" cy="583266"/>
                  </a:xfrm>
                  <a:prstGeom prst="rect">
                    <a:avLst/>
                  </a:prstGeom>
                  <a:blipFill rotWithShape="1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1469357" y="4869978"/>
                    <a:ext cx="577697" cy="5832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i="1">
                              <a:latin typeface="Cambria Math"/>
                            </a:rPr>
                            <m:t>3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16" name="TextBox 1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69357" y="4869978"/>
                    <a:ext cx="365805" cy="369332"/>
                  </a:xfrm>
                  <a:prstGeom prst="rect">
                    <a:avLst/>
                  </a:prstGeom>
                  <a:blipFill rotWithShape="1">
                    <a:blip r:embed="rId14"/>
                    <a:stretch>
                      <a:fillRect r="-28947" b="-4736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6625387" y="6424513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1387" y="6424513"/>
                  <a:ext cx="43473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8" name="Стрелка вправо 127"/>
            <p:cNvSpPr/>
            <p:nvPr/>
          </p:nvSpPr>
          <p:spPr>
            <a:xfrm rot="5400000">
              <a:off x="6538711" y="5865230"/>
              <a:ext cx="576064" cy="4667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7636565" y="6256943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2565" y="6256943"/>
                  <a:ext cx="434734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5567429" y="6256943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3429" y="6256943"/>
                  <a:ext cx="434734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91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en-US" b="1" dirty="0"/>
                  <a:t/>
                </a:r>
                <a:br>
                  <a:rPr lang="en-US" b="1" dirty="0"/>
                </a:br>
                <a:r>
                  <a:rPr lang="ru-RU" dirty="0" smtClean="0"/>
                  <a:t>Количество графов на </a:t>
                </a:r>
                <a:r>
                  <a:rPr lang="ru-RU" dirty="0"/>
                  <a:t>вершинах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, изоморфных заданному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-вершинному графу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 равно  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!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Aut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𝐺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199"/>
                <a:ext cx="8784976" cy="5257801"/>
              </a:xfrm>
              <a:blipFill rotWithShape="1">
                <a:blip r:embed="rId2"/>
                <a:stretch>
                  <a:fillRect l="-1734" t="-1390" r="-1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0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91905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граф на вершинах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Занумеровать вершины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!</m:t>
                    </m:r>
                  </m:oMath>
                </a14:m>
                <a:r>
                  <a:rPr lang="ru-RU" dirty="0" smtClean="0"/>
                  <a:t> способами: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919056"/>
              </a:xfrm>
              <a:blipFill rotWithShape="0">
                <a:blip r:embed="rId2"/>
                <a:stretch>
                  <a:fillRect l="-1217" t="-14570" b="-178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4979093" y="2816689"/>
            <a:ext cx="1808976" cy="964680"/>
            <a:chOff x="3342237" y="2977668"/>
            <a:chExt cx="1808976" cy="964680"/>
          </a:xfrm>
        </p:grpSpPr>
        <p:sp>
          <p:nvSpPr>
            <p:cNvPr id="9" name="Овал 8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>
              <a:stCxn id="9" idx="1"/>
              <a:endCxn id="16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9" idx="2"/>
              <a:endCxn id="15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3342237" y="3388350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2237" y="3388350"/>
                  <a:ext cx="462371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683521" y="3573016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3521" y="3573016"/>
                  <a:ext cx="46769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Группа 22"/>
          <p:cNvGrpSpPr/>
          <p:nvPr/>
        </p:nvGrpSpPr>
        <p:grpSpPr>
          <a:xfrm>
            <a:off x="1638577" y="5362117"/>
            <a:ext cx="1167290" cy="1057779"/>
            <a:chOff x="3573422" y="2977668"/>
            <a:chExt cx="1167290" cy="1057779"/>
          </a:xfrm>
        </p:grpSpPr>
        <p:sp>
          <p:nvSpPr>
            <p:cNvPr id="24" name="Овал 23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4" idx="1"/>
              <a:endCxn id="26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2"/>
              <a:endCxn id="25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Группа 31"/>
          <p:cNvGrpSpPr/>
          <p:nvPr/>
        </p:nvGrpSpPr>
        <p:grpSpPr>
          <a:xfrm>
            <a:off x="3143672" y="5362117"/>
            <a:ext cx="1167290" cy="1057779"/>
            <a:chOff x="3573422" y="2977668"/>
            <a:chExt cx="1167290" cy="1057779"/>
          </a:xfrm>
        </p:grpSpPr>
        <p:sp>
          <p:nvSpPr>
            <p:cNvPr id="33" name="Овал 32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stCxn id="33" idx="1"/>
              <a:endCxn id="35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3" idx="2"/>
              <a:endCxn id="34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4362850" y="36661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6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Группа 40"/>
          <p:cNvGrpSpPr/>
          <p:nvPr/>
        </p:nvGrpSpPr>
        <p:grpSpPr>
          <a:xfrm>
            <a:off x="4616392" y="5362117"/>
            <a:ext cx="1167290" cy="1057779"/>
            <a:chOff x="3573422" y="2977668"/>
            <a:chExt cx="1167290" cy="1057779"/>
          </a:xfrm>
        </p:grpSpPr>
        <p:sp>
          <p:nvSpPr>
            <p:cNvPr id="42" name="Овал 41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5" name="Прямая соединительная линия 44"/>
            <p:cNvCxnSpPr>
              <a:stCxn id="42" idx="1"/>
              <a:endCxn id="44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42" idx="2"/>
              <a:endCxn id="43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0" name="Группа 49"/>
          <p:cNvGrpSpPr/>
          <p:nvPr/>
        </p:nvGrpSpPr>
        <p:grpSpPr>
          <a:xfrm>
            <a:off x="6121487" y="5362117"/>
            <a:ext cx="1167290" cy="1057779"/>
            <a:chOff x="3573422" y="2977668"/>
            <a:chExt cx="1167290" cy="1057779"/>
          </a:xfrm>
        </p:grpSpPr>
        <p:sp>
          <p:nvSpPr>
            <p:cNvPr id="51" name="Овал 50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1" idx="1"/>
              <a:endCxn id="53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51" idx="2"/>
              <a:endCxn id="52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Группа 58"/>
          <p:cNvGrpSpPr/>
          <p:nvPr/>
        </p:nvGrpSpPr>
        <p:grpSpPr>
          <a:xfrm>
            <a:off x="7752184" y="5362117"/>
            <a:ext cx="1167290" cy="1057779"/>
            <a:chOff x="3573422" y="2977668"/>
            <a:chExt cx="1167290" cy="1057779"/>
          </a:xfrm>
        </p:grpSpPr>
        <p:sp>
          <p:nvSpPr>
            <p:cNvPr id="60" name="Овал 59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3" name="Прямая соединительная линия 62"/>
            <p:cNvCxnSpPr>
              <a:stCxn id="60" idx="1"/>
              <a:endCxn id="62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60" idx="2"/>
              <a:endCxn id="61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Группа 67"/>
          <p:cNvGrpSpPr/>
          <p:nvPr/>
        </p:nvGrpSpPr>
        <p:grpSpPr>
          <a:xfrm>
            <a:off x="9257279" y="5362117"/>
            <a:ext cx="1167290" cy="1057779"/>
            <a:chOff x="3573422" y="2977668"/>
            <a:chExt cx="1167290" cy="1057779"/>
          </a:xfrm>
        </p:grpSpPr>
        <p:sp>
          <p:nvSpPr>
            <p:cNvPr id="69" name="Овал 68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2" name="Прямая соединительная линия 71"/>
            <p:cNvCxnSpPr>
              <a:stCxn id="69" idx="1"/>
              <a:endCxn id="71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>
              <a:stCxn id="69" idx="2"/>
              <a:endCxn id="70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8" name="Прямая со стрелкой 77"/>
          <p:cNvCxnSpPr/>
          <p:nvPr/>
        </p:nvCxnSpPr>
        <p:spPr>
          <a:xfrm flipH="1">
            <a:off x="3509478" y="3933056"/>
            <a:ext cx="243604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H="1">
            <a:off x="4616392" y="3933056"/>
            <a:ext cx="132912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flipH="1">
            <a:off x="5513472" y="3933056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5945521" y="3933056"/>
            <a:ext cx="407153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5945520" y="3933056"/>
            <a:ext cx="15906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>
            <a:off x="5945520" y="3933056"/>
            <a:ext cx="246989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8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638577" y="5229200"/>
            <a:ext cx="2873247" cy="1368152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Полученные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!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графов на вершинах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 распадаются на классы одинаковых графов: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496944" cy="1684784"/>
              </a:xfrm>
              <a:blipFill rotWithShape="0">
                <a:blip r:embed="rId2"/>
                <a:stretch>
                  <a:fillRect l="-1793" t="-4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4979093" y="2816689"/>
            <a:ext cx="1808976" cy="964680"/>
            <a:chOff x="3342237" y="2977668"/>
            <a:chExt cx="1808976" cy="964680"/>
          </a:xfrm>
        </p:grpSpPr>
        <p:sp>
          <p:nvSpPr>
            <p:cNvPr id="9" name="Овал 8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>
              <a:stCxn id="9" idx="1"/>
              <a:endCxn id="16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9" idx="2"/>
              <a:endCxn id="15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3342237" y="3388350"/>
                  <a:ext cx="4623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2237" y="3388350"/>
                  <a:ext cx="462371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683521" y="3573016"/>
                  <a:ext cx="4676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3521" y="3573016"/>
                  <a:ext cx="46769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Группа 22"/>
          <p:cNvGrpSpPr/>
          <p:nvPr/>
        </p:nvGrpSpPr>
        <p:grpSpPr>
          <a:xfrm>
            <a:off x="1638577" y="5362117"/>
            <a:ext cx="1167290" cy="1057779"/>
            <a:chOff x="3573422" y="2977668"/>
            <a:chExt cx="1167290" cy="1057779"/>
          </a:xfrm>
        </p:grpSpPr>
        <p:sp>
          <p:nvSpPr>
            <p:cNvPr id="24" name="Овал 23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4" idx="1"/>
              <a:endCxn id="26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2"/>
              <a:endCxn id="25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Группа 31"/>
          <p:cNvGrpSpPr/>
          <p:nvPr/>
        </p:nvGrpSpPr>
        <p:grpSpPr>
          <a:xfrm>
            <a:off x="3143672" y="5362117"/>
            <a:ext cx="1167290" cy="1057779"/>
            <a:chOff x="3573422" y="2977668"/>
            <a:chExt cx="1167290" cy="1057779"/>
          </a:xfrm>
        </p:grpSpPr>
        <p:sp>
          <p:nvSpPr>
            <p:cNvPr id="33" name="Овал 32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stCxn id="33" idx="1"/>
              <a:endCxn id="35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3" idx="2"/>
              <a:endCxn id="34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4362850" y="36661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6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Группа 40"/>
          <p:cNvGrpSpPr/>
          <p:nvPr/>
        </p:nvGrpSpPr>
        <p:grpSpPr>
          <a:xfrm>
            <a:off x="4616392" y="5362117"/>
            <a:ext cx="1167290" cy="1057779"/>
            <a:chOff x="3573422" y="2977668"/>
            <a:chExt cx="1167290" cy="1057779"/>
          </a:xfrm>
        </p:grpSpPr>
        <p:sp>
          <p:nvSpPr>
            <p:cNvPr id="42" name="Овал 41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5" name="Прямая соединительная линия 44"/>
            <p:cNvCxnSpPr>
              <a:stCxn id="42" idx="1"/>
              <a:endCxn id="44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42" idx="2"/>
              <a:endCxn id="43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0" name="Группа 49"/>
          <p:cNvGrpSpPr/>
          <p:nvPr/>
        </p:nvGrpSpPr>
        <p:grpSpPr>
          <a:xfrm>
            <a:off x="6121487" y="5362117"/>
            <a:ext cx="1167290" cy="1057779"/>
            <a:chOff x="3573422" y="2977668"/>
            <a:chExt cx="1167290" cy="1057779"/>
          </a:xfrm>
        </p:grpSpPr>
        <p:sp>
          <p:nvSpPr>
            <p:cNvPr id="51" name="Овал 50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1" idx="1"/>
              <a:endCxn id="53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51" idx="2"/>
              <a:endCxn id="52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Группа 58"/>
          <p:cNvGrpSpPr/>
          <p:nvPr/>
        </p:nvGrpSpPr>
        <p:grpSpPr>
          <a:xfrm>
            <a:off x="7752184" y="5362117"/>
            <a:ext cx="1167290" cy="1057779"/>
            <a:chOff x="3573422" y="2977668"/>
            <a:chExt cx="1167290" cy="1057779"/>
          </a:xfrm>
        </p:grpSpPr>
        <p:sp>
          <p:nvSpPr>
            <p:cNvPr id="60" name="Овал 59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3" name="Прямая соединительная линия 62"/>
            <p:cNvCxnSpPr>
              <a:stCxn id="60" idx="1"/>
              <a:endCxn id="62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60" idx="2"/>
              <a:endCxn id="61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Группа 67"/>
          <p:cNvGrpSpPr/>
          <p:nvPr/>
        </p:nvGrpSpPr>
        <p:grpSpPr>
          <a:xfrm>
            <a:off x="9257279" y="5362117"/>
            <a:ext cx="1167290" cy="1057779"/>
            <a:chOff x="3573422" y="2977668"/>
            <a:chExt cx="1167290" cy="1057779"/>
          </a:xfrm>
        </p:grpSpPr>
        <p:sp>
          <p:nvSpPr>
            <p:cNvPr id="69" name="Овал 68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2" name="Прямая соединительная линия 71"/>
            <p:cNvCxnSpPr>
              <a:stCxn id="69" idx="1"/>
              <a:endCxn id="71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>
              <a:stCxn id="69" idx="2"/>
              <a:endCxn id="70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8" name="Прямая со стрелкой 77"/>
          <p:cNvCxnSpPr/>
          <p:nvPr/>
        </p:nvCxnSpPr>
        <p:spPr>
          <a:xfrm flipH="1">
            <a:off x="3509478" y="3933056"/>
            <a:ext cx="243604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H="1">
            <a:off x="4616392" y="3933056"/>
            <a:ext cx="132912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flipH="1">
            <a:off x="5513472" y="3933056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5945521" y="3933056"/>
            <a:ext cx="407153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5945520" y="3933056"/>
            <a:ext cx="15906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>
            <a:off x="5945520" y="3933056"/>
            <a:ext cx="246989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Овал 76"/>
          <p:cNvSpPr/>
          <p:nvPr/>
        </p:nvSpPr>
        <p:spPr>
          <a:xfrm>
            <a:off x="4659792" y="5229200"/>
            <a:ext cx="2876368" cy="1368152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7752184" y="5229200"/>
            <a:ext cx="2808312" cy="1368152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69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638577" y="5229200"/>
            <a:ext cx="2873247" cy="1368152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25144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каждом из выделенных классов ровно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Aut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𝐺</m:t>
                                </m:r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графов. Ведь именно столькими способами можно перенумеровать вершины графа, так, чтобы он перешёл сам в себя.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число классов равно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!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Aut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𝐺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251447"/>
              </a:xfrm>
              <a:blipFill rotWithShape="0">
                <a:blip r:embed="rId2"/>
                <a:stretch>
                  <a:fillRect l="-1217" t="-24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Группа 22"/>
          <p:cNvGrpSpPr/>
          <p:nvPr/>
        </p:nvGrpSpPr>
        <p:grpSpPr>
          <a:xfrm>
            <a:off x="1638577" y="5362117"/>
            <a:ext cx="1167290" cy="1057779"/>
            <a:chOff x="3573422" y="2977668"/>
            <a:chExt cx="1167290" cy="1057779"/>
          </a:xfrm>
        </p:grpSpPr>
        <p:sp>
          <p:nvSpPr>
            <p:cNvPr id="24" name="Овал 23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4" idx="1"/>
              <a:endCxn id="26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2"/>
              <a:endCxn id="25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Группа 31"/>
          <p:cNvGrpSpPr/>
          <p:nvPr/>
        </p:nvGrpSpPr>
        <p:grpSpPr>
          <a:xfrm>
            <a:off x="3143672" y="5362117"/>
            <a:ext cx="1167290" cy="1057779"/>
            <a:chOff x="3573422" y="2977668"/>
            <a:chExt cx="1167290" cy="1057779"/>
          </a:xfrm>
        </p:grpSpPr>
        <p:sp>
          <p:nvSpPr>
            <p:cNvPr id="33" name="Овал 32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stCxn id="33" idx="1"/>
              <a:endCxn id="35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3" idx="2"/>
              <a:endCxn id="34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4362850" y="36661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6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Группа 40"/>
          <p:cNvGrpSpPr/>
          <p:nvPr/>
        </p:nvGrpSpPr>
        <p:grpSpPr>
          <a:xfrm>
            <a:off x="4616392" y="5362117"/>
            <a:ext cx="1167290" cy="1057779"/>
            <a:chOff x="3573422" y="2977668"/>
            <a:chExt cx="1167290" cy="1057779"/>
          </a:xfrm>
        </p:grpSpPr>
        <p:sp>
          <p:nvSpPr>
            <p:cNvPr id="42" name="Овал 41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5" name="Прямая соединительная линия 44"/>
            <p:cNvCxnSpPr>
              <a:stCxn id="42" idx="1"/>
              <a:endCxn id="44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42" idx="2"/>
              <a:endCxn id="43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0" name="Группа 49"/>
          <p:cNvGrpSpPr/>
          <p:nvPr/>
        </p:nvGrpSpPr>
        <p:grpSpPr>
          <a:xfrm>
            <a:off x="6121487" y="5362117"/>
            <a:ext cx="1167290" cy="1057779"/>
            <a:chOff x="3573422" y="2977668"/>
            <a:chExt cx="1167290" cy="1057779"/>
          </a:xfrm>
        </p:grpSpPr>
        <p:sp>
          <p:nvSpPr>
            <p:cNvPr id="51" name="Овал 50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1" idx="1"/>
              <a:endCxn id="53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51" idx="2"/>
              <a:endCxn id="52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Группа 58"/>
          <p:cNvGrpSpPr/>
          <p:nvPr/>
        </p:nvGrpSpPr>
        <p:grpSpPr>
          <a:xfrm>
            <a:off x="7752184" y="5362117"/>
            <a:ext cx="1167290" cy="1057779"/>
            <a:chOff x="3573422" y="2977668"/>
            <a:chExt cx="1167290" cy="1057779"/>
          </a:xfrm>
        </p:grpSpPr>
        <p:sp>
          <p:nvSpPr>
            <p:cNvPr id="60" name="Овал 59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3" name="Прямая соединительная линия 62"/>
            <p:cNvCxnSpPr>
              <a:stCxn id="60" idx="1"/>
              <a:endCxn id="62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60" idx="2"/>
              <a:endCxn id="61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Группа 67"/>
          <p:cNvGrpSpPr/>
          <p:nvPr/>
        </p:nvGrpSpPr>
        <p:grpSpPr>
          <a:xfrm>
            <a:off x="9257279" y="5362117"/>
            <a:ext cx="1167290" cy="1057779"/>
            <a:chOff x="3573422" y="2977668"/>
            <a:chExt cx="1167290" cy="1057779"/>
          </a:xfrm>
        </p:grpSpPr>
        <p:sp>
          <p:nvSpPr>
            <p:cNvPr id="69" name="Овал 68"/>
            <p:cNvSpPr/>
            <p:nvPr/>
          </p:nvSpPr>
          <p:spPr>
            <a:xfrm>
              <a:off x="4596696" y="36450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3732600" y="35010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236656" y="30903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2" name="Прямая соединительная линия 71"/>
            <p:cNvCxnSpPr>
              <a:stCxn id="69" idx="1"/>
              <a:endCxn id="71" idx="5"/>
            </p:cNvCxnSpPr>
            <p:nvPr/>
          </p:nvCxnSpPr>
          <p:spPr>
            <a:xfrm flipH="1" flipV="1">
              <a:off x="4359581" y="3213251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>
              <a:stCxn id="69" idx="2"/>
              <a:endCxn id="70" idx="6"/>
            </p:cNvCxnSpPr>
            <p:nvPr/>
          </p:nvCxnSpPr>
          <p:spPr>
            <a:xfrm flipH="1" flipV="1">
              <a:off x="3876616" y="3573016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422" y="3571665"/>
                  <a:ext cx="365806" cy="36933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6616" y="2977668"/>
                  <a:ext cx="432048" cy="36933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850" y="3666115"/>
                  <a:ext cx="365805" cy="36933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7" name="Овал 76"/>
          <p:cNvSpPr/>
          <p:nvPr/>
        </p:nvSpPr>
        <p:spPr>
          <a:xfrm>
            <a:off x="4659792" y="5229200"/>
            <a:ext cx="2876368" cy="1368152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7752184" y="5229200"/>
            <a:ext cx="2808312" cy="1368152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74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Количество графов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Каждому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-</a:t>
                </a:r>
                <a:r>
                  <a:rPr lang="ru-RU" dirty="0"/>
                  <a:t>вершинному графу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соответствуют ровно 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!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Aut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𝐺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ru-RU" dirty="0"/>
                  <a:t>  различных изоморфных </a:t>
                </a:r>
                <a:r>
                  <a:rPr lang="ru-RU" dirty="0" smtClean="0"/>
                  <a:t>графов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 множестве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ru-RU" dirty="0"/>
              </a:p>
              <a:p>
                <a:r>
                  <a:rPr lang="ru-RU" dirty="0" smtClean="0"/>
                  <a:t>Число различных графов на 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 равно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US" dirty="0" smtClean="0"/>
              </a:p>
              <a:p>
                <a:r>
                  <a:rPr lang="ru-RU" dirty="0" smtClean="0"/>
                  <a:t>Отсюда получаем формулу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p>
                    <m:r>
                      <a:rPr lang="ru-RU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sub>
                      <m:sup/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!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Aut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𝐺</m:t>
                                        </m:r>
                                      </m:e>
                                    </m:d>
                                  </m:e>
                                </m:func>
                              </m:e>
                            </m:d>
                          </m:den>
                        </m:f>
                      </m:e>
                    </m:nary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(суммирование ведётся по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всем неизоморфным графам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924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Количество графов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(без доказательства).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Количество неизоморфных графов на 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 вершинах </a:t>
                </a:r>
                <a:r>
                  <a:rPr lang="ru-RU" i="1" dirty="0" smtClean="0"/>
                  <a:t>асимптотически</a:t>
                </a:r>
                <a:r>
                  <a:rPr lang="ru-RU" dirty="0" smtClean="0"/>
                  <a:t> равно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 есть у «подавляющего большинства» графов группа автоморфизмов состоит из одной (тождественной) подстановки.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6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Количество неизоморфных деревьев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1090448" cy="455570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(без доказательства).</a:t>
                </a:r>
                <a:br>
                  <a:rPr lang="ru-RU" b="1" dirty="0" smtClean="0"/>
                </a:br>
                <a:r>
                  <a:rPr lang="ru-RU" dirty="0" smtClean="0"/>
                  <a:t>Количество неизоморфных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-вершинных деревьев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i="1" dirty="0" smtClean="0"/>
                  <a:t>асимптотически</a:t>
                </a:r>
                <a:r>
                  <a:rPr lang="ru-RU" dirty="0" smtClean="0"/>
                  <a:t> </a:t>
                </a:r>
                <a:r>
                  <a:rPr lang="ru-RU" dirty="0"/>
                  <a:t>равно 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−5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</a:rPr>
                      <m:t>≈0.44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𝛾</m:t>
                    </m:r>
                    <m:r>
                      <a:rPr lang="en-US" b="0" i="1" smtClean="0">
                        <a:latin typeface="Cambria Math"/>
                      </a:rPr>
                      <m:t>≈2.96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/>
                </a:r>
                <a:br>
                  <a:rPr lang="ru-RU" dirty="0" smtClean="0"/>
                </a:b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Докажем существенно более простую оценку:</a:t>
                </a:r>
                <a:br>
                  <a:rPr lang="ru-RU" dirty="0" smtClean="0"/>
                </a:br>
                <a:r>
                  <a:rPr lang="ru-RU" dirty="0" smtClean="0"/>
                  <a:t>количество </a:t>
                </a:r>
                <a:r>
                  <a:rPr lang="ru-RU" dirty="0"/>
                  <a:t>неизоморфных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-</a:t>
                </a:r>
                <a:r>
                  <a:rPr lang="ru-RU" dirty="0"/>
                  <a:t>вершинных деревьев не превосходит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1090448" cy="4555703"/>
              </a:xfrm>
              <a:blipFill rotWithShape="0">
                <a:blip r:embed="rId2"/>
                <a:stretch>
                  <a:fillRect l="-1154" t="-1203" r="-4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46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Количество неизоморфных деревьев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ru-RU" b="1" dirty="0"/>
                  <a:t/>
                </a:r>
                <a:br>
                  <a:rPr lang="ru-RU" b="1" dirty="0"/>
                </a:br>
                <a:r>
                  <a:rPr lang="ru-RU" dirty="0"/>
                  <a:t>Количество неизоморфных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/>
                  <a:t>-вершинных деревьев </a:t>
                </a:r>
                <a:r>
                  <a:rPr lang="ru-RU" dirty="0" smtClean="0"/>
                  <a:t>не превосходит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число Каталана.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Количество неизоморфных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вершинных деревьев не превосходит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592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Графы и их представления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328896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Следует чётко различать сам граф (абстрактный объект, пара множеств) и его представление (например, изображение на плоскости). 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Графы существуют вне зависимости от их изображений. Например,</a:t>
                </a:r>
                <a:r>
                  <a:rPr lang="ru-RU" dirty="0"/>
                  <a:t> </a:t>
                </a:r>
                <a:r>
                  <a:rPr lang="ru-RU" dirty="0" smtClean="0"/>
                  <a:t>граф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1,2,3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,4</m:t>
                            </m:r>
                          </m:e>
                        </m:d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1,2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можно по-разному «изобразить»: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3288960"/>
              </a:xfrm>
              <a:blipFill rotWithShape="0">
                <a:blip r:embed="rId2"/>
                <a:stretch>
                  <a:fillRect l="-1043" t="-1667" b="-42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5597469" y="656752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992202" y="656752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821207" y="546631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4" idx="1"/>
            <a:endCxn id="6" idx="5"/>
          </p:cNvCxnSpPr>
          <p:nvPr/>
        </p:nvCxnSpPr>
        <p:spPr>
          <a:xfrm flipH="1" flipV="1">
            <a:off x="4944132" y="5589241"/>
            <a:ext cx="674428" cy="9993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5" idx="6"/>
          </p:cNvCxnSpPr>
          <p:nvPr/>
        </p:nvCxnSpPr>
        <p:spPr>
          <a:xfrm flipH="1">
            <a:off x="4136219" y="6639534"/>
            <a:ext cx="146125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" idx="3"/>
            <a:endCxn id="5" idx="7"/>
          </p:cNvCxnSpPr>
          <p:nvPr/>
        </p:nvCxnSpPr>
        <p:spPr>
          <a:xfrm flipH="1">
            <a:off x="4115128" y="5589241"/>
            <a:ext cx="727171" cy="9993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4842298" y="60928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5" idx="7"/>
            <a:endCxn id="10" idx="3"/>
          </p:cNvCxnSpPr>
          <p:nvPr/>
        </p:nvCxnSpPr>
        <p:spPr>
          <a:xfrm flipV="1">
            <a:off x="4115127" y="6215797"/>
            <a:ext cx="748262" cy="3728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1"/>
            <a:endCxn id="10" idx="5"/>
          </p:cNvCxnSpPr>
          <p:nvPr/>
        </p:nvCxnSpPr>
        <p:spPr>
          <a:xfrm flipH="1" flipV="1">
            <a:off x="4965224" y="6215797"/>
            <a:ext cx="653337" cy="3728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6" idx="4"/>
            <a:endCxn id="10" idx="0"/>
          </p:cNvCxnSpPr>
          <p:nvPr/>
        </p:nvCxnSpPr>
        <p:spPr>
          <a:xfrm>
            <a:off x="4893216" y="5610332"/>
            <a:ext cx="21091" cy="4825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8288121" y="6529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891086" y="653335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267030" y="545322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7" name="Прямая соединительная линия 16"/>
          <p:cNvCxnSpPr>
            <a:stCxn id="14" idx="0"/>
            <a:endCxn id="16" idx="4"/>
          </p:cNvCxnSpPr>
          <p:nvPr/>
        </p:nvCxnSpPr>
        <p:spPr>
          <a:xfrm flipH="1" flipV="1">
            <a:off x="8339039" y="5597246"/>
            <a:ext cx="21091" cy="9318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2"/>
            <a:endCxn id="15" idx="6"/>
          </p:cNvCxnSpPr>
          <p:nvPr/>
        </p:nvCxnSpPr>
        <p:spPr>
          <a:xfrm flipH="1">
            <a:off x="7035103" y="6601062"/>
            <a:ext cx="1253019" cy="4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6" idx="3"/>
            <a:endCxn id="15" idx="7"/>
          </p:cNvCxnSpPr>
          <p:nvPr/>
        </p:nvCxnSpPr>
        <p:spPr>
          <a:xfrm flipH="1">
            <a:off x="7014011" y="5576155"/>
            <a:ext cx="1274110" cy="9782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6891086" y="545322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5" idx="0"/>
            <a:endCxn id="20" idx="4"/>
          </p:cNvCxnSpPr>
          <p:nvPr/>
        </p:nvCxnSpPr>
        <p:spPr>
          <a:xfrm flipV="1">
            <a:off x="6963094" y="5597246"/>
            <a:ext cx="0" cy="9361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4" idx="1"/>
            <a:endCxn id="20" idx="5"/>
          </p:cNvCxnSpPr>
          <p:nvPr/>
        </p:nvCxnSpPr>
        <p:spPr>
          <a:xfrm flipH="1" flipV="1">
            <a:off x="7014012" y="5576155"/>
            <a:ext cx="1295201" cy="973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20" idx="6"/>
          </p:cNvCxnSpPr>
          <p:nvPr/>
        </p:nvCxnSpPr>
        <p:spPr>
          <a:xfrm flipH="1">
            <a:off x="7035102" y="5525237"/>
            <a:ext cx="12319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8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Количество неизоморфных деревьев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Будем рассматривать </a:t>
                </a:r>
                <a:r>
                  <a:rPr lang="ru-RU" i="1" dirty="0"/>
                  <a:t>корневые </a:t>
                </a:r>
                <a:r>
                  <a:rPr lang="ru-RU" i="1" dirty="0" smtClean="0"/>
                  <a:t>деревья</a:t>
                </a:r>
                <a:r>
                  <a:rPr lang="ru-RU" dirty="0" smtClean="0"/>
                  <a:t>, т.е. деревья с выделенной вершиной-</a:t>
                </a:r>
                <a:r>
                  <a:rPr lang="ru-RU" i="1" dirty="0" smtClean="0"/>
                  <a:t>корнем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Сопоставим каждому корневому дереву </a:t>
                </a:r>
                <a:r>
                  <a:rPr lang="en-US" dirty="0" smtClean="0"/>
                  <a:t>c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вершинами правильную последовательность из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пар скобок, так, что неизоморфным деревьям соответствуют разные последовательности.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773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Количество неизоморфных деревьев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Одновершинному корневому дереву сопоставим пустую последовательность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в корневом дереве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менее двух вершин. </a:t>
                </a:r>
                <a:br>
                  <a:rPr lang="ru-RU" dirty="0" smtClean="0"/>
                </a:br>
                <a:r>
                  <a:rPr lang="ru-RU" dirty="0" smtClean="0"/>
                  <a:t>Рассмотрим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поддеревья, «прицепленные» к корню, и будем считать их корнями те вершины, которыми они прицеплены.</a:t>
                </a:r>
                <a:br>
                  <a:rPr lang="ru-RU" dirty="0" smtClean="0"/>
                </a:br>
                <a:r>
                  <a:rPr lang="ru-RU" dirty="0" smtClean="0"/>
                  <a:t>Пусть этим деревьям сопоставлены последовательности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ru-RU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Тогда дереву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сопоставим последовательность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Π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b="0" i="0" smtClean="0">
                                <a:latin typeface="Cambria Math"/>
                              </a:rPr>
                              <m:t>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…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Π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 r="-2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Количество неизоморфных деревьев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Пример:</a:t>
            </a:r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4" name="Овал 3"/>
          <p:cNvSpPr/>
          <p:nvPr/>
        </p:nvSpPr>
        <p:spPr>
          <a:xfrm flipH="1">
            <a:off x="5809563" y="2858609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H="1">
            <a:off x="5161491" y="3290657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H="1">
            <a:off x="5809563" y="3290657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H="1">
            <a:off x="6457635" y="3290657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H="1">
            <a:off x="7033699" y="3290657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>
            <a:off x="4729443" y="3722705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H="1">
            <a:off x="4441411" y="4298769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H="1">
            <a:off x="5377515" y="3722705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H="1">
            <a:off x="5815197" y="3722705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4" idx="5"/>
            <a:endCxn id="11" idx="1"/>
          </p:cNvCxnSpPr>
          <p:nvPr/>
        </p:nvCxnSpPr>
        <p:spPr>
          <a:xfrm flipH="1">
            <a:off x="5264111" y="2955118"/>
            <a:ext cx="563059" cy="35209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2" idx="0"/>
            <a:endCxn id="4" idx="4"/>
          </p:cNvCxnSpPr>
          <p:nvPr/>
        </p:nvCxnSpPr>
        <p:spPr>
          <a:xfrm flipV="1">
            <a:off x="5869675" y="2971676"/>
            <a:ext cx="0" cy="318981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4" idx="3"/>
            <a:endCxn id="13" idx="7"/>
          </p:cNvCxnSpPr>
          <p:nvPr/>
        </p:nvCxnSpPr>
        <p:spPr>
          <a:xfrm>
            <a:off x="5912183" y="2955118"/>
            <a:ext cx="563059" cy="35209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4" idx="7"/>
            <a:endCxn id="4" idx="3"/>
          </p:cNvCxnSpPr>
          <p:nvPr/>
        </p:nvCxnSpPr>
        <p:spPr>
          <a:xfrm flipH="1" flipV="1">
            <a:off x="5912183" y="2955118"/>
            <a:ext cx="1139123" cy="35209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1" idx="5"/>
            <a:endCxn id="15" idx="1"/>
          </p:cNvCxnSpPr>
          <p:nvPr/>
        </p:nvCxnSpPr>
        <p:spPr>
          <a:xfrm flipH="1">
            <a:off x="4832063" y="3387166"/>
            <a:ext cx="347035" cy="35209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1" idx="3"/>
            <a:endCxn id="17" idx="7"/>
          </p:cNvCxnSpPr>
          <p:nvPr/>
        </p:nvCxnSpPr>
        <p:spPr>
          <a:xfrm>
            <a:off x="5264111" y="3387166"/>
            <a:ext cx="131011" cy="35209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2" idx="4"/>
            <a:endCxn id="18" idx="0"/>
          </p:cNvCxnSpPr>
          <p:nvPr/>
        </p:nvCxnSpPr>
        <p:spPr>
          <a:xfrm>
            <a:off x="5869675" y="3403724"/>
            <a:ext cx="5634" cy="318981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15" idx="4"/>
            <a:endCxn id="16" idx="1"/>
          </p:cNvCxnSpPr>
          <p:nvPr/>
        </p:nvCxnSpPr>
        <p:spPr>
          <a:xfrm flipH="1">
            <a:off x="4544031" y="3835772"/>
            <a:ext cx="245525" cy="479555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283349" y="3594571"/>
                <a:ext cx="480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9348" y="3594571"/>
                <a:ext cx="48045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263028" y="3118763"/>
                <a:ext cx="930703" cy="404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027" y="3118762"/>
                <a:ext cx="930703" cy="4049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416321" y="3143241"/>
                <a:ext cx="480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320" y="3143241"/>
                <a:ext cx="48045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789556" y="2408271"/>
                <a:ext cx="2131545" cy="506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555" y="2408271"/>
                <a:ext cx="2131545" cy="50687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304468" y="4370733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467" y="4370733"/>
                <a:ext cx="38183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225404" y="3798040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403" y="3798040"/>
                <a:ext cx="38183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684392" y="3798040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0391" y="3798040"/>
                <a:ext cx="38183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326830" y="3393430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829" y="3393430"/>
                <a:ext cx="381835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902894" y="3393430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893" y="3393430"/>
                <a:ext cx="381835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Объект 2"/>
          <p:cNvSpPr txBox="1">
            <a:spLocks/>
          </p:cNvSpPr>
          <p:nvPr/>
        </p:nvSpPr>
        <p:spPr>
          <a:xfrm>
            <a:off x="838200" y="4941168"/>
            <a:ext cx="1051560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Видно, что оценка теоремы неточна: </a:t>
            </a:r>
            <a:br>
              <a:rPr lang="ru-RU" dirty="0"/>
            </a:br>
            <a:r>
              <a:rPr lang="ru-RU" dirty="0"/>
              <a:t>«код» дерева получится другим, например, при другом упорядочении поддеревьев.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335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Формула Кэли для числа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различных деревьев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Формула Кэли.</a:t>
                </a:r>
                <a:br>
                  <a:rPr lang="ru-RU" b="1" dirty="0" smtClean="0"/>
                </a:br>
                <a:r>
                  <a:rPr lang="ru-RU" dirty="0"/>
                  <a:t>Количество </a:t>
                </a:r>
                <a:r>
                  <a:rPr lang="ru-RU" dirty="0" smtClean="0"/>
                  <a:t>различных деревьев на множестве вершин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в точности равно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endParaRPr lang="ru-RU" i="1" dirty="0"/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Идея знакомая: кодирование (</a:t>
                </a:r>
                <a:r>
                  <a:rPr lang="en-US" dirty="0"/>
                  <a:t>H</a:t>
                </a:r>
                <a:r>
                  <a:rPr lang="ru-RU" dirty="0"/>
                  <a:t>. </a:t>
                </a:r>
                <a:r>
                  <a:rPr lang="en-US" dirty="0" err="1"/>
                  <a:t>Prüfer</a:t>
                </a:r>
                <a:r>
                  <a:rPr lang="ru-RU" dirty="0"/>
                  <a:t>). 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Каждому </a:t>
                </a:r>
                <a:r>
                  <a:rPr lang="ru-RU" dirty="0" smtClean="0"/>
                  <a:t>дереву на вершинах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поставим в</a:t>
                </a:r>
                <a:r>
                  <a:rPr lang="en-US" dirty="0"/>
                  <a:t> </a:t>
                </a:r>
                <a:r>
                  <a:rPr lang="ru-RU" dirty="0"/>
                  <a:t>соответствие вектор длины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компоненты в котором равны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до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50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формулы Кэли:</a:t>
            </a:r>
            <a:br>
              <a:rPr lang="ru-RU" dirty="0" smtClean="0"/>
            </a:br>
            <a:r>
              <a:rPr lang="ru-RU" dirty="0" smtClean="0"/>
              <a:t>кодирование </a:t>
            </a:r>
            <a:r>
              <a:rPr lang="ru-RU" dirty="0" err="1" smtClean="0"/>
              <a:t>Прюфера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 smtClean="0"/>
              <a:t>Последовательно проделываем:</a:t>
            </a: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ru-RU" dirty="0" smtClean="0"/>
              <a:t>Берём лист дерева с наименьшим номером, удаляем его, а его соседа выписываем</a:t>
            </a: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ru-RU" dirty="0" smtClean="0"/>
              <a:t>Поступаем так, пока в дереве не останется всего две вершины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Выписанный вектор и будет кодом дерева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810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формулы </a:t>
            </a:r>
            <a:r>
              <a:rPr lang="ru-RU" dirty="0" smtClean="0"/>
              <a:t>Кэли: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кодирование </a:t>
            </a:r>
            <a:r>
              <a:rPr lang="ru-RU" dirty="0" err="1"/>
              <a:t>Прюфера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1161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Алгоритм кодирования дерева:</a:t>
            </a:r>
          </a:p>
          <a:p>
            <a:pPr>
              <a:lnSpc>
                <a:spcPct val="110000"/>
              </a:lnSpc>
            </a:pPr>
            <a:r>
              <a:rPr lang="ru-RU" dirty="0" smtClean="0"/>
              <a:t>Берём лист дерева с наименьшим номером, удаляем его, а его соседа выписываем</a:t>
            </a:r>
          </a:p>
          <a:p>
            <a:pPr>
              <a:lnSpc>
                <a:spcPct val="110000"/>
              </a:lnSpc>
            </a:pPr>
            <a:r>
              <a:rPr lang="ru-RU" dirty="0" smtClean="0"/>
              <a:t>Поступаем так, пока в дереве не останется всего две вершины</a:t>
            </a:r>
          </a:p>
        </p:txBody>
      </p:sp>
      <p:grpSp>
        <p:nvGrpSpPr>
          <p:cNvPr id="4" name="Группа 3"/>
          <p:cNvGrpSpPr/>
          <p:nvPr/>
        </p:nvGrpSpPr>
        <p:grpSpPr>
          <a:xfrm flipH="1">
            <a:off x="1988152" y="3749508"/>
            <a:ext cx="1623062" cy="1357555"/>
            <a:chOff x="4282604" y="2738801"/>
            <a:chExt cx="1944216" cy="1729155"/>
          </a:xfrm>
        </p:grpSpPr>
        <p:sp>
          <p:nvSpPr>
            <p:cNvPr id="5" name="Овал 4"/>
            <p:cNvSpPr/>
            <p:nvPr/>
          </p:nvSpPr>
          <p:spPr>
            <a:xfrm>
              <a:off x="5148064" y="38396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5146700" y="329349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148064" y="432394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082804" y="38396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6" idx="6"/>
              <a:endCxn id="8" idx="1"/>
            </p:cNvCxnSpPr>
            <p:nvPr/>
          </p:nvCxnSpPr>
          <p:spPr>
            <a:xfrm>
              <a:off x="5290716" y="3365507"/>
              <a:ext cx="813179" cy="4952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7" idx="6"/>
              <a:endCxn id="8" idx="3"/>
            </p:cNvCxnSpPr>
            <p:nvPr/>
          </p:nvCxnSpPr>
          <p:spPr>
            <a:xfrm flipV="1">
              <a:off x="5292080" y="3962607"/>
              <a:ext cx="811815" cy="4333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5" idx="6"/>
              <a:endCxn id="8" idx="2"/>
            </p:cNvCxnSpPr>
            <p:nvPr/>
          </p:nvCxnSpPr>
          <p:spPr>
            <a:xfrm>
              <a:off x="5292080" y="3911690"/>
              <a:ext cx="79072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4282604" y="3149483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86660" y="2738801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6" idx="1"/>
              <a:endCxn id="13" idx="5"/>
            </p:cNvCxnSpPr>
            <p:nvPr/>
          </p:nvCxnSpPr>
          <p:spPr>
            <a:xfrm flipH="1" flipV="1">
              <a:off x="4909585" y="2861726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2"/>
              <a:endCxn id="12" idx="6"/>
            </p:cNvCxnSpPr>
            <p:nvPr/>
          </p:nvCxnSpPr>
          <p:spPr>
            <a:xfrm flipH="1" flipV="1">
              <a:off x="4426620" y="3221491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581003" y="4016891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003" y="4016891"/>
                <a:ext cx="30538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185607" y="3564841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607" y="3564841"/>
                <a:ext cx="30538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538486" y="3928997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486" y="3928997"/>
                <a:ext cx="30538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79052" y="4603218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052" y="4603218"/>
                <a:ext cx="3053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870672" y="4485673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672" y="4485673"/>
                <a:ext cx="30538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843866" y="4910251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866" y="4910251"/>
                <a:ext cx="30538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Овал 22"/>
          <p:cNvSpPr/>
          <p:nvPr/>
        </p:nvSpPr>
        <p:spPr>
          <a:xfrm flipH="1">
            <a:off x="5004044" y="4573832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H="1">
            <a:off x="5005182" y="4145025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H="1">
            <a:off x="5004044" y="4954021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H="1">
            <a:off x="4223708" y="4573832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>
            <a:stCxn id="24" idx="6"/>
            <a:endCxn id="26" idx="1"/>
          </p:cNvCxnSpPr>
          <p:nvPr/>
        </p:nvCxnSpPr>
        <p:spPr>
          <a:xfrm flipH="1">
            <a:off x="4326328" y="4201557"/>
            <a:ext cx="678855" cy="3888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5" idx="6"/>
            <a:endCxn id="26" idx="3"/>
          </p:cNvCxnSpPr>
          <p:nvPr/>
        </p:nvCxnSpPr>
        <p:spPr>
          <a:xfrm flipH="1" flipV="1">
            <a:off x="4326327" y="4670340"/>
            <a:ext cx="677716" cy="3402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23" idx="6"/>
            <a:endCxn id="26" idx="2"/>
          </p:cNvCxnSpPr>
          <p:nvPr/>
        </p:nvCxnSpPr>
        <p:spPr>
          <a:xfrm flipH="1">
            <a:off x="4343935" y="4630364"/>
            <a:ext cx="66010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 flipH="1">
            <a:off x="5726543" y="4031958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stCxn id="24" idx="2"/>
            <a:endCxn id="30" idx="6"/>
          </p:cNvCxnSpPr>
          <p:nvPr/>
        </p:nvCxnSpPr>
        <p:spPr>
          <a:xfrm flipV="1">
            <a:off x="5125408" y="4088492"/>
            <a:ext cx="601134" cy="1130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816558" y="3976916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558" y="3976916"/>
                <a:ext cx="305380" cy="369332"/>
              </a:xfrm>
              <a:prstGeom prst="rect">
                <a:avLst/>
              </a:prstGeom>
              <a:blipFill rotWithShape="1">
                <a:blip r:embed="rId8"/>
                <a:stretch>
                  <a:fillRect r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774041" y="3889022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041" y="3889022"/>
                <a:ext cx="30538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914607" y="4563243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607" y="4563243"/>
                <a:ext cx="30538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106227" y="4445698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227" y="4445698"/>
                <a:ext cx="30538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079421" y="4870276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5421" y="4870276"/>
                <a:ext cx="30538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Овал 41"/>
          <p:cNvSpPr/>
          <p:nvPr/>
        </p:nvSpPr>
        <p:spPr>
          <a:xfrm flipH="1">
            <a:off x="7105977" y="4157854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H="1">
            <a:off x="7104839" y="4966850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H="1">
            <a:off x="6324503" y="4586661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stCxn id="42" idx="6"/>
            <a:endCxn id="44" idx="1"/>
          </p:cNvCxnSpPr>
          <p:nvPr/>
        </p:nvCxnSpPr>
        <p:spPr>
          <a:xfrm flipH="1">
            <a:off x="6427123" y="4214386"/>
            <a:ext cx="678855" cy="3888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43" idx="6"/>
            <a:endCxn id="44" idx="3"/>
          </p:cNvCxnSpPr>
          <p:nvPr/>
        </p:nvCxnSpPr>
        <p:spPr>
          <a:xfrm flipH="1" flipV="1">
            <a:off x="6427122" y="4683169"/>
            <a:ext cx="677716" cy="3402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 flipH="1">
            <a:off x="7827338" y="4044787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>
            <a:stCxn id="42" idx="2"/>
            <a:endCxn id="48" idx="6"/>
          </p:cNvCxnSpPr>
          <p:nvPr/>
        </p:nvCxnSpPr>
        <p:spPr>
          <a:xfrm flipV="1">
            <a:off x="7226203" y="4101321"/>
            <a:ext cx="601134" cy="1130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7917353" y="3989745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353" y="3989745"/>
                <a:ext cx="30538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874836" y="3901851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836" y="3901851"/>
                <a:ext cx="30538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6015402" y="4576072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402" y="4576072"/>
                <a:ext cx="30538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7180216" y="4883105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216" y="4883105"/>
                <a:ext cx="30538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Овал 57"/>
          <p:cNvSpPr/>
          <p:nvPr/>
        </p:nvSpPr>
        <p:spPr>
          <a:xfrm flipH="1">
            <a:off x="9153803" y="4228636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flipH="1">
            <a:off x="9152665" y="5037632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flipH="1">
            <a:off x="8372329" y="4657443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>
            <a:stCxn id="58" idx="6"/>
            <a:endCxn id="60" idx="1"/>
          </p:cNvCxnSpPr>
          <p:nvPr/>
        </p:nvCxnSpPr>
        <p:spPr>
          <a:xfrm flipH="1">
            <a:off x="8474949" y="4285168"/>
            <a:ext cx="678855" cy="3888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59" idx="6"/>
            <a:endCxn id="60" idx="3"/>
          </p:cNvCxnSpPr>
          <p:nvPr/>
        </p:nvCxnSpPr>
        <p:spPr>
          <a:xfrm flipH="1" flipV="1">
            <a:off x="8474948" y="4753951"/>
            <a:ext cx="677716" cy="3402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8922662" y="3972633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662" y="3972633"/>
                <a:ext cx="305380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8063228" y="4646854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228" y="4646854"/>
                <a:ext cx="305380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9228042" y="4953887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042" y="4953887"/>
                <a:ext cx="305380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Овал 69"/>
          <p:cNvSpPr/>
          <p:nvPr/>
        </p:nvSpPr>
        <p:spPr>
          <a:xfrm flipH="1">
            <a:off x="10388515" y="4637014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 flipH="1">
            <a:off x="9608179" y="4256825"/>
            <a:ext cx="120227" cy="113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3" name="Прямая соединительная линия 72"/>
          <p:cNvCxnSpPr>
            <a:stCxn id="70" idx="6"/>
            <a:endCxn id="71" idx="3"/>
          </p:cNvCxnSpPr>
          <p:nvPr/>
        </p:nvCxnSpPr>
        <p:spPr>
          <a:xfrm flipH="1" flipV="1">
            <a:off x="9710798" y="4353333"/>
            <a:ext cx="677716" cy="3402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9753671" y="4128691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71" y="4128691"/>
                <a:ext cx="305380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10052852" y="4637013"/>
                <a:ext cx="305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8852" y="4637013"/>
                <a:ext cx="305380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4209882" y="5931009"/>
                <a:ext cx="362413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Код дерева: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1313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881" y="5931009"/>
                <a:ext cx="3624133" cy="523220"/>
              </a:xfrm>
              <a:prstGeom prst="rect">
                <a:avLst/>
              </a:prstGeom>
              <a:blipFill rotWithShape="1">
                <a:blip r:embed="rId22"/>
                <a:stretch>
                  <a:fillRect l="-3535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169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формулы </a:t>
            </a:r>
            <a:r>
              <a:rPr lang="ru-RU" dirty="0" smtClean="0"/>
              <a:t>Кэли: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кодирование </a:t>
            </a:r>
            <a:r>
              <a:rPr lang="ru-RU" dirty="0" err="1"/>
              <a:t>Прюфера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Алгоритм </a:t>
                </a:r>
                <a:r>
                  <a:rPr lang="ru-RU" b="1" dirty="0" smtClean="0"/>
                  <a:t>де</a:t>
                </a:r>
                <a:r>
                  <a:rPr lang="ru-RU" dirty="0" smtClean="0"/>
                  <a:t>кодирования дерева: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дан код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Рассмотрим список номеров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=1,2,…,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Последовательно делаем:</a:t>
                </a:r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dirty="0" smtClean="0"/>
                  <a:t>Находим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наименьшее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, не входящее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dirty="0" smtClean="0"/>
                  <a:t>Удаляем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удаляем первый элемент из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dirty="0" smtClean="0"/>
                  <a:t>Пару</a:t>
                </a:r>
                <a:r>
                  <a:rPr lang="en-US" dirty="0" smtClean="0"/>
                  <a:t> </a:t>
                </a:r>
                <a:r>
                  <a:rPr lang="ru-RU" dirty="0" smtClean="0"/>
                  <a:t>этих элементов объявляем ребром дерева</a:t>
                </a:r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dirty="0" smtClean="0"/>
                  <a:t>Когда список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закончился, то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должно остаться два элемента. Они образуют последнее ребро дерева.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834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формулы </a:t>
            </a:r>
            <a:r>
              <a:rPr lang="ru-RU" dirty="0" smtClean="0"/>
              <a:t>Кэли: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кодирование </a:t>
            </a:r>
            <a:r>
              <a:rPr lang="ru-RU" dirty="0" err="1"/>
              <a:t>Прюфера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Пример.</a:t>
                </a:r>
                <a:r>
                  <a:rPr lang="ru-RU" dirty="0" smtClean="0"/>
                  <a:t> Пусть код такой: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ru-RU" b="0" i="1" smtClean="0">
                        <a:latin typeface="Cambria Math"/>
                      </a:rPr>
                      <m:t>22314</m:t>
                    </m:r>
                    <m:r>
                      <a:rPr lang="en-US" b="0" i="1" smtClean="0">
                        <a:latin typeface="Cambria Math"/>
                      </a:rPr>
                      <m:t>5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Значит,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=8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799"/>
                <a:ext cx="8229600" cy="1252629"/>
              </a:xfrm>
              <a:blipFill rotWithShape="1">
                <a:blip r:embed="rId2"/>
                <a:stretch>
                  <a:fillRect l="-1852" t="-5825" b="-92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1611065"/>
                  </p:ext>
                </p:extLst>
              </p:nvPr>
            </p:nvGraphicFramePr>
            <p:xfrm>
              <a:off x="1775520" y="3212977"/>
              <a:ext cx="5400600" cy="33216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1336600"/>
                  </a:tblGrid>
                  <a:tr h="4102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ребро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,2,3,1,4,5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1,2,3,4,5,</m:t>
                                </m:r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6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,7,8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(2,6)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,3,1,4,5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1,2,3,4,5,</m:t>
                                </m:r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(2,7)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,1,4,5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,3,4,5,8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(3,2)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,4,5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,4,5,8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(1,3)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b="0" i="1" dirty="0" smtClean="0">
                                    <a:latin typeface="Cambria Math"/>
                                  </a:rPr>
                                  <m:t>4,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5,8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(4,1)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ru-RU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ru-RU" b="0" i="1" dirty="0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i="1" dirty="0" smtClean="0">
                                    <a:latin typeface="Cambria Math"/>
                                  </a:rPr>
                                  <m:t>5,8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(5,4)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/>
                                  </a:rPr>
                                  <m:t>5,8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/>
                                  </a:rPr>
                                  <m:t>(5,8)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1611065"/>
                  </p:ext>
                </p:extLst>
              </p:nvPr>
            </p:nvGraphicFramePr>
            <p:xfrm>
              <a:off x="251520" y="3212976"/>
              <a:ext cx="5400600" cy="33216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1336600"/>
                  </a:tblGrid>
                  <a:tr h="4102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ребро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4348" r="-166366" b="-592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104348" r="-65868" b="-592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104348" r="-457" b="-592754"/>
                          </a:stretch>
                        </a:blipFill>
                      </a:tcPr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07353" r="-166366" b="-5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207353" r="-65868" b="-5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207353" r="-457" b="-501471"/>
                          </a:stretch>
                        </a:blipFill>
                      </a:tcPr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07353" r="-166366" b="-4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307353" r="-65868" b="-4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307353" r="-457" b="-401471"/>
                          </a:stretch>
                        </a:blipFill>
                      </a:tcPr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07353" r="-166366" b="-3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407353" r="-65868" b="-3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407353" r="-457" b="-301471"/>
                          </a:stretch>
                        </a:blipFill>
                      </a:tcPr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00000" r="-166366" b="-1971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500000" r="-65868" b="-1971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500000" r="-457" b="-197101"/>
                          </a:stretch>
                        </a:blipFill>
                      </a:tcPr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608824" r="-166366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608824" r="-6586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608824" r="-457" b="-100000"/>
                          </a:stretch>
                        </a:blipFill>
                      </a:tcPr>
                    </a:tc>
                  </a:tr>
                  <a:tr h="415922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01" t="-708824" r="-65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4566" t="-708824" r="-45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1" name="Группа 10"/>
          <p:cNvGrpSpPr/>
          <p:nvPr/>
        </p:nvGrpSpPr>
        <p:grpSpPr>
          <a:xfrm>
            <a:off x="8338665" y="3058475"/>
            <a:ext cx="1879138" cy="3420037"/>
            <a:chOff x="6814665" y="3058474"/>
            <a:chExt cx="1879138" cy="3420037"/>
          </a:xfrm>
        </p:grpSpPr>
        <p:sp>
          <p:nvSpPr>
            <p:cNvPr id="5" name="Овал 4"/>
            <p:cNvSpPr/>
            <p:nvPr/>
          </p:nvSpPr>
          <p:spPr>
            <a:xfrm flipH="1">
              <a:off x="7595001" y="3699492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 flipH="1">
              <a:off x="6814665" y="3319303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stCxn id="5" idx="6"/>
              <a:endCxn id="6" idx="3"/>
            </p:cNvCxnSpPr>
            <p:nvPr/>
          </p:nvCxnSpPr>
          <p:spPr>
            <a:xfrm flipH="1" flipV="1">
              <a:off x="6917285" y="3415811"/>
              <a:ext cx="677716" cy="34021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961560" y="3058474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6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1560" y="3058474"/>
                  <a:ext cx="30538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7562538" y="3375836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2538" y="3375836"/>
                  <a:ext cx="305380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Овал 9"/>
            <p:cNvSpPr/>
            <p:nvPr/>
          </p:nvSpPr>
          <p:spPr>
            <a:xfrm flipH="1">
              <a:off x="8328310" y="3319303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0" idx="5"/>
              <a:endCxn id="5" idx="2"/>
            </p:cNvCxnSpPr>
            <p:nvPr/>
          </p:nvCxnSpPr>
          <p:spPr>
            <a:xfrm flipH="1">
              <a:off x="7715228" y="3415812"/>
              <a:ext cx="630689" cy="34021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 flipH="1">
              <a:off x="7595001" y="4221088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 flipH="1">
              <a:off x="7595001" y="4725144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 flipH="1">
              <a:off x="7598365" y="5229200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 flipH="1">
              <a:off x="7598365" y="5733256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 flipH="1">
              <a:off x="7598365" y="6237312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5" idx="4"/>
              <a:endCxn id="15" idx="0"/>
            </p:cNvCxnSpPr>
            <p:nvPr/>
          </p:nvCxnSpPr>
          <p:spPr>
            <a:xfrm>
              <a:off x="7655114" y="3812559"/>
              <a:ext cx="0" cy="4085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15" idx="4"/>
              <a:endCxn id="16" idx="0"/>
            </p:cNvCxnSpPr>
            <p:nvPr/>
          </p:nvCxnSpPr>
          <p:spPr>
            <a:xfrm>
              <a:off x="7655114" y="4334155"/>
              <a:ext cx="0" cy="39098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6" idx="4"/>
              <a:endCxn id="17" idx="0"/>
            </p:cNvCxnSpPr>
            <p:nvPr/>
          </p:nvCxnSpPr>
          <p:spPr>
            <a:xfrm>
              <a:off x="7655114" y="4838211"/>
              <a:ext cx="3364" cy="39098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17" idx="4"/>
              <a:endCxn id="18" idx="0"/>
            </p:cNvCxnSpPr>
            <p:nvPr/>
          </p:nvCxnSpPr>
          <p:spPr>
            <a:xfrm>
              <a:off x="7658478" y="5342267"/>
              <a:ext cx="0" cy="39098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18" idx="4"/>
              <a:endCxn id="19" idx="0"/>
            </p:cNvCxnSpPr>
            <p:nvPr/>
          </p:nvCxnSpPr>
          <p:spPr>
            <a:xfrm>
              <a:off x="7658478" y="5846323"/>
              <a:ext cx="0" cy="39098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388423" y="3062460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7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8423" y="3062460"/>
                  <a:ext cx="30538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7725192" y="4092955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192" y="4092955"/>
                  <a:ext cx="30538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7725192" y="4597011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192" y="4597011"/>
                  <a:ext cx="30538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7725192" y="5101067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5192" y="5101067"/>
                  <a:ext cx="305380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7728193" y="5605123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5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8193" y="5605123"/>
                  <a:ext cx="305380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7728193" y="6109179"/>
                  <a:ext cx="3053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8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8193" y="6109179"/>
                  <a:ext cx="305380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5880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Графы и их представления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6"/>
                <a:ext cx="10515600" cy="282751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И наоборот, два разных графа могут «структурно» представлять собой одно и то же: графы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1,2,3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,4</m:t>
                            </m:r>
                          </m:e>
                        </m:d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1,2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и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𝐷</m:t>
                              </m:r>
                            </m:e>
                          </m:d>
                          <m:r>
                            <a:rPr lang="en-US" i="1" dirty="0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en-US" i="1" dirty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en-US" i="1" dirty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en-US" i="1" dirty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en-US" i="1" dirty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𝐷</m:t>
                                  </m:r>
                                  <m:r>
                                    <a:rPr lang="en-US" i="1" dirty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en-US" i="1" dirty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ru-RU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6"/>
                <a:ext cx="10515600" cy="2827510"/>
              </a:xfrm>
              <a:blipFill rotWithShape="0">
                <a:blip r:embed="rId2"/>
                <a:stretch>
                  <a:fillRect l="-1043" t="-19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Овал 13"/>
          <p:cNvSpPr/>
          <p:nvPr/>
        </p:nvSpPr>
        <p:spPr>
          <a:xfrm>
            <a:off x="6880195" y="60631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483160" y="606745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859104" y="49873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7" name="Прямая соединительная линия 16"/>
          <p:cNvCxnSpPr>
            <a:stCxn id="14" idx="0"/>
            <a:endCxn id="16" idx="4"/>
          </p:cNvCxnSpPr>
          <p:nvPr/>
        </p:nvCxnSpPr>
        <p:spPr>
          <a:xfrm flipH="1" flipV="1">
            <a:off x="6931113" y="5131341"/>
            <a:ext cx="21091" cy="9318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2"/>
            <a:endCxn id="15" idx="6"/>
          </p:cNvCxnSpPr>
          <p:nvPr/>
        </p:nvCxnSpPr>
        <p:spPr>
          <a:xfrm flipH="1">
            <a:off x="5627177" y="6135157"/>
            <a:ext cx="1253019" cy="4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6" idx="3"/>
            <a:endCxn id="15" idx="7"/>
          </p:cNvCxnSpPr>
          <p:nvPr/>
        </p:nvCxnSpPr>
        <p:spPr>
          <a:xfrm flipH="1">
            <a:off x="5606085" y="5110250"/>
            <a:ext cx="1274110" cy="9782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483160" y="49873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5" idx="0"/>
            <a:endCxn id="20" idx="4"/>
          </p:cNvCxnSpPr>
          <p:nvPr/>
        </p:nvCxnSpPr>
        <p:spPr>
          <a:xfrm flipV="1">
            <a:off x="5555168" y="5131341"/>
            <a:ext cx="0" cy="9361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4" idx="1"/>
            <a:endCxn id="20" idx="5"/>
          </p:cNvCxnSpPr>
          <p:nvPr/>
        </p:nvCxnSpPr>
        <p:spPr>
          <a:xfrm flipH="1" flipV="1">
            <a:off x="5606086" y="5110250"/>
            <a:ext cx="1295201" cy="973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20" idx="6"/>
          </p:cNvCxnSpPr>
          <p:nvPr/>
        </p:nvCxnSpPr>
        <p:spPr>
          <a:xfrm flipH="1">
            <a:off x="5627176" y="5059332"/>
            <a:ext cx="12319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5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Графы, которые неотличимы со структурной точки зрения, называются </a:t>
                </a:r>
                <a:r>
                  <a:rPr lang="ru-RU" i="1" dirty="0" smtClean="0"/>
                  <a:t>изоморфными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Формально, графы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без петель и кратных рёбер </a:t>
                </a:r>
                <a:r>
                  <a:rPr lang="ru-RU" i="1" dirty="0" smtClean="0"/>
                  <a:t>изоморфны</a:t>
                </a:r>
                <a:r>
                  <a:rPr lang="ru-RU" dirty="0" smtClean="0"/>
                  <a:t>, если существует биекция 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↔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0" dirty="0" smtClean="0"/>
                  <a:t/>
                </a:r>
                <a:br>
                  <a:rPr lang="en-US" b="0" dirty="0" smtClean="0"/>
                </a:br>
                <a:r>
                  <a:rPr lang="ru-RU" b="0" dirty="0" smtClean="0"/>
                  <a:t>такая, что</a:t>
                </a:r>
                <a:r>
                  <a:rPr lang="en-US" b="0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𝑢𝑣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⇔</m:t>
                      </m:r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Сама биекция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изоморфизмом</a:t>
                </a:r>
                <a:r>
                  <a:rPr lang="ru-RU" dirty="0" smtClean="0"/>
                  <a:t> между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92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Иначе говоря,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изоморфны, если их вершины можно </a:t>
                </a:r>
                <a:r>
                  <a:rPr lang="en-US" dirty="0" smtClean="0"/>
                  <a:t>«</a:t>
                </a:r>
                <a:r>
                  <a:rPr lang="ru-RU" dirty="0" smtClean="0"/>
                  <a:t>занумеровать</a:t>
                </a:r>
                <a:r>
                  <a:rPr lang="en-US" dirty="0" smtClean="0"/>
                  <a:t>»</a:t>
                </a:r>
                <a:r>
                  <a:rPr lang="ru-RU" dirty="0" smtClean="0"/>
                  <a:t> </a:t>
                </a:r>
                <a:r>
                  <a:rPr lang="ru-RU" dirty="0"/>
                  <a:t>так, что вершины с одинаковыми </a:t>
                </a:r>
                <a:r>
                  <a:rPr lang="en-US" dirty="0" smtClean="0"/>
                  <a:t>«</a:t>
                </a:r>
                <a:r>
                  <a:rPr lang="ru-RU" dirty="0" smtClean="0"/>
                  <a:t>номерами</a:t>
                </a:r>
                <a:r>
                  <a:rPr lang="en-US" dirty="0" smtClean="0"/>
                  <a:t>»</a:t>
                </a:r>
                <a:r>
                  <a:rPr lang="ru-RU" dirty="0" smtClean="0"/>
                  <a:t> </a:t>
                </a:r>
                <a:r>
                  <a:rPr lang="ru-RU" dirty="0"/>
                  <a:t>либо смежны и в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/>
                  <a:t>,</a:t>
                </a:r>
                <a:r>
                  <a:rPr lang="en-US" dirty="0"/>
                  <a:t> </a:t>
                </a:r>
                <a:r>
                  <a:rPr lang="ru-RU" dirty="0"/>
                  <a:t>и в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/>
                  <a:t>,</a:t>
                </a:r>
                <a:r>
                  <a:rPr lang="ru-RU" dirty="0"/>
                  <a:t> либо несмежны в обоих этих </a:t>
                </a:r>
                <a:r>
                  <a:rPr lang="ru-RU" dirty="0" smtClean="0"/>
                  <a:t>графах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Пример:</a:t>
                </a:r>
                <a:endParaRPr lang="ru-RU" dirty="0"/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1,2,3</m:t>
                        </m:r>
                      </m:e>
                    </m:d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1,2</m:t>
                            </m:r>
                          </m:e>
                        </m:d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1,3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𝑦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𝑧</m:t>
                            </m:r>
                          </m:e>
                        </m:d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𝑧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dirty="0" smtClean="0"/>
                  <a:t>Изоморфизм: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1↔</m:t>
                    </m:r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, 2↔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 3</m:t>
                    </m:r>
                    <m:r>
                      <a:rPr lang="en-US" i="1">
                        <a:latin typeface="Cambria Math"/>
                      </a:rPr>
                      <m:t>↔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10156971" y="6309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292875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796931" y="57546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4" idx="1"/>
            <a:endCxn id="6" idx="5"/>
          </p:cNvCxnSpPr>
          <p:nvPr/>
        </p:nvCxnSpPr>
        <p:spPr>
          <a:xfrm flipH="1" flipV="1">
            <a:off x="9919856" y="5877547"/>
            <a:ext cx="258206" cy="4528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5" idx="6"/>
          </p:cNvCxnSpPr>
          <p:nvPr/>
        </p:nvCxnSpPr>
        <p:spPr>
          <a:xfrm flipH="1" flipV="1">
            <a:off x="9436891" y="6237312"/>
            <a:ext cx="72008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5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графов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b="1" dirty="0" smtClean="0"/>
              <a:t>Упражнение.</a:t>
            </a:r>
            <a:r>
              <a:rPr lang="ru-RU" dirty="0" smtClean="0"/>
              <a:t> Данное выше формальное определение изоморфных графов «работает» только для графов без петель и кратных рёбер. Дайте формальное определение изоморфизма, пригодное для мульти- и псевдографов.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82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графов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 smtClean="0"/>
              <a:t>Поскольку изоморфные графы с точки зрения структуры идентичны, мы часто будем считать их одним и тем же графом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Любая характеристика графа (числовая или качественная), зависящая лишь от структуры графа (т.е. равная у любой пары изоморфных графов), называется </a:t>
            </a:r>
            <a:r>
              <a:rPr lang="ru-RU" i="1" dirty="0" smtClean="0"/>
              <a:t>инвариантом</a:t>
            </a:r>
            <a:r>
              <a:rPr lang="ru-RU" dirty="0" smtClean="0"/>
              <a:t> графа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Пример: количества вершин и рёбер графа являются инвариантами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94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графов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Если требуется определить, являются ли два данных графа изоморфными, то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для </a:t>
            </a:r>
            <a:r>
              <a:rPr lang="ru-RU" dirty="0"/>
              <a:t>доказательства неизоморфности графов надо </a:t>
            </a:r>
            <a:r>
              <a:rPr lang="ru-RU" dirty="0" smtClean="0"/>
              <a:t>указать инвариант, значение которого различается </a:t>
            </a:r>
            <a:r>
              <a:rPr lang="ru-RU" dirty="0"/>
              <a:t>у этих графов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для </a:t>
            </a:r>
            <a:r>
              <a:rPr lang="ru-RU" dirty="0"/>
              <a:t>доказательства изоморфности нужно указать, какая вершина первого графа соответствует какой вершине второго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2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Автоморфизмы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Автоморфизм графа</a:t>
            </a:r>
            <a:r>
              <a:rPr lang="ru-RU" dirty="0" smtClean="0"/>
              <a:t> — это изоморфизм графа с самим собой (перестановка вершин, переводящая граф сам в себя). </a:t>
            </a:r>
          </a:p>
          <a:p>
            <a:pPr marL="0" indent="0">
              <a:buNone/>
            </a:pPr>
            <a:r>
              <a:rPr lang="ru-RU" dirty="0" smtClean="0"/>
              <a:t>Пример автоморфизмов: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351584" y="3841554"/>
            <a:ext cx="1944216" cy="1729155"/>
            <a:chOff x="4282604" y="2738801"/>
            <a:chExt cx="1944216" cy="1729155"/>
          </a:xfrm>
        </p:grpSpPr>
        <p:sp>
          <p:nvSpPr>
            <p:cNvPr id="5" name="Овал 4"/>
            <p:cNvSpPr/>
            <p:nvPr/>
          </p:nvSpPr>
          <p:spPr>
            <a:xfrm>
              <a:off x="5148064" y="38396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5146700" y="329349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148064" y="432394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082804" y="38396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6" idx="6"/>
              <a:endCxn id="8" idx="1"/>
            </p:cNvCxnSpPr>
            <p:nvPr/>
          </p:nvCxnSpPr>
          <p:spPr>
            <a:xfrm>
              <a:off x="5290716" y="3365507"/>
              <a:ext cx="813179" cy="4952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7" idx="6"/>
              <a:endCxn id="8" idx="3"/>
            </p:cNvCxnSpPr>
            <p:nvPr/>
          </p:nvCxnSpPr>
          <p:spPr>
            <a:xfrm flipV="1">
              <a:off x="5292080" y="3962607"/>
              <a:ext cx="811815" cy="4333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5" idx="6"/>
              <a:endCxn id="8" idx="2"/>
            </p:cNvCxnSpPr>
            <p:nvPr/>
          </p:nvCxnSpPr>
          <p:spPr>
            <a:xfrm>
              <a:off x="5292080" y="3911690"/>
              <a:ext cx="79072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4282604" y="3149483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86660" y="2738801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6" idx="1"/>
              <a:endCxn id="13" idx="5"/>
            </p:cNvCxnSpPr>
            <p:nvPr/>
          </p:nvCxnSpPr>
          <p:spPr>
            <a:xfrm flipH="1" flipV="1">
              <a:off x="4909585" y="2861726"/>
              <a:ext cx="258206" cy="452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2"/>
              <a:endCxn id="12" idx="6"/>
            </p:cNvCxnSpPr>
            <p:nvPr/>
          </p:nvCxnSpPr>
          <p:spPr>
            <a:xfrm flipH="1" flipV="1">
              <a:off x="4426620" y="3221491"/>
              <a:ext cx="720080" cy="1440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057788" y="4104375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787" y="4104375"/>
                <a:ext cx="365805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549453" y="3720803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452" y="3720803"/>
                <a:ext cx="36580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923248" y="4829776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247" y="4829776"/>
                <a:ext cx="36580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909844" y="5314034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5843" y="5314034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223793" y="482746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827460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205644" y="4104882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643" y="4104882"/>
                <a:ext cx="36580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166213" y="3672366"/>
                <a:ext cx="816249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1→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2→1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3→3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4→4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5→5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6→6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212" y="3672366"/>
                <a:ext cx="816249" cy="175432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626275" y="3672366"/>
                <a:ext cx="816249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1→</m:t>
                      </m:r>
                      <m:r>
                        <a:rPr lang="en-US" i="1">
                          <a:latin typeface="Cambria Math"/>
                        </a:rPr>
                        <m:t>4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2→5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3→6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4→2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5→1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6→3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2274" y="3672366"/>
                <a:ext cx="816249" cy="175432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735961" y="3672366"/>
                <a:ext cx="816249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1→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2→2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3→3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4→4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5→5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6→6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672366"/>
                <a:ext cx="816249" cy="175432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Объект 2"/>
              <p:cNvSpPr txBox="1">
                <a:spLocks/>
              </p:cNvSpPr>
              <p:nvPr/>
            </p:nvSpPr>
            <p:spPr>
              <a:xfrm>
                <a:off x="838200" y="5733256"/>
                <a:ext cx="10515600" cy="10192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/>
                  <a:t>Множество всех автоморфизмов графа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i="1" dirty="0"/>
                  <a:t> </a:t>
                </a:r>
                <a:r>
                  <a:rPr lang="ru-RU" i="1" dirty="0"/>
                  <a:t>образует группу, обозначаемую</a:t>
                </a:r>
                <a:r>
                  <a:rPr lang="en-US" i="1" dirty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Aut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e>
                        </m:d>
                      </m:e>
                    </m:func>
                  </m:oMath>
                </a14:m>
                <a:endParaRPr lang="ru-RU" i="1" dirty="0"/>
              </a:p>
            </p:txBody>
          </p:sp>
        </mc:Choice>
        <mc:Fallback xmlns="">
          <p:sp>
            <p:nvSpPr>
              <p:cNvPr id="2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33256"/>
                <a:ext cx="10515600" cy="1019201"/>
              </a:xfrm>
              <a:prstGeom prst="rect">
                <a:avLst/>
              </a:prstGeom>
              <a:blipFill rotWithShape="0">
                <a:blip r:embed="rId11"/>
                <a:stretch>
                  <a:fillRect l="-1391" t="-7143" b="-172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79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9436</TotalTime>
  <Words>647</Words>
  <Application>Microsoft Office PowerPoint</Application>
  <PresentationFormat>Широкоэкранный</PresentationFormat>
  <Paragraphs>257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Графы и их представления</vt:lpstr>
      <vt:lpstr>Графы и их представления</vt:lpstr>
      <vt:lpstr>Изоморфизм графов</vt:lpstr>
      <vt:lpstr>Изоморфизм графов</vt:lpstr>
      <vt:lpstr>Изоморфизм графов</vt:lpstr>
      <vt:lpstr>Изоморфизм графов</vt:lpstr>
      <vt:lpstr>Изоморфизм графов</vt:lpstr>
      <vt:lpstr>Автоморфизмы</vt:lpstr>
      <vt:lpstr>Автоморфизмы</vt:lpstr>
      <vt:lpstr>Различные графы  vs. Неизоморфные графы</vt:lpstr>
      <vt:lpstr>Количество графов</vt:lpstr>
      <vt:lpstr>Количество графов</vt:lpstr>
      <vt:lpstr>Количество графов</vt:lpstr>
      <vt:lpstr>Количество графов</vt:lpstr>
      <vt:lpstr>Количество графов</vt:lpstr>
      <vt:lpstr>Количество графов</vt:lpstr>
      <vt:lpstr>Количество неизоморфных деревьев</vt:lpstr>
      <vt:lpstr>Количество неизоморфных деревьев</vt:lpstr>
      <vt:lpstr>Количество неизоморфных деревьев</vt:lpstr>
      <vt:lpstr>Количество неизоморфных деревьев</vt:lpstr>
      <vt:lpstr>Количество неизоморфных деревьев</vt:lpstr>
      <vt:lpstr>Формула Кэли для числа  различных деревьев</vt:lpstr>
      <vt:lpstr>Доказательство формулы Кэли: кодирование Прюфера</vt:lpstr>
      <vt:lpstr>Доказательство формулы Кэли: кодирование Прюфера</vt:lpstr>
      <vt:lpstr>Доказательство формулы Кэли: кодирование Прюфера</vt:lpstr>
      <vt:lpstr>Доказательство формулы Кэли: кодирование Прюфера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364</cp:revision>
  <dcterms:created xsi:type="dcterms:W3CDTF">2011-09-09T18:22:36Z</dcterms:created>
  <dcterms:modified xsi:type="dcterms:W3CDTF">2014-04-02T07:56:38Z</dcterms:modified>
</cp:coreProperties>
</file>