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3"/>
  </p:notesMasterIdLst>
  <p:sldIdLst>
    <p:sldId id="458" r:id="rId3"/>
    <p:sldId id="441" r:id="rId4"/>
    <p:sldId id="442" r:id="rId5"/>
    <p:sldId id="443" r:id="rId6"/>
    <p:sldId id="444" r:id="rId7"/>
    <p:sldId id="445" r:id="rId8"/>
    <p:sldId id="446" r:id="rId9"/>
    <p:sldId id="447" r:id="rId10"/>
    <p:sldId id="448" r:id="rId11"/>
    <p:sldId id="449" r:id="rId12"/>
    <p:sldId id="450" r:id="rId13"/>
    <p:sldId id="451" r:id="rId14"/>
    <p:sldId id="452" r:id="rId15"/>
    <p:sldId id="453" r:id="rId16"/>
    <p:sldId id="454" r:id="rId17"/>
    <p:sldId id="455" r:id="rId18"/>
    <p:sldId id="456" r:id="rId19"/>
    <p:sldId id="457" r:id="rId20"/>
    <p:sldId id="414" r:id="rId21"/>
    <p:sldId id="415" r:id="rId22"/>
    <p:sldId id="416" r:id="rId23"/>
    <p:sldId id="417" r:id="rId24"/>
    <p:sldId id="436" r:id="rId25"/>
    <p:sldId id="437" r:id="rId26"/>
    <p:sldId id="438" r:id="rId27"/>
    <p:sldId id="439" r:id="rId28"/>
    <p:sldId id="418" r:id="rId29"/>
    <p:sldId id="419" r:id="rId30"/>
    <p:sldId id="420" r:id="rId31"/>
    <p:sldId id="421" r:id="rId32"/>
    <p:sldId id="422" r:id="rId33"/>
    <p:sldId id="423" r:id="rId34"/>
    <p:sldId id="424" r:id="rId35"/>
    <p:sldId id="425" r:id="rId36"/>
    <p:sldId id="428" r:id="rId37"/>
    <p:sldId id="429" r:id="rId38"/>
    <p:sldId id="430" r:id="rId39"/>
    <p:sldId id="435" r:id="rId40"/>
    <p:sldId id="433" r:id="rId41"/>
    <p:sldId id="434" r:id="rId4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Первый слайд" id="{1460D0A9-3D10-4208-8AD0-4F079226FF22}">
          <p14:sldIdLst>
            <p14:sldId id="458"/>
          </p14:sldIdLst>
        </p14:section>
        <p14:section name="Раскраски" id="{5CBC3C99-1A37-41D7-B94B-07E3B71D7CFE}">
          <p14:sldIdLst>
            <p14:sldId id="441"/>
            <p14:sldId id="442"/>
            <p14:sldId id="443"/>
            <p14:sldId id="444"/>
            <p14:sldId id="445"/>
            <p14:sldId id="446"/>
            <p14:sldId id="447"/>
            <p14:sldId id="448"/>
            <p14:sldId id="449"/>
            <p14:sldId id="450"/>
            <p14:sldId id="451"/>
            <p14:sldId id="452"/>
            <p14:sldId id="453"/>
            <p14:sldId id="454"/>
            <p14:sldId id="455"/>
            <p14:sldId id="456"/>
            <p14:sldId id="457"/>
          </p14:sldIdLst>
        </p14:section>
        <p14:section name="До формулы Эйлера" id="{34627A6D-F47D-4414-BF7F-373AB071987D}">
          <p14:sldIdLst>
            <p14:sldId id="414"/>
            <p14:sldId id="415"/>
            <p14:sldId id="416"/>
            <p14:sldId id="417"/>
            <p14:sldId id="436"/>
            <p14:sldId id="437"/>
            <p14:sldId id="438"/>
            <p14:sldId id="439"/>
            <p14:sldId id="418"/>
            <p14:sldId id="419"/>
            <p14:sldId id="420"/>
            <p14:sldId id="421"/>
          </p14:sldIdLst>
        </p14:section>
        <p14:section name="Число рёбер в планарных графах" id="{40FBB9E8-D70E-4F3F-BF57-B2CC30208F6A}">
          <p14:sldIdLst>
            <p14:sldId id="422"/>
            <p14:sldId id="423"/>
            <p14:sldId id="424"/>
            <p14:sldId id="425"/>
          </p14:sldIdLst>
        </p14:section>
        <p14:section name="Миноры. Критерии Вагнера и Куратовского" id="{2C3ADC5E-3FB3-4FFC-A3DF-12889B013097}">
          <p14:sldIdLst>
            <p14:sldId id="428"/>
            <p14:sldId id="429"/>
            <p14:sldId id="430"/>
            <p14:sldId id="435"/>
            <p14:sldId id="433"/>
            <p14:sldId id="43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00B050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5" autoAdjust="0"/>
    <p:restoredTop sz="94186" autoAdjust="0"/>
  </p:normalViewPr>
  <p:slideViewPr>
    <p:cSldViewPr>
      <p:cViewPr varScale="1">
        <p:scale>
          <a:sx n="75" d="100"/>
          <a:sy n="75" d="100"/>
        </p:scale>
        <p:origin x="342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96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B2C6E-83AF-4C46-A3C2-8B87428659AB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A6AF2-828C-4505-9E2D-6D83EA737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904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8AA-47ED-4563-BDEE-4544244446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6045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8948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7401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116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7520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1381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7967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9220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4986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8577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357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969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460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597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153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46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509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699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6AF2-828C-4505-9E2D-6D83EA73771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532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073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100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001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643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2561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559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468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6180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6003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2028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110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0224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6005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826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355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945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029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548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571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350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204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922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19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9C59E-E0C6-4729-9D34-359EC7C110EC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7DA5B-EE4D-4133-978F-B8BC2FE77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770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nia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9" Type="http://schemas.openxmlformats.org/officeDocument/2006/relationships/image" Target="../media/image42.png"/><Relationship Id="rId3" Type="http://schemas.openxmlformats.org/officeDocument/2006/relationships/image" Target="../media/image6.png"/><Relationship Id="rId21" Type="http://schemas.openxmlformats.org/officeDocument/2006/relationships/image" Target="../media/image24.png"/><Relationship Id="rId34" Type="http://schemas.openxmlformats.org/officeDocument/2006/relationships/image" Target="../media/image37.png"/><Relationship Id="rId42" Type="http://schemas.openxmlformats.org/officeDocument/2006/relationships/image" Target="../media/image45.png"/><Relationship Id="rId47" Type="http://schemas.openxmlformats.org/officeDocument/2006/relationships/image" Target="../media/image50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png"/><Relationship Id="rId33" Type="http://schemas.openxmlformats.org/officeDocument/2006/relationships/image" Target="../media/image36.png"/><Relationship Id="rId38" Type="http://schemas.openxmlformats.org/officeDocument/2006/relationships/image" Target="../media/image41.png"/><Relationship Id="rId46" Type="http://schemas.openxmlformats.org/officeDocument/2006/relationships/image" Target="../media/image49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29" Type="http://schemas.openxmlformats.org/officeDocument/2006/relationships/image" Target="../media/image32.png"/><Relationship Id="rId41" Type="http://schemas.openxmlformats.org/officeDocument/2006/relationships/image" Target="../media/image4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32" Type="http://schemas.openxmlformats.org/officeDocument/2006/relationships/image" Target="../media/image35.png"/><Relationship Id="rId37" Type="http://schemas.openxmlformats.org/officeDocument/2006/relationships/image" Target="../media/image40.png"/><Relationship Id="rId40" Type="http://schemas.openxmlformats.org/officeDocument/2006/relationships/image" Target="../media/image43.png"/><Relationship Id="rId45" Type="http://schemas.openxmlformats.org/officeDocument/2006/relationships/image" Target="../media/image48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28" Type="http://schemas.openxmlformats.org/officeDocument/2006/relationships/image" Target="../media/image31.png"/><Relationship Id="rId36" Type="http://schemas.openxmlformats.org/officeDocument/2006/relationships/image" Target="../media/image39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31" Type="http://schemas.openxmlformats.org/officeDocument/2006/relationships/image" Target="../media/image34.png"/><Relationship Id="rId44" Type="http://schemas.openxmlformats.org/officeDocument/2006/relationships/image" Target="../media/image47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Relationship Id="rId27" Type="http://schemas.openxmlformats.org/officeDocument/2006/relationships/image" Target="../media/image30.png"/><Relationship Id="rId30" Type="http://schemas.openxmlformats.org/officeDocument/2006/relationships/image" Target="../media/image33.png"/><Relationship Id="rId35" Type="http://schemas.openxmlformats.org/officeDocument/2006/relationships/image" Target="../media/image38.png"/><Relationship Id="rId43" Type="http://schemas.openxmlformats.org/officeDocument/2006/relationships/image" Target="../media/image46.png"/><Relationship Id="rId48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0.png"/><Relationship Id="rId5" Type="http://schemas.openxmlformats.org/officeDocument/2006/relationships/image" Target="../media/image180.png"/><Relationship Id="rId4" Type="http://schemas.openxmlformats.org/officeDocument/2006/relationships/image" Target="../media/image17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7" Type="http://schemas.openxmlformats.org/officeDocument/2006/relationships/image" Target="../media/image190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5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060848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/>
              <a:t>Дискретные </a:t>
            </a:r>
            <a:r>
              <a:rPr lang="ru-RU" dirty="0" smtClean="0"/>
              <a:t>структуры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МФТИ, </a:t>
            </a:r>
            <a:r>
              <a:rPr lang="ru-RU" sz="3200" dirty="0" smtClean="0"/>
              <a:t>осень 2013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3886200"/>
            <a:ext cx="8136904" cy="1752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Александр</a:t>
            </a:r>
            <a:r>
              <a:rPr lang="en-US" dirty="0" smtClean="0"/>
              <a:t> </a:t>
            </a:r>
            <a:r>
              <a:rPr lang="ru-RU" dirty="0" err="1" smtClean="0"/>
              <a:t>Дайняк</a:t>
            </a:r>
            <a:endParaRPr lang="ru-RU" dirty="0"/>
          </a:p>
          <a:p>
            <a:r>
              <a:rPr lang="en-US" dirty="0">
                <a:hlinkClick r:id="rId3"/>
              </a:rPr>
              <a:t>www.dainiak.com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875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«Жадный» алгоритм раскраски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Упорядочиваем вершины графа</a:t>
                </a:r>
                <a:r>
                  <a:rPr lang="en-US" dirty="0" smtClean="0"/>
                  <a:t>: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𝑉</m:t>
                            </m:r>
                          </m:e>
                        </m:d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for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𝑖</m:t>
                    </m:r>
                    <m:r>
                      <a:rPr lang="en-US" b="0" i="1" smtClean="0">
                        <a:latin typeface="Cambria Math"/>
                      </a:rPr>
                      <m:t>≔1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to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</m:d>
                  </m:oMath>
                </a14:m>
                <a:r>
                  <a:rPr lang="en-US" dirty="0" smtClean="0"/>
                  <a:t>: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/>
                  <a:t> </a:t>
                </a:r>
                <a:r>
                  <a:rPr lang="ru-RU" dirty="0" smtClean="0"/>
                  <a:t>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badColors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color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Cambria Math"/>
                          </a:rPr>
                          <m:t>∣</m:t>
                        </m:r>
                        <m:r>
                          <a:rPr lang="en-US" i="1">
                            <a:latin typeface="Cambria Math"/>
                          </a:rPr>
                          <m:t>𝑗</m:t>
                        </m:r>
                        <m:r>
                          <a:rPr lang="en-US" i="1">
                            <a:latin typeface="Cambria Math"/>
                          </a:rPr>
                          <m:t>&lt;</m:t>
                        </m:r>
                        <m:r>
                          <a:rPr lang="en-US" i="1">
                            <a:latin typeface="Cambria Math"/>
                          </a:rPr>
                          <m:t>𝑖</m:t>
                        </m:r>
                        <m:r>
                          <a:rPr lang="en-US" b="0" i="1" smtClean="0">
                            <a:latin typeface="Cambria Math"/>
                          </a:rPr>
                          <m:t>  </m:t>
                        </m:r>
                        <m:r>
                          <a:rPr lang="ru-RU" b="0" i="1" smtClean="0">
                            <a:latin typeface="Cambria Math"/>
                          </a:rPr>
                          <m:t>и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ru-RU" b="0" i="1" smtClean="0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b="0" dirty="0" smtClean="0"/>
                  <a:t>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color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≔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min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ℕ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∖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bad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Colors</m:t>
                            </m:r>
                          </m:e>
                        </m:d>
                      </m:e>
                    </m:func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(</a:t>
                </a:r>
                <a:r>
                  <a:rPr lang="ru-RU" dirty="0" smtClean="0"/>
                  <a:t>Т.е. при раскраске</a:t>
                </a:r>
                <a:r>
                  <a:rPr lang="en-US" dirty="0" smtClean="0"/>
                  <a:t> </a:t>
                </a:r>
                <a:r>
                  <a:rPr lang="ru-RU" dirty="0" smtClean="0"/>
                  <a:t>очередной вершины используется первый по счёту цвет, отсутствующий среди соседей вершины.</a:t>
                </a:r>
                <a:r>
                  <a:rPr lang="en-US" dirty="0" smtClean="0"/>
                  <a:t>)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19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148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«Жадный» алгоритм раскраски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1300952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for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𝑖</m:t>
                    </m:r>
                    <m:r>
                      <a:rPr lang="en-US" b="0" i="1" smtClean="0">
                        <a:latin typeface="Cambria Math"/>
                      </a:rPr>
                      <m:t>≔1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to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</m:d>
                  </m:oMath>
                </a14:m>
                <a:r>
                  <a:rPr lang="en-US" dirty="0" smtClean="0"/>
                  <a:t>: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/>
                  <a:t> </a:t>
                </a:r>
                <a:r>
                  <a:rPr lang="ru-RU" dirty="0" smtClean="0"/>
                  <a:t>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badColors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color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Cambria Math"/>
                          </a:rPr>
                          <m:t>∣</m:t>
                        </m:r>
                        <m:r>
                          <a:rPr lang="en-US" i="1">
                            <a:latin typeface="Cambria Math"/>
                          </a:rPr>
                          <m:t>𝑗</m:t>
                        </m:r>
                        <m:r>
                          <a:rPr lang="en-US" i="1">
                            <a:latin typeface="Cambria Math"/>
                          </a:rPr>
                          <m:t>&lt;</m:t>
                        </m:r>
                        <m:r>
                          <a:rPr lang="en-US" i="1">
                            <a:latin typeface="Cambria Math"/>
                          </a:rPr>
                          <m:t>𝑖</m:t>
                        </m:r>
                        <m:r>
                          <a:rPr lang="en-US" b="0" i="1" smtClean="0">
                            <a:latin typeface="Cambria Math"/>
                          </a:rPr>
                          <m:t>  </m:t>
                        </m:r>
                        <m:r>
                          <a:rPr lang="ru-RU" b="0" i="1" smtClean="0">
                            <a:latin typeface="Cambria Math"/>
                          </a:rPr>
                          <m:t>и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ru-RU" b="0" i="1" smtClean="0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b="0" dirty="0" smtClean="0"/>
                  <a:t>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color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≔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min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ℕ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∖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bad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Colors</m:t>
                            </m:r>
                          </m:e>
                        </m:d>
                      </m:e>
                    </m:func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1300952"/>
              </a:xfrm>
              <a:blipFill rotWithShape="0">
                <a:blip r:embed="rId3"/>
                <a:stretch>
                  <a:fillRect t="-116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7" name="Группа 246"/>
          <p:cNvGrpSpPr/>
          <p:nvPr/>
        </p:nvGrpSpPr>
        <p:grpSpPr>
          <a:xfrm>
            <a:off x="2390884" y="3057744"/>
            <a:ext cx="7041790" cy="3834779"/>
            <a:chOff x="866884" y="3005410"/>
            <a:chExt cx="7041790" cy="3834779"/>
          </a:xfrm>
        </p:grpSpPr>
        <p:sp>
          <p:nvSpPr>
            <p:cNvPr id="5" name="Овал 4"/>
            <p:cNvSpPr/>
            <p:nvPr/>
          </p:nvSpPr>
          <p:spPr>
            <a:xfrm>
              <a:off x="2859295" y="3403940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2460765" y="3833127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2859295" y="3833127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" name="Прямая соединительная линия 7"/>
            <p:cNvCxnSpPr>
              <a:stCxn id="7" idx="2"/>
              <a:endCxn id="6" idx="6"/>
            </p:cNvCxnSpPr>
            <p:nvPr/>
          </p:nvCxnSpPr>
          <p:spPr>
            <a:xfrm flipH="1">
              <a:off x="2522077" y="3863783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>
              <a:stCxn id="5" idx="4"/>
              <a:endCxn id="7" idx="0"/>
            </p:cNvCxnSpPr>
            <p:nvPr/>
          </p:nvCxnSpPr>
          <p:spPr>
            <a:xfrm>
              <a:off x="2889951" y="3465253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Овал 9"/>
            <p:cNvSpPr/>
            <p:nvPr/>
          </p:nvSpPr>
          <p:spPr>
            <a:xfrm>
              <a:off x="2460765" y="3403940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062234" y="3403940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460765" y="3005410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2062234" y="3833127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1663704" y="3833127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  <p:cxnSp>
          <p:nvCxnSpPr>
            <p:cNvPr id="15" name="Прямая соединительная линия 14"/>
            <p:cNvCxnSpPr>
              <a:stCxn id="12" idx="4"/>
              <a:endCxn id="10" idx="0"/>
            </p:cNvCxnSpPr>
            <p:nvPr/>
          </p:nvCxnSpPr>
          <p:spPr>
            <a:xfrm>
              <a:off x="2491421" y="3066722"/>
              <a:ext cx="0" cy="33721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12" idx="5"/>
              <a:endCxn id="5" idx="1"/>
            </p:cNvCxnSpPr>
            <p:nvPr/>
          </p:nvCxnSpPr>
          <p:spPr>
            <a:xfrm>
              <a:off x="2513098" y="3057743"/>
              <a:ext cx="355176" cy="3551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12" idx="3"/>
              <a:endCxn id="11" idx="7"/>
            </p:cNvCxnSpPr>
            <p:nvPr/>
          </p:nvCxnSpPr>
          <p:spPr>
            <a:xfrm flipH="1">
              <a:off x="2114568" y="3057743"/>
              <a:ext cx="355176" cy="3551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11" idx="3"/>
              <a:endCxn id="14" idx="7"/>
            </p:cNvCxnSpPr>
            <p:nvPr/>
          </p:nvCxnSpPr>
          <p:spPr>
            <a:xfrm flipH="1">
              <a:off x="1716037" y="3456273"/>
              <a:ext cx="355176" cy="3858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14" idx="6"/>
              <a:endCxn id="13" idx="2"/>
            </p:cNvCxnSpPr>
            <p:nvPr/>
          </p:nvCxnSpPr>
          <p:spPr>
            <a:xfrm>
              <a:off x="1725017" y="3863783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13" idx="0"/>
              <a:endCxn id="11" idx="4"/>
            </p:cNvCxnSpPr>
            <p:nvPr/>
          </p:nvCxnSpPr>
          <p:spPr>
            <a:xfrm flipV="1">
              <a:off x="2092891" y="3465253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stCxn id="13" idx="6"/>
              <a:endCxn id="6" idx="2"/>
            </p:cNvCxnSpPr>
            <p:nvPr/>
          </p:nvCxnSpPr>
          <p:spPr>
            <a:xfrm>
              <a:off x="2123547" y="3863783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10" idx="4"/>
              <a:endCxn id="6" idx="0"/>
            </p:cNvCxnSpPr>
            <p:nvPr/>
          </p:nvCxnSpPr>
          <p:spPr>
            <a:xfrm>
              <a:off x="2491421" y="3465253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10" idx="3"/>
              <a:endCxn id="13" idx="7"/>
            </p:cNvCxnSpPr>
            <p:nvPr/>
          </p:nvCxnSpPr>
          <p:spPr>
            <a:xfrm flipH="1">
              <a:off x="2114568" y="3456273"/>
              <a:ext cx="355176" cy="3858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Овал 23"/>
            <p:cNvSpPr/>
            <p:nvPr/>
          </p:nvSpPr>
          <p:spPr>
            <a:xfrm>
              <a:off x="1202034" y="3833127"/>
              <a:ext cx="61312" cy="6131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5" name="Прямая соединительная линия 24"/>
            <p:cNvCxnSpPr>
              <a:stCxn id="24" idx="6"/>
              <a:endCxn id="14" idx="2"/>
            </p:cNvCxnSpPr>
            <p:nvPr/>
          </p:nvCxnSpPr>
          <p:spPr>
            <a:xfrm>
              <a:off x="1263346" y="3863783"/>
              <a:ext cx="40035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897540" y="3648461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7540" y="3648461"/>
                  <a:ext cx="365806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Овал 27"/>
            <p:cNvSpPr/>
            <p:nvPr/>
          </p:nvSpPr>
          <p:spPr>
            <a:xfrm>
              <a:off x="5185035" y="3403940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4786505" y="3833127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5185035" y="3833127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1" name="Прямая соединительная линия 30"/>
            <p:cNvCxnSpPr>
              <a:stCxn id="30" idx="2"/>
              <a:endCxn id="29" idx="6"/>
            </p:cNvCxnSpPr>
            <p:nvPr/>
          </p:nvCxnSpPr>
          <p:spPr>
            <a:xfrm flipH="1">
              <a:off x="4847817" y="3863783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>
              <a:stCxn id="28" idx="4"/>
              <a:endCxn id="30" idx="0"/>
            </p:cNvCxnSpPr>
            <p:nvPr/>
          </p:nvCxnSpPr>
          <p:spPr>
            <a:xfrm>
              <a:off x="5215691" y="3465253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Овал 32"/>
            <p:cNvSpPr/>
            <p:nvPr/>
          </p:nvSpPr>
          <p:spPr>
            <a:xfrm>
              <a:off x="4786505" y="3403940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4387974" y="3403940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4786505" y="3005410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4387974" y="3833127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3989444" y="3833127"/>
              <a:ext cx="61312" cy="6131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5" idx="4"/>
              <a:endCxn id="33" idx="0"/>
            </p:cNvCxnSpPr>
            <p:nvPr/>
          </p:nvCxnSpPr>
          <p:spPr>
            <a:xfrm>
              <a:off x="4817161" y="3066722"/>
              <a:ext cx="0" cy="33721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stCxn id="35" idx="5"/>
              <a:endCxn id="28" idx="1"/>
            </p:cNvCxnSpPr>
            <p:nvPr/>
          </p:nvCxnSpPr>
          <p:spPr>
            <a:xfrm>
              <a:off x="4838838" y="3057743"/>
              <a:ext cx="355176" cy="3551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5" idx="3"/>
              <a:endCxn id="34" idx="7"/>
            </p:cNvCxnSpPr>
            <p:nvPr/>
          </p:nvCxnSpPr>
          <p:spPr>
            <a:xfrm flipH="1">
              <a:off x="4440308" y="3057743"/>
              <a:ext cx="355176" cy="3551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>
              <a:stCxn id="34" idx="3"/>
              <a:endCxn id="37" idx="7"/>
            </p:cNvCxnSpPr>
            <p:nvPr/>
          </p:nvCxnSpPr>
          <p:spPr>
            <a:xfrm flipH="1">
              <a:off x="4041777" y="3456273"/>
              <a:ext cx="355176" cy="3858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>
              <a:stCxn id="37" idx="6"/>
              <a:endCxn id="36" idx="2"/>
            </p:cNvCxnSpPr>
            <p:nvPr/>
          </p:nvCxnSpPr>
          <p:spPr>
            <a:xfrm>
              <a:off x="4050757" y="3863783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>
              <a:stCxn id="36" idx="0"/>
              <a:endCxn id="34" idx="4"/>
            </p:cNvCxnSpPr>
            <p:nvPr/>
          </p:nvCxnSpPr>
          <p:spPr>
            <a:xfrm flipV="1">
              <a:off x="4418631" y="3465253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>
              <a:stCxn id="36" idx="6"/>
              <a:endCxn id="29" idx="2"/>
            </p:cNvCxnSpPr>
            <p:nvPr/>
          </p:nvCxnSpPr>
          <p:spPr>
            <a:xfrm>
              <a:off x="4449287" y="3863783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>
              <a:stCxn id="33" idx="4"/>
              <a:endCxn id="29" idx="0"/>
            </p:cNvCxnSpPr>
            <p:nvPr/>
          </p:nvCxnSpPr>
          <p:spPr>
            <a:xfrm>
              <a:off x="4817161" y="3465253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>
              <a:stCxn id="33" idx="3"/>
              <a:endCxn id="36" idx="7"/>
            </p:cNvCxnSpPr>
            <p:nvPr/>
          </p:nvCxnSpPr>
          <p:spPr>
            <a:xfrm flipH="1">
              <a:off x="4440308" y="3456273"/>
              <a:ext cx="355176" cy="3858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Овал 46"/>
            <p:cNvSpPr/>
            <p:nvPr/>
          </p:nvSpPr>
          <p:spPr>
            <a:xfrm>
              <a:off x="3527774" y="3833127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8" name="Прямая соединительная линия 47"/>
            <p:cNvCxnSpPr>
              <a:stCxn id="47" idx="6"/>
              <a:endCxn id="37" idx="2"/>
            </p:cNvCxnSpPr>
            <p:nvPr/>
          </p:nvCxnSpPr>
          <p:spPr>
            <a:xfrm>
              <a:off x="3589086" y="3863783"/>
              <a:ext cx="40035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/>
                <p:cNvSpPr txBox="1"/>
                <p:nvPr/>
              </p:nvSpPr>
              <p:spPr>
                <a:xfrm>
                  <a:off x="3223280" y="3648461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49" name="TextBox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23280" y="3648461"/>
                  <a:ext cx="365806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/>
                <p:cNvSpPr txBox="1"/>
                <p:nvPr/>
              </p:nvSpPr>
              <p:spPr>
                <a:xfrm>
                  <a:off x="3789265" y="3525107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0" name="TextBox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9265" y="3525107"/>
                  <a:ext cx="365806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2" name="Овал 51"/>
            <p:cNvSpPr/>
            <p:nvPr/>
          </p:nvSpPr>
          <p:spPr>
            <a:xfrm>
              <a:off x="7561299" y="3403940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7162769" y="3833127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7561299" y="3833127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5" name="Прямая соединительная линия 54"/>
            <p:cNvCxnSpPr>
              <a:stCxn id="54" idx="2"/>
              <a:endCxn id="53" idx="6"/>
            </p:cNvCxnSpPr>
            <p:nvPr/>
          </p:nvCxnSpPr>
          <p:spPr>
            <a:xfrm flipH="1">
              <a:off x="7224081" y="3863783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>
              <a:stCxn id="52" idx="4"/>
              <a:endCxn id="54" idx="0"/>
            </p:cNvCxnSpPr>
            <p:nvPr/>
          </p:nvCxnSpPr>
          <p:spPr>
            <a:xfrm>
              <a:off x="7591955" y="3465253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Овал 56"/>
            <p:cNvSpPr/>
            <p:nvPr/>
          </p:nvSpPr>
          <p:spPr>
            <a:xfrm>
              <a:off x="7162769" y="3403940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6764238" y="3403940"/>
              <a:ext cx="61312" cy="6131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7162769" y="3005410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6764238" y="3833127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6365708" y="3833127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2" name="Прямая соединительная линия 61"/>
            <p:cNvCxnSpPr>
              <a:stCxn id="59" idx="4"/>
              <a:endCxn id="57" idx="0"/>
            </p:cNvCxnSpPr>
            <p:nvPr/>
          </p:nvCxnSpPr>
          <p:spPr>
            <a:xfrm>
              <a:off x="7193425" y="3066722"/>
              <a:ext cx="0" cy="33721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>
              <a:stCxn id="59" idx="5"/>
              <a:endCxn id="52" idx="1"/>
            </p:cNvCxnSpPr>
            <p:nvPr/>
          </p:nvCxnSpPr>
          <p:spPr>
            <a:xfrm>
              <a:off x="7215102" y="3057743"/>
              <a:ext cx="355176" cy="3551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>
              <a:stCxn id="59" idx="3"/>
              <a:endCxn id="58" idx="7"/>
            </p:cNvCxnSpPr>
            <p:nvPr/>
          </p:nvCxnSpPr>
          <p:spPr>
            <a:xfrm flipH="1">
              <a:off x="6816572" y="3057743"/>
              <a:ext cx="355176" cy="3551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>
              <a:stCxn id="58" idx="3"/>
              <a:endCxn id="61" idx="7"/>
            </p:cNvCxnSpPr>
            <p:nvPr/>
          </p:nvCxnSpPr>
          <p:spPr>
            <a:xfrm flipH="1">
              <a:off x="6418041" y="3456273"/>
              <a:ext cx="355176" cy="3858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>
              <a:stCxn id="61" idx="6"/>
              <a:endCxn id="60" idx="2"/>
            </p:cNvCxnSpPr>
            <p:nvPr/>
          </p:nvCxnSpPr>
          <p:spPr>
            <a:xfrm>
              <a:off x="6427021" y="3863783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>
              <a:stCxn id="60" idx="0"/>
              <a:endCxn id="58" idx="4"/>
            </p:cNvCxnSpPr>
            <p:nvPr/>
          </p:nvCxnSpPr>
          <p:spPr>
            <a:xfrm flipV="1">
              <a:off x="6794895" y="3465253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>
              <a:stCxn id="60" idx="6"/>
              <a:endCxn id="53" idx="2"/>
            </p:cNvCxnSpPr>
            <p:nvPr/>
          </p:nvCxnSpPr>
          <p:spPr>
            <a:xfrm>
              <a:off x="6825551" y="3863783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>
              <a:stCxn id="57" idx="4"/>
              <a:endCxn id="53" idx="0"/>
            </p:cNvCxnSpPr>
            <p:nvPr/>
          </p:nvCxnSpPr>
          <p:spPr>
            <a:xfrm>
              <a:off x="7193425" y="3465253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>
              <a:stCxn id="57" idx="3"/>
              <a:endCxn id="60" idx="7"/>
            </p:cNvCxnSpPr>
            <p:nvPr/>
          </p:nvCxnSpPr>
          <p:spPr>
            <a:xfrm flipH="1">
              <a:off x="6816572" y="3456273"/>
              <a:ext cx="355176" cy="3858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Овал 70"/>
            <p:cNvSpPr/>
            <p:nvPr/>
          </p:nvSpPr>
          <p:spPr>
            <a:xfrm>
              <a:off x="5904038" y="3833127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2" name="Прямая соединительная линия 71"/>
            <p:cNvCxnSpPr>
              <a:stCxn id="71" idx="6"/>
              <a:endCxn id="61" idx="2"/>
            </p:cNvCxnSpPr>
            <p:nvPr/>
          </p:nvCxnSpPr>
          <p:spPr>
            <a:xfrm>
              <a:off x="5965350" y="3863783"/>
              <a:ext cx="40035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Box 72"/>
                <p:cNvSpPr txBox="1"/>
                <p:nvPr/>
              </p:nvSpPr>
              <p:spPr>
                <a:xfrm>
                  <a:off x="5599544" y="3648461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73" name="TextBox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99544" y="3648461"/>
                  <a:ext cx="365806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73"/>
                <p:cNvSpPr txBox="1"/>
                <p:nvPr/>
              </p:nvSpPr>
              <p:spPr>
                <a:xfrm>
                  <a:off x="6165529" y="3525107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74" name="TextBox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65529" y="3525107"/>
                  <a:ext cx="365806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74"/>
                <p:cNvSpPr txBox="1"/>
                <p:nvPr/>
              </p:nvSpPr>
              <p:spPr>
                <a:xfrm>
                  <a:off x="6531335" y="315577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75" name="TextBox 7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31335" y="3155775"/>
                  <a:ext cx="365806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7" name="Овал 76"/>
            <p:cNvSpPr/>
            <p:nvPr/>
          </p:nvSpPr>
          <p:spPr>
            <a:xfrm>
              <a:off x="2828639" y="4698709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Овал 77"/>
            <p:cNvSpPr/>
            <p:nvPr/>
          </p:nvSpPr>
          <p:spPr>
            <a:xfrm>
              <a:off x="2430109" y="5127896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Овал 78"/>
            <p:cNvSpPr/>
            <p:nvPr/>
          </p:nvSpPr>
          <p:spPr>
            <a:xfrm>
              <a:off x="2828639" y="5127896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0" name="Прямая соединительная линия 79"/>
            <p:cNvCxnSpPr>
              <a:stCxn id="79" idx="2"/>
              <a:endCxn id="78" idx="6"/>
            </p:cNvCxnSpPr>
            <p:nvPr/>
          </p:nvCxnSpPr>
          <p:spPr>
            <a:xfrm flipH="1">
              <a:off x="2491421" y="5158552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Прямая соединительная линия 80"/>
            <p:cNvCxnSpPr>
              <a:stCxn id="77" idx="4"/>
              <a:endCxn id="79" idx="0"/>
            </p:cNvCxnSpPr>
            <p:nvPr/>
          </p:nvCxnSpPr>
          <p:spPr>
            <a:xfrm>
              <a:off x="2859295" y="4760022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Овал 81"/>
            <p:cNvSpPr/>
            <p:nvPr/>
          </p:nvSpPr>
          <p:spPr>
            <a:xfrm>
              <a:off x="2430109" y="4698709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Овал 82"/>
            <p:cNvSpPr/>
            <p:nvPr/>
          </p:nvSpPr>
          <p:spPr>
            <a:xfrm>
              <a:off x="2031578" y="4698709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Овал 83"/>
            <p:cNvSpPr/>
            <p:nvPr/>
          </p:nvSpPr>
          <p:spPr>
            <a:xfrm>
              <a:off x="2430109" y="4300179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Овал 84"/>
            <p:cNvSpPr/>
            <p:nvPr/>
          </p:nvSpPr>
          <p:spPr>
            <a:xfrm>
              <a:off x="2031578" y="5127896"/>
              <a:ext cx="61312" cy="6131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Овал 85"/>
            <p:cNvSpPr/>
            <p:nvPr/>
          </p:nvSpPr>
          <p:spPr>
            <a:xfrm>
              <a:off x="1633048" y="5127896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7" name="Прямая соединительная линия 86"/>
            <p:cNvCxnSpPr>
              <a:stCxn id="84" idx="4"/>
              <a:endCxn id="82" idx="0"/>
            </p:cNvCxnSpPr>
            <p:nvPr/>
          </p:nvCxnSpPr>
          <p:spPr>
            <a:xfrm>
              <a:off x="2460765" y="4361491"/>
              <a:ext cx="0" cy="33721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>
              <a:stCxn id="84" idx="5"/>
              <a:endCxn id="77" idx="1"/>
            </p:cNvCxnSpPr>
            <p:nvPr/>
          </p:nvCxnSpPr>
          <p:spPr>
            <a:xfrm>
              <a:off x="2482442" y="4352512"/>
              <a:ext cx="355176" cy="3551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Прямая соединительная линия 88"/>
            <p:cNvCxnSpPr>
              <a:stCxn id="84" idx="3"/>
              <a:endCxn id="83" idx="7"/>
            </p:cNvCxnSpPr>
            <p:nvPr/>
          </p:nvCxnSpPr>
          <p:spPr>
            <a:xfrm flipH="1">
              <a:off x="2083912" y="4352512"/>
              <a:ext cx="355176" cy="3551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Прямая соединительная линия 89"/>
            <p:cNvCxnSpPr>
              <a:stCxn id="83" idx="3"/>
              <a:endCxn id="86" idx="7"/>
            </p:cNvCxnSpPr>
            <p:nvPr/>
          </p:nvCxnSpPr>
          <p:spPr>
            <a:xfrm flipH="1">
              <a:off x="1685381" y="4751042"/>
              <a:ext cx="355176" cy="3858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Прямая соединительная линия 90"/>
            <p:cNvCxnSpPr>
              <a:stCxn id="86" idx="6"/>
              <a:endCxn id="85" idx="2"/>
            </p:cNvCxnSpPr>
            <p:nvPr/>
          </p:nvCxnSpPr>
          <p:spPr>
            <a:xfrm>
              <a:off x="1694361" y="5158552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Прямая соединительная линия 91"/>
            <p:cNvCxnSpPr>
              <a:stCxn id="85" idx="0"/>
              <a:endCxn id="83" idx="4"/>
            </p:cNvCxnSpPr>
            <p:nvPr/>
          </p:nvCxnSpPr>
          <p:spPr>
            <a:xfrm flipV="1">
              <a:off x="2062235" y="4760022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Прямая соединительная линия 92"/>
            <p:cNvCxnSpPr>
              <a:stCxn id="85" idx="6"/>
              <a:endCxn id="78" idx="2"/>
            </p:cNvCxnSpPr>
            <p:nvPr/>
          </p:nvCxnSpPr>
          <p:spPr>
            <a:xfrm>
              <a:off x="2092891" y="5158552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Прямая соединительная линия 93"/>
            <p:cNvCxnSpPr>
              <a:stCxn id="82" idx="4"/>
              <a:endCxn id="78" idx="0"/>
            </p:cNvCxnSpPr>
            <p:nvPr/>
          </p:nvCxnSpPr>
          <p:spPr>
            <a:xfrm>
              <a:off x="2460765" y="4760022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Прямая соединительная линия 94"/>
            <p:cNvCxnSpPr>
              <a:stCxn id="82" idx="3"/>
              <a:endCxn id="85" idx="7"/>
            </p:cNvCxnSpPr>
            <p:nvPr/>
          </p:nvCxnSpPr>
          <p:spPr>
            <a:xfrm flipH="1">
              <a:off x="2083912" y="4751042"/>
              <a:ext cx="355176" cy="3858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Овал 95"/>
            <p:cNvSpPr/>
            <p:nvPr/>
          </p:nvSpPr>
          <p:spPr>
            <a:xfrm>
              <a:off x="1171378" y="5127896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7" name="Прямая соединительная линия 96"/>
            <p:cNvCxnSpPr>
              <a:stCxn id="96" idx="6"/>
              <a:endCxn id="86" idx="2"/>
            </p:cNvCxnSpPr>
            <p:nvPr/>
          </p:nvCxnSpPr>
          <p:spPr>
            <a:xfrm>
              <a:off x="1232690" y="5158552"/>
              <a:ext cx="40035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8" name="TextBox 97"/>
                <p:cNvSpPr txBox="1"/>
                <p:nvPr/>
              </p:nvSpPr>
              <p:spPr>
                <a:xfrm>
                  <a:off x="866884" y="4943230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98" name="TextBox 9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6884" y="4943230"/>
                  <a:ext cx="365806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9" name="TextBox 98"/>
                <p:cNvSpPr txBox="1"/>
                <p:nvPr/>
              </p:nvSpPr>
              <p:spPr>
                <a:xfrm>
                  <a:off x="1432869" y="4819876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99" name="TextBox 9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32869" y="4819876"/>
                  <a:ext cx="365806" cy="369332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" name="TextBox 99"/>
                <p:cNvSpPr txBox="1"/>
                <p:nvPr/>
              </p:nvSpPr>
              <p:spPr>
                <a:xfrm>
                  <a:off x="1798675" y="4450544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00" name="TextBox 9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98675" y="4450544"/>
                  <a:ext cx="365806" cy="369332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TextBox 100"/>
                <p:cNvSpPr txBox="1"/>
                <p:nvPr/>
              </p:nvSpPr>
              <p:spPr>
                <a:xfrm>
                  <a:off x="1857654" y="5081992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01" name="TextBox 1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57654" y="5081992"/>
                  <a:ext cx="365806" cy="369332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3" name="Овал 102"/>
            <p:cNvSpPr/>
            <p:nvPr/>
          </p:nvSpPr>
          <p:spPr>
            <a:xfrm>
              <a:off x="5185949" y="4698709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Овал 103"/>
            <p:cNvSpPr/>
            <p:nvPr/>
          </p:nvSpPr>
          <p:spPr>
            <a:xfrm>
              <a:off x="4787419" y="5127896"/>
              <a:ext cx="61312" cy="6131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Овал 104"/>
            <p:cNvSpPr/>
            <p:nvPr/>
          </p:nvSpPr>
          <p:spPr>
            <a:xfrm>
              <a:off x="5185949" y="5127896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6" name="Прямая соединительная линия 105"/>
            <p:cNvCxnSpPr>
              <a:stCxn id="105" idx="2"/>
              <a:endCxn id="104" idx="6"/>
            </p:cNvCxnSpPr>
            <p:nvPr/>
          </p:nvCxnSpPr>
          <p:spPr>
            <a:xfrm flipH="1">
              <a:off x="4848731" y="5158552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Прямая соединительная линия 106"/>
            <p:cNvCxnSpPr>
              <a:stCxn id="103" idx="4"/>
              <a:endCxn id="105" idx="0"/>
            </p:cNvCxnSpPr>
            <p:nvPr/>
          </p:nvCxnSpPr>
          <p:spPr>
            <a:xfrm>
              <a:off x="5216605" y="4760022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Овал 107"/>
            <p:cNvSpPr/>
            <p:nvPr/>
          </p:nvSpPr>
          <p:spPr>
            <a:xfrm>
              <a:off x="4787419" y="4698709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4388888" y="4698709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Овал 109"/>
            <p:cNvSpPr/>
            <p:nvPr/>
          </p:nvSpPr>
          <p:spPr>
            <a:xfrm>
              <a:off x="4787419" y="4300179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1" name="Овал 110"/>
            <p:cNvSpPr/>
            <p:nvPr/>
          </p:nvSpPr>
          <p:spPr>
            <a:xfrm>
              <a:off x="4388888" y="5127896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2" name="Овал 111"/>
            <p:cNvSpPr/>
            <p:nvPr/>
          </p:nvSpPr>
          <p:spPr>
            <a:xfrm>
              <a:off x="3990358" y="5127896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3" name="Прямая соединительная линия 112"/>
            <p:cNvCxnSpPr>
              <a:stCxn id="110" idx="4"/>
              <a:endCxn id="108" idx="0"/>
            </p:cNvCxnSpPr>
            <p:nvPr/>
          </p:nvCxnSpPr>
          <p:spPr>
            <a:xfrm>
              <a:off x="4818075" y="4361491"/>
              <a:ext cx="0" cy="33721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Прямая соединительная линия 113"/>
            <p:cNvCxnSpPr>
              <a:stCxn id="110" idx="5"/>
              <a:endCxn id="103" idx="1"/>
            </p:cNvCxnSpPr>
            <p:nvPr/>
          </p:nvCxnSpPr>
          <p:spPr>
            <a:xfrm>
              <a:off x="4839752" y="4352512"/>
              <a:ext cx="355176" cy="3551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Прямая соединительная линия 114"/>
            <p:cNvCxnSpPr>
              <a:stCxn id="110" idx="3"/>
              <a:endCxn id="109" idx="7"/>
            </p:cNvCxnSpPr>
            <p:nvPr/>
          </p:nvCxnSpPr>
          <p:spPr>
            <a:xfrm flipH="1">
              <a:off x="4441222" y="4352512"/>
              <a:ext cx="355176" cy="3551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Прямая соединительная линия 115"/>
            <p:cNvCxnSpPr>
              <a:stCxn id="109" idx="3"/>
              <a:endCxn id="112" idx="7"/>
            </p:cNvCxnSpPr>
            <p:nvPr/>
          </p:nvCxnSpPr>
          <p:spPr>
            <a:xfrm flipH="1">
              <a:off x="4042691" y="4751042"/>
              <a:ext cx="355176" cy="3858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Прямая соединительная линия 116"/>
            <p:cNvCxnSpPr>
              <a:stCxn id="112" idx="6"/>
              <a:endCxn id="111" idx="2"/>
            </p:cNvCxnSpPr>
            <p:nvPr/>
          </p:nvCxnSpPr>
          <p:spPr>
            <a:xfrm>
              <a:off x="4051671" y="5158552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Прямая соединительная линия 117"/>
            <p:cNvCxnSpPr>
              <a:stCxn id="111" idx="0"/>
              <a:endCxn id="109" idx="4"/>
            </p:cNvCxnSpPr>
            <p:nvPr/>
          </p:nvCxnSpPr>
          <p:spPr>
            <a:xfrm flipV="1">
              <a:off x="4419545" y="4760022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Прямая соединительная линия 118"/>
            <p:cNvCxnSpPr>
              <a:stCxn id="111" idx="6"/>
              <a:endCxn id="104" idx="2"/>
            </p:cNvCxnSpPr>
            <p:nvPr/>
          </p:nvCxnSpPr>
          <p:spPr>
            <a:xfrm>
              <a:off x="4450201" y="5158552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Прямая соединительная линия 119"/>
            <p:cNvCxnSpPr>
              <a:stCxn id="108" idx="4"/>
              <a:endCxn id="104" idx="0"/>
            </p:cNvCxnSpPr>
            <p:nvPr/>
          </p:nvCxnSpPr>
          <p:spPr>
            <a:xfrm>
              <a:off x="4818075" y="4760022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Прямая соединительная линия 120"/>
            <p:cNvCxnSpPr>
              <a:stCxn id="108" idx="3"/>
              <a:endCxn id="111" idx="7"/>
            </p:cNvCxnSpPr>
            <p:nvPr/>
          </p:nvCxnSpPr>
          <p:spPr>
            <a:xfrm flipH="1">
              <a:off x="4441222" y="4751042"/>
              <a:ext cx="355176" cy="3858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Овал 121"/>
            <p:cNvSpPr/>
            <p:nvPr/>
          </p:nvSpPr>
          <p:spPr>
            <a:xfrm>
              <a:off x="3528688" y="5127896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3" name="Прямая соединительная линия 122"/>
            <p:cNvCxnSpPr>
              <a:stCxn id="122" idx="6"/>
              <a:endCxn id="112" idx="2"/>
            </p:cNvCxnSpPr>
            <p:nvPr/>
          </p:nvCxnSpPr>
          <p:spPr>
            <a:xfrm>
              <a:off x="3590000" y="5158552"/>
              <a:ext cx="40035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4" name="TextBox 123"/>
                <p:cNvSpPr txBox="1"/>
                <p:nvPr/>
              </p:nvSpPr>
              <p:spPr>
                <a:xfrm>
                  <a:off x="3224194" y="4943230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24" name="TextBox 1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24194" y="4943230"/>
                  <a:ext cx="365806" cy="369332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5" name="TextBox 124"/>
                <p:cNvSpPr txBox="1"/>
                <p:nvPr/>
              </p:nvSpPr>
              <p:spPr>
                <a:xfrm>
                  <a:off x="3790179" y="4819876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25" name="TextBox 1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90179" y="4819876"/>
                  <a:ext cx="365806" cy="369332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6" name="TextBox 125"/>
                <p:cNvSpPr txBox="1"/>
                <p:nvPr/>
              </p:nvSpPr>
              <p:spPr>
                <a:xfrm>
                  <a:off x="4155985" y="4450544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26" name="TextBox 1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5985" y="4450544"/>
                  <a:ext cx="365806" cy="369332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7" name="TextBox 126"/>
                <p:cNvSpPr txBox="1"/>
                <p:nvPr/>
              </p:nvSpPr>
              <p:spPr>
                <a:xfrm>
                  <a:off x="4214964" y="5081992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27" name="TextBox 1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4964" y="5081992"/>
                  <a:ext cx="365806" cy="369332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8" name="TextBox 127"/>
                <p:cNvSpPr txBox="1"/>
                <p:nvPr/>
              </p:nvSpPr>
              <p:spPr>
                <a:xfrm>
                  <a:off x="4612581" y="5081992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28" name="TextBox 1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12581" y="5081992"/>
                  <a:ext cx="365806" cy="369332"/>
                </a:xfrm>
                <a:prstGeom prst="rect">
                  <a:avLst/>
                </a:prstGeom>
                <a:blipFill rotWithShape="0"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0" name="Овал 129"/>
            <p:cNvSpPr/>
            <p:nvPr/>
          </p:nvSpPr>
          <p:spPr>
            <a:xfrm>
              <a:off x="7561072" y="4698709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1" name="Овал 130"/>
            <p:cNvSpPr/>
            <p:nvPr/>
          </p:nvSpPr>
          <p:spPr>
            <a:xfrm>
              <a:off x="7162542" y="5127896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2" name="Овал 131"/>
            <p:cNvSpPr/>
            <p:nvPr/>
          </p:nvSpPr>
          <p:spPr>
            <a:xfrm>
              <a:off x="7561072" y="5127896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3" name="Прямая соединительная линия 132"/>
            <p:cNvCxnSpPr>
              <a:stCxn id="132" idx="2"/>
              <a:endCxn id="131" idx="6"/>
            </p:cNvCxnSpPr>
            <p:nvPr/>
          </p:nvCxnSpPr>
          <p:spPr>
            <a:xfrm flipH="1">
              <a:off x="7223854" y="5158552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Прямая соединительная линия 133"/>
            <p:cNvCxnSpPr>
              <a:stCxn id="130" idx="4"/>
              <a:endCxn id="132" idx="0"/>
            </p:cNvCxnSpPr>
            <p:nvPr/>
          </p:nvCxnSpPr>
          <p:spPr>
            <a:xfrm>
              <a:off x="7591728" y="4760022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Овал 134"/>
            <p:cNvSpPr/>
            <p:nvPr/>
          </p:nvSpPr>
          <p:spPr>
            <a:xfrm>
              <a:off x="7162542" y="4698709"/>
              <a:ext cx="61312" cy="6131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Овал 135"/>
            <p:cNvSpPr/>
            <p:nvPr/>
          </p:nvSpPr>
          <p:spPr>
            <a:xfrm>
              <a:off x="6764011" y="4698709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7" name="Овал 136"/>
            <p:cNvSpPr/>
            <p:nvPr/>
          </p:nvSpPr>
          <p:spPr>
            <a:xfrm>
              <a:off x="7162542" y="4300179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8" name="Овал 137"/>
            <p:cNvSpPr/>
            <p:nvPr/>
          </p:nvSpPr>
          <p:spPr>
            <a:xfrm>
              <a:off x="6764011" y="5127896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9" name="Овал 138"/>
            <p:cNvSpPr/>
            <p:nvPr/>
          </p:nvSpPr>
          <p:spPr>
            <a:xfrm>
              <a:off x="6365481" y="5127896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0" name="Прямая соединительная линия 139"/>
            <p:cNvCxnSpPr>
              <a:stCxn id="137" idx="4"/>
              <a:endCxn id="135" idx="0"/>
            </p:cNvCxnSpPr>
            <p:nvPr/>
          </p:nvCxnSpPr>
          <p:spPr>
            <a:xfrm>
              <a:off x="7193198" y="4361491"/>
              <a:ext cx="0" cy="33721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Прямая соединительная линия 140"/>
            <p:cNvCxnSpPr>
              <a:stCxn id="137" idx="5"/>
              <a:endCxn id="130" idx="1"/>
            </p:cNvCxnSpPr>
            <p:nvPr/>
          </p:nvCxnSpPr>
          <p:spPr>
            <a:xfrm>
              <a:off x="7214875" y="4352512"/>
              <a:ext cx="355176" cy="3551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Прямая соединительная линия 141"/>
            <p:cNvCxnSpPr>
              <a:stCxn id="137" idx="3"/>
              <a:endCxn id="136" idx="7"/>
            </p:cNvCxnSpPr>
            <p:nvPr/>
          </p:nvCxnSpPr>
          <p:spPr>
            <a:xfrm flipH="1">
              <a:off x="6816345" y="4352512"/>
              <a:ext cx="355176" cy="3551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Прямая соединительная линия 142"/>
            <p:cNvCxnSpPr>
              <a:stCxn id="136" idx="3"/>
              <a:endCxn id="139" idx="7"/>
            </p:cNvCxnSpPr>
            <p:nvPr/>
          </p:nvCxnSpPr>
          <p:spPr>
            <a:xfrm flipH="1">
              <a:off x="6417814" y="4751042"/>
              <a:ext cx="355176" cy="3858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Прямая соединительная линия 143"/>
            <p:cNvCxnSpPr>
              <a:stCxn id="139" idx="6"/>
              <a:endCxn id="138" idx="2"/>
            </p:cNvCxnSpPr>
            <p:nvPr/>
          </p:nvCxnSpPr>
          <p:spPr>
            <a:xfrm>
              <a:off x="6426794" y="5158552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Прямая соединительная линия 144"/>
            <p:cNvCxnSpPr>
              <a:stCxn id="138" idx="0"/>
              <a:endCxn id="136" idx="4"/>
            </p:cNvCxnSpPr>
            <p:nvPr/>
          </p:nvCxnSpPr>
          <p:spPr>
            <a:xfrm flipV="1">
              <a:off x="6794668" y="4760022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Прямая соединительная линия 145"/>
            <p:cNvCxnSpPr>
              <a:stCxn id="138" idx="6"/>
              <a:endCxn id="131" idx="2"/>
            </p:cNvCxnSpPr>
            <p:nvPr/>
          </p:nvCxnSpPr>
          <p:spPr>
            <a:xfrm>
              <a:off x="6825324" y="5158552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Прямая соединительная линия 146"/>
            <p:cNvCxnSpPr>
              <a:stCxn id="135" idx="4"/>
              <a:endCxn id="131" idx="0"/>
            </p:cNvCxnSpPr>
            <p:nvPr/>
          </p:nvCxnSpPr>
          <p:spPr>
            <a:xfrm>
              <a:off x="7193198" y="4760022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Прямая соединительная линия 147"/>
            <p:cNvCxnSpPr>
              <a:stCxn id="135" idx="3"/>
              <a:endCxn id="138" idx="7"/>
            </p:cNvCxnSpPr>
            <p:nvPr/>
          </p:nvCxnSpPr>
          <p:spPr>
            <a:xfrm flipH="1">
              <a:off x="6816345" y="4751042"/>
              <a:ext cx="355176" cy="3858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Овал 148"/>
            <p:cNvSpPr/>
            <p:nvPr/>
          </p:nvSpPr>
          <p:spPr>
            <a:xfrm>
              <a:off x="5903811" y="5127896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50" name="Прямая соединительная линия 149"/>
            <p:cNvCxnSpPr>
              <a:stCxn id="149" idx="6"/>
              <a:endCxn id="139" idx="2"/>
            </p:cNvCxnSpPr>
            <p:nvPr/>
          </p:nvCxnSpPr>
          <p:spPr>
            <a:xfrm>
              <a:off x="5965123" y="5158552"/>
              <a:ext cx="40035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1" name="TextBox 150"/>
                <p:cNvSpPr txBox="1"/>
                <p:nvPr/>
              </p:nvSpPr>
              <p:spPr>
                <a:xfrm>
                  <a:off x="5599317" y="4943230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51" name="TextBox 1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99317" y="4943230"/>
                  <a:ext cx="365806" cy="369332"/>
                </a:xfrm>
                <a:prstGeom prst="rect">
                  <a:avLst/>
                </a:prstGeom>
                <a:blipFill rotWithShape="0"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2" name="TextBox 151"/>
                <p:cNvSpPr txBox="1"/>
                <p:nvPr/>
              </p:nvSpPr>
              <p:spPr>
                <a:xfrm>
                  <a:off x="6165302" y="4819876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52" name="TextBox 1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65302" y="4819876"/>
                  <a:ext cx="365806" cy="369332"/>
                </a:xfrm>
                <a:prstGeom prst="rect">
                  <a:avLst/>
                </a:prstGeom>
                <a:blipFill rotWithShape="0"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3" name="TextBox 152"/>
                <p:cNvSpPr txBox="1"/>
                <p:nvPr/>
              </p:nvSpPr>
              <p:spPr>
                <a:xfrm>
                  <a:off x="6531108" y="4450544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53" name="TextBox 1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31108" y="4450544"/>
                  <a:ext cx="365806" cy="369332"/>
                </a:xfrm>
                <a:prstGeom prst="rect">
                  <a:avLst/>
                </a:prstGeom>
                <a:blipFill rotWithShape="0">
                  <a:blip r:embed="rId2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4" name="TextBox 153"/>
                <p:cNvSpPr txBox="1"/>
                <p:nvPr/>
              </p:nvSpPr>
              <p:spPr>
                <a:xfrm>
                  <a:off x="6590087" y="5081992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54" name="TextBox 1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0087" y="5081992"/>
                  <a:ext cx="365806" cy="369332"/>
                </a:xfrm>
                <a:prstGeom prst="rect">
                  <a:avLst/>
                </a:prstGeom>
                <a:blipFill rotWithShape="0">
                  <a:blip r:embed="rId2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5" name="TextBox 154"/>
                <p:cNvSpPr txBox="1"/>
                <p:nvPr/>
              </p:nvSpPr>
              <p:spPr>
                <a:xfrm>
                  <a:off x="6987704" y="5081992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55" name="TextBox 1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87704" y="5081992"/>
                  <a:ext cx="365806" cy="369332"/>
                </a:xfrm>
                <a:prstGeom prst="rect">
                  <a:avLst/>
                </a:prstGeom>
                <a:blipFill rotWithShape="0">
                  <a:blip r:embed="rId2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6" name="TextBox 155"/>
                <p:cNvSpPr txBox="1"/>
                <p:nvPr/>
              </p:nvSpPr>
              <p:spPr>
                <a:xfrm>
                  <a:off x="7120667" y="4530100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56" name="TextBox 1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20667" y="4530100"/>
                  <a:ext cx="365806" cy="369332"/>
                </a:xfrm>
                <a:prstGeom prst="rect">
                  <a:avLst/>
                </a:prstGeom>
                <a:blipFill rotWithShape="0">
                  <a:blip r:embed="rId2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8" name="Овал 157"/>
            <p:cNvSpPr/>
            <p:nvPr/>
          </p:nvSpPr>
          <p:spPr>
            <a:xfrm>
              <a:off x="2859295" y="6087574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9" name="Овал 158"/>
            <p:cNvSpPr/>
            <p:nvPr/>
          </p:nvSpPr>
          <p:spPr>
            <a:xfrm>
              <a:off x="2460765" y="6516761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0" name="Овал 159"/>
            <p:cNvSpPr/>
            <p:nvPr/>
          </p:nvSpPr>
          <p:spPr>
            <a:xfrm>
              <a:off x="2859295" y="6516761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1" name="Прямая соединительная линия 160"/>
            <p:cNvCxnSpPr>
              <a:stCxn id="160" idx="2"/>
              <a:endCxn id="159" idx="6"/>
            </p:cNvCxnSpPr>
            <p:nvPr/>
          </p:nvCxnSpPr>
          <p:spPr>
            <a:xfrm flipH="1">
              <a:off x="2522077" y="6547417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Прямая соединительная линия 161"/>
            <p:cNvCxnSpPr>
              <a:stCxn id="158" idx="4"/>
              <a:endCxn id="160" idx="0"/>
            </p:cNvCxnSpPr>
            <p:nvPr/>
          </p:nvCxnSpPr>
          <p:spPr>
            <a:xfrm>
              <a:off x="2889951" y="6148887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Овал 162"/>
            <p:cNvSpPr/>
            <p:nvPr/>
          </p:nvSpPr>
          <p:spPr>
            <a:xfrm>
              <a:off x="2460765" y="6087574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Овал 163"/>
            <p:cNvSpPr/>
            <p:nvPr/>
          </p:nvSpPr>
          <p:spPr>
            <a:xfrm>
              <a:off x="2062234" y="6087574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Овал 164"/>
            <p:cNvSpPr/>
            <p:nvPr/>
          </p:nvSpPr>
          <p:spPr>
            <a:xfrm>
              <a:off x="2460765" y="5689044"/>
              <a:ext cx="61312" cy="6131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6" name="Овал 165"/>
            <p:cNvSpPr/>
            <p:nvPr/>
          </p:nvSpPr>
          <p:spPr>
            <a:xfrm>
              <a:off x="2062234" y="6516761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7" name="Овал 166"/>
            <p:cNvSpPr/>
            <p:nvPr/>
          </p:nvSpPr>
          <p:spPr>
            <a:xfrm>
              <a:off x="1663704" y="6516761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8" name="Прямая соединительная линия 167"/>
            <p:cNvCxnSpPr>
              <a:stCxn id="165" idx="4"/>
              <a:endCxn id="163" idx="0"/>
            </p:cNvCxnSpPr>
            <p:nvPr/>
          </p:nvCxnSpPr>
          <p:spPr>
            <a:xfrm>
              <a:off x="2491421" y="5750356"/>
              <a:ext cx="0" cy="33721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Прямая соединительная линия 168"/>
            <p:cNvCxnSpPr>
              <a:stCxn id="165" idx="5"/>
              <a:endCxn id="158" idx="1"/>
            </p:cNvCxnSpPr>
            <p:nvPr/>
          </p:nvCxnSpPr>
          <p:spPr>
            <a:xfrm>
              <a:off x="2513098" y="5741377"/>
              <a:ext cx="355176" cy="3551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Прямая соединительная линия 169"/>
            <p:cNvCxnSpPr>
              <a:stCxn id="165" idx="3"/>
              <a:endCxn id="164" idx="7"/>
            </p:cNvCxnSpPr>
            <p:nvPr/>
          </p:nvCxnSpPr>
          <p:spPr>
            <a:xfrm flipH="1">
              <a:off x="2114568" y="5741377"/>
              <a:ext cx="355176" cy="3551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Прямая соединительная линия 170"/>
            <p:cNvCxnSpPr>
              <a:stCxn id="164" idx="3"/>
              <a:endCxn id="167" idx="7"/>
            </p:cNvCxnSpPr>
            <p:nvPr/>
          </p:nvCxnSpPr>
          <p:spPr>
            <a:xfrm flipH="1">
              <a:off x="1716037" y="6139907"/>
              <a:ext cx="355176" cy="3858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Прямая соединительная линия 171"/>
            <p:cNvCxnSpPr>
              <a:stCxn id="167" idx="6"/>
              <a:endCxn id="166" idx="2"/>
            </p:cNvCxnSpPr>
            <p:nvPr/>
          </p:nvCxnSpPr>
          <p:spPr>
            <a:xfrm>
              <a:off x="1725017" y="6547417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Прямая соединительная линия 172"/>
            <p:cNvCxnSpPr>
              <a:stCxn id="166" idx="0"/>
              <a:endCxn id="164" idx="4"/>
            </p:cNvCxnSpPr>
            <p:nvPr/>
          </p:nvCxnSpPr>
          <p:spPr>
            <a:xfrm flipV="1">
              <a:off x="2092891" y="6148887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Прямая соединительная линия 173"/>
            <p:cNvCxnSpPr>
              <a:stCxn id="166" idx="6"/>
              <a:endCxn id="159" idx="2"/>
            </p:cNvCxnSpPr>
            <p:nvPr/>
          </p:nvCxnSpPr>
          <p:spPr>
            <a:xfrm>
              <a:off x="2123547" y="6547417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Прямая соединительная линия 174"/>
            <p:cNvCxnSpPr>
              <a:stCxn id="163" idx="4"/>
              <a:endCxn id="159" idx="0"/>
            </p:cNvCxnSpPr>
            <p:nvPr/>
          </p:nvCxnSpPr>
          <p:spPr>
            <a:xfrm>
              <a:off x="2491421" y="6148887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Прямая соединительная линия 175"/>
            <p:cNvCxnSpPr>
              <a:stCxn id="163" idx="3"/>
              <a:endCxn id="166" idx="7"/>
            </p:cNvCxnSpPr>
            <p:nvPr/>
          </p:nvCxnSpPr>
          <p:spPr>
            <a:xfrm flipH="1">
              <a:off x="2114568" y="6139907"/>
              <a:ext cx="355176" cy="3858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Овал 176"/>
            <p:cNvSpPr/>
            <p:nvPr/>
          </p:nvSpPr>
          <p:spPr>
            <a:xfrm>
              <a:off x="1202034" y="6516761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78" name="Прямая соединительная линия 177"/>
            <p:cNvCxnSpPr>
              <a:stCxn id="177" idx="6"/>
              <a:endCxn id="167" idx="2"/>
            </p:cNvCxnSpPr>
            <p:nvPr/>
          </p:nvCxnSpPr>
          <p:spPr>
            <a:xfrm>
              <a:off x="1263346" y="6547417"/>
              <a:ext cx="40035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9" name="TextBox 178"/>
                <p:cNvSpPr txBox="1"/>
                <p:nvPr/>
              </p:nvSpPr>
              <p:spPr>
                <a:xfrm>
                  <a:off x="897540" y="633209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79" name="TextBox 17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7540" y="6332095"/>
                  <a:ext cx="365806" cy="369332"/>
                </a:xfrm>
                <a:prstGeom prst="rect">
                  <a:avLst/>
                </a:prstGeom>
                <a:blipFill rotWithShape="0">
                  <a:blip r:embed="rId2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0" name="TextBox 179"/>
                <p:cNvSpPr txBox="1"/>
                <p:nvPr/>
              </p:nvSpPr>
              <p:spPr>
                <a:xfrm>
                  <a:off x="1463525" y="6208741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80" name="TextBox 17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3525" y="6208741"/>
                  <a:ext cx="365806" cy="369332"/>
                </a:xfrm>
                <a:prstGeom prst="rect">
                  <a:avLst/>
                </a:prstGeom>
                <a:blipFill rotWithShape="0">
                  <a:blip r:embed="rId2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1" name="TextBox 180"/>
                <p:cNvSpPr txBox="1"/>
                <p:nvPr/>
              </p:nvSpPr>
              <p:spPr>
                <a:xfrm>
                  <a:off x="1829331" y="5839409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81" name="TextBox 1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29331" y="5839409"/>
                  <a:ext cx="365806" cy="369332"/>
                </a:xfrm>
                <a:prstGeom prst="rect">
                  <a:avLst/>
                </a:prstGeom>
                <a:blipFill rotWithShape="0">
                  <a:blip r:embed="rId2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2" name="TextBox 181"/>
                <p:cNvSpPr txBox="1"/>
                <p:nvPr/>
              </p:nvSpPr>
              <p:spPr>
                <a:xfrm>
                  <a:off x="1888310" y="6470857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82" name="TextBox 18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88310" y="6470857"/>
                  <a:ext cx="365806" cy="369332"/>
                </a:xfrm>
                <a:prstGeom prst="rect">
                  <a:avLst/>
                </a:prstGeom>
                <a:blipFill rotWithShape="0">
                  <a:blip r:embed="rId2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3" name="TextBox 182"/>
                <p:cNvSpPr txBox="1"/>
                <p:nvPr/>
              </p:nvSpPr>
              <p:spPr>
                <a:xfrm>
                  <a:off x="2285927" y="6470857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83" name="TextBox 18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5927" y="6470857"/>
                  <a:ext cx="365806" cy="369332"/>
                </a:xfrm>
                <a:prstGeom prst="rect">
                  <a:avLst/>
                </a:prstGeom>
                <a:blipFill rotWithShape="0">
                  <a:blip r:embed="rId2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4" name="TextBox 183"/>
                <p:cNvSpPr txBox="1"/>
                <p:nvPr/>
              </p:nvSpPr>
              <p:spPr>
                <a:xfrm>
                  <a:off x="2418890" y="59189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84" name="TextBox 18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8890" y="5918965"/>
                  <a:ext cx="365806" cy="369332"/>
                </a:xfrm>
                <a:prstGeom prst="rect">
                  <a:avLst/>
                </a:prstGeom>
                <a:blipFill rotWithShape="0">
                  <a:blip r:embed="rId3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5" name="TextBox 184"/>
                <p:cNvSpPr txBox="1"/>
                <p:nvPr/>
              </p:nvSpPr>
              <p:spPr>
                <a:xfrm>
                  <a:off x="2434159" y="5470077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185" name="TextBox 18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4159" y="5470077"/>
                  <a:ext cx="365806" cy="369332"/>
                </a:xfrm>
                <a:prstGeom prst="rect">
                  <a:avLst/>
                </a:prstGeom>
                <a:blipFill rotWithShape="0">
                  <a:blip r:embed="rId3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7" name="Овал 186"/>
            <p:cNvSpPr/>
            <p:nvPr/>
          </p:nvSpPr>
          <p:spPr>
            <a:xfrm>
              <a:off x="5185021" y="6087574"/>
              <a:ext cx="61312" cy="6131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8" name="Овал 187"/>
            <p:cNvSpPr/>
            <p:nvPr/>
          </p:nvSpPr>
          <p:spPr>
            <a:xfrm>
              <a:off x="4786491" y="6516761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9" name="Овал 188"/>
            <p:cNvSpPr/>
            <p:nvPr/>
          </p:nvSpPr>
          <p:spPr>
            <a:xfrm>
              <a:off x="5185021" y="6516761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90" name="Прямая соединительная линия 189"/>
            <p:cNvCxnSpPr>
              <a:stCxn id="189" idx="2"/>
              <a:endCxn id="188" idx="6"/>
            </p:cNvCxnSpPr>
            <p:nvPr/>
          </p:nvCxnSpPr>
          <p:spPr>
            <a:xfrm flipH="1">
              <a:off x="4847803" y="6547417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Прямая соединительная линия 190"/>
            <p:cNvCxnSpPr>
              <a:stCxn id="187" idx="4"/>
              <a:endCxn id="189" idx="0"/>
            </p:cNvCxnSpPr>
            <p:nvPr/>
          </p:nvCxnSpPr>
          <p:spPr>
            <a:xfrm>
              <a:off x="5215677" y="6148887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Овал 191"/>
            <p:cNvSpPr/>
            <p:nvPr/>
          </p:nvSpPr>
          <p:spPr>
            <a:xfrm>
              <a:off x="4786491" y="6087574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3" name="Овал 192"/>
            <p:cNvSpPr/>
            <p:nvPr/>
          </p:nvSpPr>
          <p:spPr>
            <a:xfrm>
              <a:off x="4387960" y="6087574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4" name="Овал 193"/>
            <p:cNvSpPr/>
            <p:nvPr/>
          </p:nvSpPr>
          <p:spPr>
            <a:xfrm>
              <a:off x="4786491" y="5689044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5" name="Овал 194"/>
            <p:cNvSpPr/>
            <p:nvPr/>
          </p:nvSpPr>
          <p:spPr>
            <a:xfrm>
              <a:off x="4387960" y="6516761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6" name="Овал 195"/>
            <p:cNvSpPr/>
            <p:nvPr/>
          </p:nvSpPr>
          <p:spPr>
            <a:xfrm>
              <a:off x="3989430" y="6516761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97" name="Прямая соединительная линия 196"/>
            <p:cNvCxnSpPr>
              <a:stCxn id="194" idx="4"/>
              <a:endCxn id="192" idx="0"/>
            </p:cNvCxnSpPr>
            <p:nvPr/>
          </p:nvCxnSpPr>
          <p:spPr>
            <a:xfrm>
              <a:off x="4817147" y="5750356"/>
              <a:ext cx="0" cy="33721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Прямая соединительная линия 197"/>
            <p:cNvCxnSpPr>
              <a:stCxn id="194" idx="5"/>
              <a:endCxn id="187" idx="1"/>
            </p:cNvCxnSpPr>
            <p:nvPr/>
          </p:nvCxnSpPr>
          <p:spPr>
            <a:xfrm>
              <a:off x="4838824" y="5741377"/>
              <a:ext cx="355176" cy="3551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Прямая соединительная линия 198"/>
            <p:cNvCxnSpPr>
              <a:stCxn id="194" idx="3"/>
              <a:endCxn id="193" idx="7"/>
            </p:cNvCxnSpPr>
            <p:nvPr/>
          </p:nvCxnSpPr>
          <p:spPr>
            <a:xfrm flipH="1">
              <a:off x="4440294" y="5741377"/>
              <a:ext cx="355176" cy="3551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Прямая соединительная линия 199"/>
            <p:cNvCxnSpPr>
              <a:stCxn id="193" idx="3"/>
              <a:endCxn id="196" idx="7"/>
            </p:cNvCxnSpPr>
            <p:nvPr/>
          </p:nvCxnSpPr>
          <p:spPr>
            <a:xfrm flipH="1">
              <a:off x="4041763" y="6139907"/>
              <a:ext cx="355176" cy="3858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Прямая соединительная линия 200"/>
            <p:cNvCxnSpPr>
              <a:stCxn id="196" idx="6"/>
              <a:endCxn id="195" idx="2"/>
            </p:cNvCxnSpPr>
            <p:nvPr/>
          </p:nvCxnSpPr>
          <p:spPr>
            <a:xfrm>
              <a:off x="4050743" y="6547417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Прямая соединительная линия 201"/>
            <p:cNvCxnSpPr>
              <a:stCxn id="195" idx="0"/>
              <a:endCxn id="193" idx="4"/>
            </p:cNvCxnSpPr>
            <p:nvPr/>
          </p:nvCxnSpPr>
          <p:spPr>
            <a:xfrm flipV="1">
              <a:off x="4418617" y="6148887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Прямая соединительная линия 202"/>
            <p:cNvCxnSpPr>
              <a:stCxn id="195" idx="6"/>
              <a:endCxn id="188" idx="2"/>
            </p:cNvCxnSpPr>
            <p:nvPr/>
          </p:nvCxnSpPr>
          <p:spPr>
            <a:xfrm>
              <a:off x="4449273" y="6547417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Прямая соединительная линия 203"/>
            <p:cNvCxnSpPr>
              <a:stCxn id="192" idx="4"/>
              <a:endCxn id="188" idx="0"/>
            </p:cNvCxnSpPr>
            <p:nvPr/>
          </p:nvCxnSpPr>
          <p:spPr>
            <a:xfrm>
              <a:off x="4817147" y="6148887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Прямая соединительная линия 204"/>
            <p:cNvCxnSpPr>
              <a:stCxn id="192" idx="3"/>
              <a:endCxn id="195" idx="7"/>
            </p:cNvCxnSpPr>
            <p:nvPr/>
          </p:nvCxnSpPr>
          <p:spPr>
            <a:xfrm flipH="1">
              <a:off x="4440294" y="6139907"/>
              <a:ext cx="355176" cy="3858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Овал 205"/>
            <p:cNvSpPr/>
            <p:nvPr/>
          </p:nvSpPr>
          <p:spPr>
            <a:xfrm>
              <a:off x="3527760" y="6516761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7" name="Прямая соединительная линия 206"/>
            <p:cNvCxnSpPr>
              <a:stCxn id="206" idx="6"/>
              <a:endCxn id="196" idx="2"/>
            </p:cNvCxnSpPr>
            <p:nvPr/>
          </p:nvCxnSpPr>
          <p:spPr>
            <a:xfrm>
              <a:off x="3589072" y="6547417"/>
              <a:ext cx="40035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8" name="TextBox 207"/>
                <p:cNvSpPr txBox="1"/>
                <p:nvPr/>
              </p:nvSpPr>
              <p:spPr>
                <a:xfrm>
                  <a:off x="3223266" y="633209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08" name="TextBox 20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23266" y="6332095"/>
                  <a:ext cx="365806" cy="369332"/>
                </a:xfrm>
                <a:prstGeom prst="rect">
                  <a:avLst/>
                </a:prstGeom>
                <a:blipFill rotWithShape="0">
                  <a:blip r:embed="rId3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9" name="TextBox 208"/>
                <p:cNvSpPr txBox="1"/>
                <p:nvPr/>
              </p:nvSpPr>
              <p:spPr>
                <a:xfrm>
                  <a:off x="3789251" y="6208741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09" name="TextBox 2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9251" y="6208741"/>
                  <a:ext cx="365806" cy="369332"/>
                </a:xfrm>
                <a:prstGeom prst="rect">
                  <a:avLst/>
                </a:prstGeom>
                <a:blipFill rotWithShape="0">
                  <a:blip r:embed="rId3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0" name="TextBox 209"/>
                <p:cNvSpPr txBox="1"/>
                <p:nvPr/>
              </p:nvSpPr>
              <p:spPr>
                <a:xfrm>
                  <a:off x="4155057" y="5839409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10" name="TextBox 20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5057" y="5839409"/>
                  <a:ext cx="365806" cy="369332"/>
                </a:xfrm>
                <a:prstGeom prst="rect">
                  <a:avLst/>
                </a:prstGeom>
                <a:blipFill rotWithShape="0">
                  <a:blip r:embed="rId3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1" name="TextBox 210"/>
                <p:cNvSpPr txBox="1"/>
                <p:nvPr/>
              </p:nvSpPr>
              <p:spPr>
                <a:xfrm>
                  <a:off x="4214036" y="6470857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11" name="TextBox 2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4036" y="6470857"/>
                  <a:ext cx="365806" cy="369332"/>
                </a:xfrm>
                <a:prstGeom prst="rect">
                  <a:avLst/>
                </a:prstGeom>
                <a:blipFill rotWithShape="0">
                  <a:blip r:embed="rId3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2" name="TextBox 211"/>
                <p:cNvSpPr txBox="1"/>
                <p:nvPr/>
              </p:nvSpPr>
              <p:spPr>
                <a:xfrm>
                  <a:off x="4611653" y="6470857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12" name="TextBox 2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11653" y="6470857"/>
                  <a:ext cx="365806" cy="369332"/>
                </a:xfrm>
                <a:prstGeom prst="rect">
                  <a:avLst/>
                </a:prstGeom>
                <a:blipFill rotWithShape="0">
                  <a:blip r:embed="rId3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3" name="TextBox 212"/>
                <p:cNvSpPr txBox="1"/>
                <p:nvPr/>
              </p:nvSpPr>
              <p:spPr>
                <a:xfrm>
                  <a:off x="4744616" y="59189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13" name="TextBox 2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44616" y="5918965"/>
                  <a:ext cx="365806" cy="369332"/>
                </a:xfrm>
                <a:prstGeom prst="rect">
                  <a:avLst/>
                </a:prstGeom>
                <a:blipFill rotWithShape="0">
                  <a:blip r:embed="rId3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4" name="TextBox 213"/>
                <p:cNvSpPr txBox="1"/>
                <p:nvPr/>
              </p:nvSpPr>
              <p:spPr>
                <a:xfrm>
                  <a:off x="4759885" y="5470077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14" name="TextBox 2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59885" y="5470077"/>
                  <a:ext cx="365806" cy="369332"/>
                </a:xfrm>
                <a:prstGeom prst="rect">
                  <a:avLst/>
                </a:prstGeom>
                <a:blipFill rotWithShape="0">
                  <a:blip r:embed="rId3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5" name="TextBox 214"/>
                <p:cNvSpPr txBox="1"/>
                <p:nvPr/>
              </p:nvSpPr>
              <p:spPr>
                <a:xfrm>
                  <a:off x="5165114" y="5890679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15" name="TextBox 2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65114" y="5890679"/>
                  <a:ext cx="365806" cy="369332"/>
                </a:xfrm>
                <a:prstGeom prst="rect">
                  <a:avLst/>
                </a:prstGeom>
                <a:blipFill rotWithShape="0">
                  <a:blip r:embed="rId3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7" name="Овал 216"/>
            <p:cNvSpPr/>
            <p:nvPr/>
          </p:nvSpPr>
          <p:spPr>
            <a:xfrm>
              <a:off x="7561072" y="6087574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8" name="Овал 217"/>
            <p:cNvSpPr/>
            <p:nvPr/>
          </p:nvSpPr>
          <p:spPr>
            <a:xfrm>
              <a:off x="7162542" y="6516761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9" name="Овал 218"/>
            <p:cNvSpPr/>
            <p:nvPr/>
          </p:nvSpPr>
          <p:spPr>
            <a:xfrm>
              <a:off x="7561072" y="6516761"/>
              <a:ext cx="61312" cy="6131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20" name="Прямая соединительная линия 219"/>
            <p:cNvCxnSpPr>
              <a:stCxn id="219" idx="2"/>
              <a:endCxn id="218" idx="6"/>
            </p:cNvCxnSpPr>
            <p:nvPr/>
          </p:nvCxnSpPr>
          <p:spPr>
            <a:xfrm flipH="1">
              <a:off x="7223854" y="6547417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Прямая соединительная линия 220"/>
            <p:cNvCxnSpPr>
              <a:stCxn id="217" idx="4"/>
              <a:endCxn id="219" idx="0"/>
            </p:cNvCxnSpPr>
            <p:nvPr/>
          </p:nvCxnSpPr>
          <p:spPr>
            <a:xfrm>
              <a:off x="7591728" y="6148887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2" name="Овал 221"/>
            <p:cNvSpPr/>
            <p:nvPr/>
          </p:nvSpPr>
          <p:spPr>
            <a:xfrm>
              <a:off x="7162542" y="6087574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3" name="Овал 222"/>
            <p:cNvSpPr/>
            <p:nvPr/>
          </p:nvSpPr>
          <p:spPr>
            <a:xfrm>
              <a:off x="6764011" y="6087574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4" name="Овал 223"/>
            <p:cNvSpPr/>
            <p:nvPr/>
          </p:nvSpPr>
          <p:spPr>
            <a:xfrm>
              <a:off x="7162542" y="5689044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5" name="Овал 224"/>
            <p:cNvSpPr/>
            <p:nvPr/>
          </p:nvSpPr>
          <p:spPr>
            <a:xfrm>
              <a:off x="6764011" y="6516761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6" name="Овал 225"/>
            <p:cNvSpPr/>
            <p:nvPr/>
          </p:nvSpPr>
          <p:spPr>
            <a:xfrm>
              <a:off x="6365481" y="6516761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27" name="Прямая соединительная линия 226"/>
            <p:cNvCxnSpPr>
              <a:stCxn id="224" idx="4"/>
              <a:endCxn id="222" idx="0"/>
            </p:cNvCxnSpPr>
            <p:nvPr/>
          </p:nvCxnSpPr>
          <p:spPr>
            <a:xfrm>
              <a:off x="7193198" y="5750356"/>
              <a:ext cx="0" cy="33721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Прямая соединительная линия 227"/>
            <p:cNvCxnSpPr>
              <a:stCxn id="224" idx="5"/>
              <a:endCxn id="217" idx="1"/>
            </p:cNvCxnSpPr>
            <p:nvPr/>
          </p:nvCxnSpPr>
          <p:spPr>
            <a:xfrm>
              <a:off x="7214875" y="5741377"/>
              <a:ext cx="355176" cy="3551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Прямая соединительная линия 228"/>
            <p:cNvCxnSpPr>
              <a:stCxn id="224" idx="3"/>
              <a:endCxn id="223" idx="7"/>
            </p:cNvCxnSpPr>
            <p:nvPr/>
          </p:nvCxnSpPr>
          <p:spPr>
            <a:xfrm flipH="1">
              <a:off x="6816345" y="5741377"/>
              <a:ext cx="355176" cy="3551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Прямая соединительная линия 229"/>
            <p:cNvCxnSpPr>
              <a:stCxn id="223" idx="3"/>
              <a:endCxn id="226" idx="7"/>
            </p:cNvCxnSpPr>
            <p:nvPr/>
          </p:nvCxnSpPr>
          <p:spPr>
            <a:xfrm flipH="1">
              <a:off x="6417814" y="6139907"/>
              <a:ext cx="355176" cy="3858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Прямая соединительная линия 230"/>
            <p:cNvCxnSpPr>
              <a:stCxn id="226" idx="6"/>
              <a:endCxn id="225" idx="2"/>
            </p:cNvCxnSpPr>
            <p:nvPr/>
          </p:nvCxnSpPr>
          <p:spPr>
            <a:xfrm>
              <a:off x="6426794" y="6547417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Прямая соединительная линия 231"/>
            <p:cNvCxnSpPr>
              <a:stCxn id="225" idx="0"/>
              <a:endCxn id="223" idx="4"/>
            </p:cNvCxnSpPr>
            <p:nvPr/>
          </p:nvCxnSpPr>
          <p:spPr>
            <a:xfrm flipV="1">
              <a:off x="6794668" y="6148887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Прямая соединительная линия 232"/>
            <p:cNvCxnSpPr>
              <a:stCxn id="225" idx="6"/>
              <a:endCxn id="218" idx="2"/>
            </p:cNvCxnSpPr>
            <p:nvPr/>
          </p:nvCxnSpPr>
          <p:spPr>
            <a:xfrm>
              <a:off x="6825324" y="6547417"/>
              <a:ext cx="3372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Прямая соединительная линия 233"/>
            <p:cNvCxnSpPr>
              <a:stCxn id="222" idx="4"/>
              <a:endCxn id="218" idx="0"/>
            </p:cNvCxnSpPr>
            <p:nvPr/>
          </p:nvCxnSpPr>
          <p:spPr>
            <a:xfrm>
              <a:off x="7193198" y="6148887"/>
              <a:ext cx="0" cy="3678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Прямая соединительная линия 234"/>
            <p:cNvCxnSpPr>
              <a:stCxn id="222" idx="3"/>
              <a:endCxn id="225" idx="7"/>
            </p:cNvCxnSpPr>
            <p:nvPr/>
          </p:nvCxnSpPr>
          <p:spPr>
            <a:xfrm flipH="1">
              <a:off x="6816345" y="6139907"/>
              <a:ext cx="355176" cy="3858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6" name="Овал 235"/>
            <p:cNvSpPr/>
            <p:nvPr/>
          </p:nvSpPr>
          <p:spPr>
            <a:xfrm>
              <a:off x="5903811" y="6516761"/>
              <a:ext cx="61312" cy="613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37" name="Прямая соединительная линия 236"/>
            <p:cNvCxnSpPr>
              <a:stCxn id="236" idx="6"/>
              <a:endCxn id="226" idx="2"/>
            </p:cNvCxnSpPr>
            <p:nvPr/>
          </p:nvCxnSpPr>
          <p:spPr>
            <a:xfrm>
              <a:off x="5965123" y="6547417"/>
              <a:ext cx="40035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8" name="TextBox 237"/>
                <p:cNvSpPr txBox="1"/>
                <p:nvPr/>
              </p:nvSpPr>
              <p:spPr>
                <a:xfrm>
                  <a:off x="5599317" y="633209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38" name="TextBox 2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99317" y="6332095"/>
                  <a:ext cx="365806" cy="369332"/>
                </a:xfrm>
                <a:prstGeom prst="rect">
                  <a:avLst/>
                </a:prstGeom>
                <a:blipFill rotWithShape="0">
                  <a:blip r:embed="rId4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9" name="TextBox 238"/>
                <p:cNvSpPr txBox="1"/>
                <p:nvPr/>
              </p:nvSpPr>
              <p:spPr>
                <a:xfrm>
                  <a:off x="6165302" y="6208741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39" name="TextBox 2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65302" y="6208741"/>
                  <a:ext cx="365806" cy="369332"/>
                </a:xfrm>
                <a:prstGeom prst="rect">
                  <a:avLst/>
                </a:prstGeom>
                <a:blipFill rotWithShape="0">
                  <a:blip r:embed="rId4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0" name="TextBox 239"/>
                <p:cNvSpPr txBox="1"/>
                <p:nvPr/>
              </p:nvSpPr>
              <p:spPr>
                <a:xfrm>
                  <a:off x="6531108" y="5839409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40" name="TextBox 2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31108" y="5839409"/>
                  <a:ext cx="365806" cy="369332"/>
                </a:xfrm>
                <a:prstGeom prst="rect">
                  <a:avLst/>
                </a:prstGeom>
                <a:blipFill rotWithShape="0">
                  <a:blip r:embed="rId4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1" name="TextBox 240"/>
                <p:cNvSpPr txBox="1"/>
                <p:nvPr/>
              </p:nvSpPr>
              <p:spPr>
                <a:xfrm>
                  <a:off x="6590087" y="6470857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41" name="TextBox 2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0087" y="6470857"/>
                  <a:ext cx="365806" cy="369332"/>
                </a:xfrm>
                <a:prstGeom prst="rect">
                  <a:avLst/>
                </a:prstGeom>
                <a:blipFill rotWithShape="0">
                  <a:blip r:embed="rId4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2" name="TextBox 241"/>
                <p:cNvSpPr txBox="1"/>
                <p:nvPr/>
              </p:nvSpPr>
              <p:spPr>
                <a:xfrm>
                  <a:off x="6987704" y="6470857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42" name="TextBox 2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87704" y="6470857"/>
                  <a:ext cx="365806" cy="369332"/>
                </a:xfrm>
                <a:prstGeom prst="rect">
                  <a:avLst/>
                </a:prstGeom>
                <a:blipFill rotWithShape="0">
                  <a:blip r:embed="rId4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3" name="TextBox 242"/>
                <p:cNvSpPr txBox="1"/>
                <p:nvPr/>
              </p:nvSpPr>
              <p:spPr>
                <a:xfrm>
                  <a:off x="7120667" y="591896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43" name="TextBox 2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20667" y="5918965"/>
                  <a:ext cx="365806" cy="369332"/>
                </a:xfrm>
                <a:prstGeom prst="rect">
                  <a:avLst/>
                </a:prstGeom>
                <a:blipFill rotWithShape="0">
                  <a:blip r:embed="rId4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4" name="TextBox 243"/>
                <p:cNvSpPr txBox="1"/>
                <p:nvPr/>
              </p:nvSpPr>
              <p:spPr>
                <a:xfrm>
                  <a:off x="7135936" y="5470077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3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44" name="TextBox 2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35936" y="5470077"/>
                  <a:ext cx="365806" cy="369332"/>
                </a:xfrm>
                <a:prstGeom prst="rect">
                  <a:avLst/>
                </a:prstGeom>
                <a:blipFill rotWithShape="0">
                  <a:blip r:embed="rId4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5" name="TextBox 244"/>
                <p:cNvSpPr txBox="1"/>
                <p:nvPr/>
              </p:nvSpPr>
              <p:spPr>
                <a:xfrm>
                  <a:off x="7542868" y="5890679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45" name="TextBox 2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42868" y="5890679"/>
                  <a:ext cx="365806" cy="369332"/>
                </a:xfrm>
                <a:prstGeom prst="rect">
                  <a:avLst/>
                </a:prstGeom>
                <a:blipFill rotWithShape="0">
                  <a:blip r:embed="rId4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6" name="TextBox 245"/>
                <p:cNvSpPr txBox="1"/>
                <p:nvPr/>
              </p:nvSpPr>
              <p:spPr>
                <a:xfrm>
                  <a:off x="7535475" y="6317457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46" name="TextBox 2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35475" y="6317457"/>
                  <a:ext cx="365806" cy="369332"/>
                </a:xfrm>
                <a:prstGeom prst="rect">
                  <a:avLst/>
                </a:prstGeom>
                <a:blipFill rotWithShape="0">
                  <a:blip r:embed="rId4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09951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«Жадный» алгоритм раскраски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for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𝑖</m:t>
                    </m:r>
                    <m:r>
                      <a:rPr lang="en-US" b="0" i="1" smtClean="0">
                        <a:latin typeface="Cambria Math"/>
                      </a:rPr>
                      <m:t>≔1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to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</m:d>
                  </m:oMath>
                </a14:m>
                <a:r>
                  <a:rPr lang="en-US" dirty="0" smtClean="0"/>
                  <a:t>: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/>
                  <a:t> </a:t>
                </a:r>
                <a:r>
                  <a:rPr lang="ru-RU" dirty="0" smtClean="0"/>
                  <a:t>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badColors</m:t>
                    </m:r>
                    <m:r>
                      <a:rPr lang="en-US" b="0" i="1" smtClean="0">
                        <a:latin typeface="Cambria Math"/>
                      </a:rPr>
                      <m:t>≔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color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Cambria Math"/>
                          </a:rPr>
                          <m:t>∣</m:t>
                        </m:r>
                        <m:r>
                          <a:rPr lang="en-US" i="1">
                            <a:latin typeface="Cambria Math"/>
                          </a:rPr>
                          <m:t>𝑗</m:t>
                        </m:r>
                        <m:r>
                          <a:rPr lang="en-US" i="1">
                            <a:latin typeface="Cambria Math"/>
                          </a:rPr>
                          <m:t>&lt;</m:t>
                        </m:r>
                        <m:r>
                          <a:rPr lang="en-US" i="1">
                            <a:latin typeface="Cambria Math"/>
                          </a:rPr>
                          <m:t>𝑖</m:t>
                        </m:r>
                        <m:r>
                          <a:rPr lang="en-US" b="0" i="1" smtClean="0">
                            <a:latin typeface="Cambria Math"/>
                          </a:rPr>
                          <m:t>  </m:t>
                        </m:r>
                        <m:r>
                          <a:rPr lang="ru-RU" b="0" i="1" smtClean="0">
                            <a:latin typeface="Cambria Math"/>
                          </a:rPr>
                          <m:t>и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ru-RU" b="0" i="1" smtClean="0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b="0" dirty="0" smtClean="0"/>
                  <a:t>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color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≔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min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ℕ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∖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bad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Colors</m:t>
                            </m:r>
                          </m:e>
                        </m:d>
                      </m:e>
                    </m:func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При </a:t>
                </a:r>
                <a:r>
                  <a:rPr lang="ru-RU" dirty="0"/>
                  <a:t>любом </a:t>
                </a:r>
                <a:r>
                  <a:rPr lang="ru-RU" dirty="0" smtClean="0"/>
                  <a:t>упорядочении вершин графа указанный алгоритм строит правильную раскраску в не более чем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b="0" i="0" smtClean="0">
                            <a:latin typeface="Cambria Math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Δ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𝐺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цветов.</a:t>
                </a:r>
                <a:br>
                  <a:rPr lang="ru-RU" dirty="0" smtClean="0"/>
                </a:br>
                <a:r>
                  <a:rPr lang="ru-RU" dirty="0" smtClean="0"/>
                  <a:t>(Т.к.</a:t>
                </a:r>
                <a:r>
                  <a:rPr lang="en-US" dirty="0" smtClean="0"/>
                  <a:t> </a:t>
                </a:r>
                <a:r>
                  <a:rPr lang="ru-RU" dirty="0" smtClean="0"/>
                  <a:t>всегда выполнено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badColors</m:t>
                        </m:r>
                      </m:e>
                    </m:d>
                    <m:r>
                      <a:rPr lang="en-US" b="0" i="0" smtClean="0">
                        <a:latin typeface="Cambria Math"/>
                      </a:rPr>
                      <m:t>≤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r>
                  <a:rPr lang="ru-RU" dirty="0" smtClean="0"/>
                  <a:t>)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792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«Жадный» алгоритм раскраски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Утверждение-упражнение.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Качество раскраски, построенной алгоритмом, сильно зависит от упорядочения вершин: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В</a:t>
                </a:r>
                <a:r>
                  <a:rPr lang="ru-RU" dirty="0" smtClean="0"/>
                  <a:t>сегда существует упорядочение, при котором алгоритм использует ровно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𝜒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цветов.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Д</a:t>
                </a:r>
                <a:r>
                  <a:rPr lang="ru-RU" dirty="0" smtClean="0"/>
                  <a:t>ля любого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можно предъявить </a:t>
                </a:r>
                <a:r>
                  <a:rPr lang="ru-RU" i="1" dirty="0" smtClean="0"/>
                  <a:t>двудольный</a:t>
                </a:r>
                <a:r>
                  <a:rPr lang="ru-RU" dirty="0" smtClean="0"/>
                  <a:t> граф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 и такое упорядочение его </a:t>
                </a:r>
                <a:r>
                  <a:rPr lang="ru-RU" dirty="0"/>
                  <a:t>вершин</a:t>
                </a:r>
                <a:r>
                  <a:rPr lang="en-US" dirty="0" smtClean="0"/>
                  <a:t>, </a:t>
                </a:r>
                <a:r>
                  <a:rPr lang="ru-RU" dirty="0" smtClean="0"/>
                  <a:t>что раскраска, построенная алгоритмом, будет задействовать более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цветов.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207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Брукса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Теорема (без доказательства). (</a:t>
                </a:r>
                <a:r>
                  <a:rPr lang="en-US" b="1" dirty="0" smtClean="0"/>
                  <a:t>R</a:t>
                </a:r>
                <a:r>
                  <a:rPr lang="ru-RU" b="1" dirty="0" smtClean="0"/>
                  <a:t>.</a:t>
                </a:r>
                <a:r>
                  <a:rPr lang="ru-RU" dirty="0"/>
                  <a:t> </a:t>
                </a:r>
                <a:r>
                  <a:rPr lang="en-US" b="1" dirty="0" smtClean="0"/>
                  <a:t>L</a:t>
                </a:r>
                <a:r>
                  <a:rPr lang="ru-RU" b="1" dirty="0" smtClean="0"/>
                  <a:t>. </a:t>
                </a:r>
                <a:r>
                  <a:rPr lang="en-US" b="1" dirty="0" smtClean="0"/>
                  <a:t>Brooks</a:t>
                </a:r>
                <a:r>
                  <a:rPr lang="ru-RU" b="1" dirty="0" smtClean="0"/>
                  <a:t>)</a:t>
                </a:r>
                <a:br>
                  <a:rPr lang="ru-RU" b="1" dirty="0" smtClean="0"/>
                </a:br>
                <a:r>
                  <a:rPr lang="ru-RU" dirty="0" smtClean="0"/>
                  <a:t>Пусть граф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endParaRPr lang="ru-RU" dirty="0" smtClean="0"/>
              </a:p>
              <a:p>
                <a:r>
                  <a:rPr lang="ru-RU" dirty="0" smtClean="0"/>
                  <a:t>связен,</a:t>
                </a:r>
              </a:p>
              <a:p>
                <a:r>
                  <a:rPr lang="ru-RU" dirty="0" smtClean="0"/>
                  <a:t>не является полным,</a:t>
                </a:r>
              </a:p>
              <a:p>
                <a:r>
                  <a:rPr lang="ru-RU" dirty="0" smtClean="0"/>
                  <a:t>не является циклом нечётной длины.</a:t>
                </a:r>
              </a:p>
              <a:p>
                <a:pPr marL="0" indent="0">
                  <a:buNone/>
                </a:pPr>
                <a:r>
                  <a:rPr lang="ru-RU" dirty="0" smtClean="0"/>
                  <a:t>Тогда </a:t>
                </a:r>
                <a:r>
                  <a:rPr lang="en-US" dirty="0" smtClean="0"/>
                  <a:t> </a:t>
                </a:r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𝜒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Δ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6332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О нижних оценках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𝜒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Нижняя оценка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𝜒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через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𝐺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оказывается во многих случаях гораздо лучше, чем оценка через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𝜒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общем случае никак нельзя оценить снизу через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. 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Например, для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имеем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𝐾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 smtClean="0"/>
                  <a:t>,  но  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𝜒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𝐾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i="1">
                                <a:latin typeface="Cambria Math"/>
                              </a:rPr>
                              <m:t>,</m:t>
                            </m:r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/>
                      </a:rPr>
                      <m:t>=2</m:t>
                    </m:r>
                  </m:oMath>
                </a14:m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4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496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Оценки хроматического индекса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802416" cy="435133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 smtClean="0">
                            <a:latin typeface="Cambria Math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/>
                      </a:rPr>
                      <m:t>=2</m:t>
                    </m:r>
                  </m:oMath>
                </a14:m>
                <a:r>
                  <a:rPr lang="en-US" dirty="0"/>
                  <a:t>,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  <m:r>
                              <a:rPr lang="en-US" i="1">
                                <a:latin typeface="Cambria Math"/>
                              </a:rPr>
                              <m:t>+1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/>
                      </a:rPr>
                      <m:t>=3</m:t>
                    </m:r>
                  </m:oMath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𝐻</m:t>
                    </m:r>
                  </m:oMath>
                </a14:m>
                <a:r>
                  <a:rPr lang="en-US" dirty="0"/>
                  <a:t> — </a:t>
                </a:r>
                <a:r>
                  <a:rPr lang="ru-RU" dirty="0"/>
                  <a:t>подграф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/>
                  <a:t>, </a:t>
                </a:r>
                <a:r>
                  <a:rPr lang="ru-RU" dirty="0"/>
                  <a:t>то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≥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𝐻</m:t>
                        </m:r>
                      </m:e>
                    </m:d>
                  </m:oMath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≥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≥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𝐸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𝐺</m:t>
                                    </m:r>
                                  </m:e>
                                </m:d>
                              </m:e>
                            </m:d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𝛼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𝐺</m:t>
                                </m:r>
                              </m:e>
                            </m:d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𝛼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размер</a:t>
                </a:r>
                <a:r>
                  <a:rPr lang="en-US" dirty="0" smtClean="0"/>
                  <a:t> </a:t>
                </a:r>
                <a:r>
                  <a:rPr lang="ru-RU" dirty="0" smtClean="0"/>
                  <a:t>наибольшего </a:t>
                </a:r>
                <a:r>
                  <a:rPr lang="ru-RU" dirty="0" err="1" smtClean="0"/>
                  <a:t>паросочетания</a:t>
                </a:r>
                <a:r>
                  <a:rPr lang="ru-RU" dirty="0" smtClean="0"/>
                  <a:t>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802416" cy="4351338"/>
              </a:xfrm>
              <a:blipFill rotWithShape="0">
                <a:blip r:embed="rId3"/>
                <a:stretch>
                  <a:fillRect l="-10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614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Визинга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Теорема (без доказательства</a:t>
                </a:r>
                <a:r>
                  <a:rPr lang="ru-RU" b="1" dirty="0"/>
                  <a:t>). </a:t>
                </a:r>
                <a:r>
                  <a:rPr lang="ru-RU" b="1" dirty="0" smtClean="0"/>
                  <a:t>(В.</a:t>
                </a:r>
                <a:r>
                  <a:rPr lang="ru-RU" dirty="0"/>
                  <a:t> </a:t>
                </a:r>
                <a:r>
                  <a:rPr lang="ru-RU" b="1" dirty="0" smtClean="0"/>
                  <a:t>Г. Визинг)</a:t>
                </a:r>
                <a:r>
                  <a:rPr lang="ru-RU" b="1" dirty="0"/>
                  <a:t/>
                </a:r>
                <a:br>
                  <a:rPr lang="ru-RU" b="1" dirty="0"/>
                </a:br>
                <a:r>
                  <a:rPr lang="ru-RU" dirty="0" smtClean="0"/>
                  <a:t>Для любого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выполнено неравенство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≤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Δ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461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заметку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 smtClean="0"/>
                  <a:t>Жадный алгоритм: простой, иногда даёт хороший результат, но может и не повезти</a:t>
                </a:r>
                <a:endParaRPr lang="ru-RU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𝜒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есть оценка сверху через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нет общей оценки снизу</a:t>
                </a:r>
                <a:br>
                  <a:rPr lang="ru-RU" dirty="0" smtClean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/>
                  <a:t> — </a:t>
                </a:r>
                <a:r>
                  <a:rPr lang="ru-RU" dirty="0"/>
                  <a:t>есть </a:t>
                </a:r>
                <a:r>
                  <a:rPr lang="ru-RU" dirty="0" smtClean="0"/>
                  <a:t>оценки сверху</a:t>
                </a:r>
                <a:r>
                  <a:rPr lang="en-US" dirty="0" smtClean="0"/>
                  <a:t> </a:t>
                </a:r>
                <a:r>
                  <a:rPr lang="ru-RU" dirty="0" smtClean="0"/>
                  <a:t>и снизу </a:t>
                </a:r>
                <a:r>
                  <a:rPr lang="ru-RU" dirty="0"/>
                  <a:t>через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</m:oMath>
                </a14:m>
                <a:endParaRPr lang="ru-RU" dirty="0" smtClean="0"/>
              </a:p>
              <a:p>
                <a:r>
                  <a:rPr lang="ru-RU" dirty="0" smtClean="0"/>
                  <a:t>Оценка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𝜒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через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часто лучше, чем через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</m:oMath>
                </a14:m>
                <a:endParaRPr lang="ru-RU" dirty="0"/>
              </a:p>
              <a:p>
                <a:endParaRPr lang="ru-RU" dirty="0" smtClean="0"/>
              </a:p>
              <a:p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377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Укладки графов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i="1" dirty="0" smtClean="0"/>
                  <a:t>Укладкой</a:t>
                </a:r>
                <a:r>
                  <a:rPr lang="ru-RU" dirty="0" smtClean="0"/>
                  <a:t> графа на поверхности называется сопоставление</a:t>
                </a:r>
              </a:p>
              <a:p>
                <a:r>
                  <a:rPr lang="ru-RU" dirty="0" smtClean="0"/>
                  <a:t>вершинам графа — точек поверхности</a:t>
                </a:r>
              </a:p>
              <a:p>
                <a:r>
                  <a:rPr lang="ru-RU" dirty="0" smtClean="0"/>
                  <a:t>рёбрам графа — гладких </a:t>
                </a:r>
                <a:r>
                  <a:rPr lang="ru-RU" dirty="0"/>
                  <a:t>кривых без </a:t>
                </a:r>
                <a:r>
                  <a:rPr lang="ru-RU" dirty="0" smtClean="0"/>
                  <a:t>самопересечений</a:t>
                </a:r>
              </a:p>
              <a:p>
                <a:pPr marL="0" indent="0">
                  <a:buNone/>
                </a:pPr>
                <a:r>
                  <a:rPr lang="ru-RU" dirty="0" smtClean="0"/>
                  <a:t>так, чтобы </a:t>
                </a:r>
              </a:p>
              <a:p>
                <a:r>
                  <a:rPr lang="ru-RU" dirty="0" smtClean="0"/>
                  <a:t>для любого ребра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𝑥𝑦</m:t>
                    </m:r>
                  </m:oMath>
                </a14:m>
                <a:r>
                  <a:rPr lang="ru-RU" dirty="0" smtClean="0"/>
                  <a:t> концы соответствующей кривой совпадали с точками, сопоставленными вершинам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</m:oMath>
                </a14:m>
                <a:r>
                  <a:rPr lang="ru-RU" dirty="0" smtClean="0"/>
                  <a:t>,</a:t>
                </a:r>
                <a:endParaRPr lang="ru-RU" dirty="0"/>
              </a:p>
              <a:p>
                <a:r>
                  <a:rPr lang="ru-RU" dirty="0" smtClean="0"/>
                  <a:t>кривые, соответствующие рёбрам, не пересекались (за исключением, быть может, своих концов)</a:t>
                </a:r>
                <a:r>
                  <a:rPr lang="ru-RU" dirty="0"/>
                  <a:t>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389" t="-1752" b="-33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987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Раскраски вершин и рёбер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i="1" dirty="0" smtClean="0"/>
                  <a:t>Раскраска вершин</a:t>
                </a:r>
                <a:r>
                  <a:rPr lang="ru-RU" dirty="0" smtClean="0"/>
                  <a:t> (мульти)графа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 в (не более чем)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цветов — это отображение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𝜙</m:t>
                    </m:r>
                  </m:oMath>
                </a14:m>
                <a:r>
                  <a:rPr lang="ru-RU" dirty="0" smtClean="0"/>
                  <a:t> из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 некоторое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элементное множество </a:t>
                </a:r>
                <a:r>
                  <a:rPr lang="ru-RU" i="1" dirty="0" smtClean="0"/>
                  <a:t>цветов</a:t>
                </a:r>
                <a:endParaRPr lang="en-US" i="1" dirty="0" smtClean="0"/>
              </a:p>
              <a:p>
                <a:r>
                  <a:rPr lang="ru-RU" dirty="0" smtClean="0"/>
                  <a:t>Вершинная раскраска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𝜙</m:t>
                    </m:r>
                  </m:oMath>
                </a14:m>
                <a:r>
                  <a:rPr lang="ru-RU" dirty="0" smtClean="0"/>
                  <a:t> называется </a:t>
                </a:r>
                <a:r>
                  <a:rPr lang="ru-RU" i="1" dirty="0" smtClean="0"/>
                  <a:t>правильной</a:t>
                </a:r>
                <a:r>
                  <a:rPr lang="ru-RU" dirty="0" smtClean="0"/>
                  <a:t>, если </a:t>
                </a:r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∀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′′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∈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𝐺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⇒</m:t>
                        </m:r>
                        <m:r>
                          <a:rPr lang="en-US" b="0" i="1" smtClean="0">
                            <a:latin typeface="Cambria Math"/>
                          </a:rPr>
                          <m:t>𝜙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≠</m:t>
                        </m:r>
                        <m:r>
                          <a:rPr lang="en-US" b="0" i="1" smtClean="0">
                            <a:latin typeface="Cambria Math"/>
                          </a:rPr>
                          <m:t>𝜙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′′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endParaRPr lang="ru-RU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ru-RU" sz="1100" i="1" dirty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ru-RU" dirty="0" smtClean="0"/>
                  <a:t>Правильная раскраска вершин графа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цветов </a:t>
                </a:r>
                <a:br>
                  <a:rPr lang="ru-RU" dirty="0" smtClean="0"/>
                </a:br>
                <a:r>
                  <a:rPr lang="ru-RU" dirty="0" smtClean="0"/>
                  <a:t>задаёт разбиение множества вершин графа</a:t>
                </a:r>
                <a:br>
                  <a:rPr lang="ru-RU" dirty="0" smtClean="0"/>
                </a:br>
                <a:r>
                  <a:rPr lang="ru-RU" dirty="0" smtClean="0"/>
                  <a:t>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 smtClean="0"/>
                  <a:t> независимых множеств.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Овал 20"/>
          <p:cNvSpPr/>
          <p:nvPr/>
        </p:nvSpPr>
        <p:spPr>
          <a:xfrm>
            <a:off x="10204749" y="5184616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9268645" y="6192728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10204749" y="6192728"/>
            <a:ext cx="144016" cy="14401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6" name="Прямая соединительная линия 25"/>
          <p:cNvCxnSpPr>
            <a:stCxn id="25" idx="2"/>
            <a:endCxn id="23" idx="6"/>
          </p:cNvCxnSpPr>
          <p:nvPr/>
        </p:nvCxnSpPr>
        <p:spPr>
          <a:xfrm flipH="1">
            <a:off x="9412661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21" idx="4"/>
            <a:endCxn id="25" idx="0"/>
          </p:cNvCxnSpPr>
          <p:nvPr/>
        </p:nvCxnSpPr>
        <p:spPr>
          <a:xfrm>
            <a:off x="10276757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вал 29"/>
          <p:cNvSpPr/>
          <p:nvPr/>
        </p:nvSpPr>
        <p:spPr>
          <a:xfrm>
            <a:off x="9268645" y="5184616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Овал 30"/>
          <p:cNvSpPr/>
          <p:nvPr/>
        </p:nvSpPr>
        <p:spPr>
          <a:xfrm>
            <a:off x="8332541" y="5184616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9268645" y="4248512"/>
            <a:ext cx="144016" cy="14401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8332541" y="6192728"/>
            <a:ext cx="144016" cy="14401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7396437" y="6192728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5" name="Прямая соединительная линия 34"/>
          <p:cNvCxnSpPr>
            <a:stCxn id="32" idx="4"/>
            <a:endCxn id="30" idx="0"/>
          </p:cNvCxnSpPr>
          <p:nvPr/>
        </p:nvCxnSpPr>
        <p:spPr>
          <a:xfrm>
            <a:off x="9340653" y="4392528"/>
            <a:ext cx="0" cy="7920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32" idx="5"/>
            <a:endCxn id="21" idx="1"/>
          </p:cNvCxnSpPr>
          <p:nvPr/>
        </p:nvCxnSpPr>
        <p:spPr>
          <a:xfrm>
            <a:off x="9391570" y="4371437"/>
            <a:ext cx="834270" cy="8342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32" idx="3"/>
            <a:endCxn id="31" idx="7"/>
          </p:cNvCxnSpPr>
          <p:nvPr/>
        </p:nvCxnSpPr>
        <p:spPr>
          <a:xfrm flipH="1">
            <a:off x="8455466" y="4371437"/>
            <a:ext cx="834270" cy="8342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31" idx="3"/>
            <a:endCxn id="34" idx="7"/>
          </p:cNvCxnSpPr>
          <p:nvPr/>
        </p:nvCxnSpPr>
        <p:spPr>
          <a:xfrm flipH="1">
            <a:off x="7519362" y="5307541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34" idx="6"/>
            <a:endCxn id="33" idx="2"/>
          </p:cNvCxnSpPr>
          <p:nvPr/>
        </p:nvCxnSpPr>
        <p:spPr>
          <a:xfrm>
            <a:off x="7540453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33" idx="0"/>
            <a:endCxn id="31" idx="4"/>
          </p:cNvCxnSpPr>
          <p:nvPr/>
        </p:nvCxnSpPr>
        <p:spPr>
          <a:xfrm flipV="1">
            <a:off x="8404549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33" idx="6"/>
            <a:endCxn id="23" idx="2"/>
          </p:cNvCxnSpPr>
          <p:nvPr/>
        </p:nvCxnSpPr>
        <p:spPr>
          <a:xfrm>
            <a:off x="8476557" y="6264736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30" idx="4"/>
            <a:endCxn id="23" idx="0"/>
          </p:cNvCxnSpPr>
          <p:nvPr/>
        </p:nvCxnSpPr>
        <p:spPr>
          <a:xfrm>
            <a:off x="9340653" y="5328632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30" idx="3"/>
            <a:endCxn id="33" idx="7"/>
          </p:cNvCxnSpPr>
          <p:nvPr/>
        </p:nvCxnSpPr>
        <p:spPr>
          <a:xfrm flipH="1">
            <a:off x="8455466" y="5307541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122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Укладки графов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Пример укладок на плоскости:</a:t>
                </a:r>
              </a:p>
              <a:p>
                <a:r>
                  <a:rPr lang="ru-RU" dirty="0" smtClean="0"/>
                  <a:t>Укладка графа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ru-RU" dirty="0" smtClean="0"/>
                  <a:t>:</a:t>
                </a:r>
              </a:p>
              <a:p>
                <a:endParaRPr lang="ru-RU" dirty="0" smtClean="0"/>
              </a:p>
              <a:p>
                <a:endParaRPr lang="ru-RU" dirty="0"/>
              </a:p>
              <a:p>
                <a:r>
                  <a:rPr lang="ru-RU" dirty="0" smtClean="0"/>
                  <a:t>Изображение графа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ru-RU" dirty="0" smtClean="0"/>
                  <a:t>, не являющееся укладкой: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28799"/>
                <a:ext cx="8229600" cy="4032449"/>
              </a:xfrm>
              <a:blipFill rotWithShape="1">
                <a:blip r:embed="rId2"/>
                <a:stretch>
                  <a:fillRect l="-1852" t="-19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7866460" y="601699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469425" y="602129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845369" y="49411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4" idx="0"/>
            <a:endCxn id="6" idx="4"/>
          </p:cNvCxnSpPr>
          <p:nvPr/>
        </p:nvCxnSpPr>
        <p:spPr>
          <a:xfrm flipH="1" flipV="1">
            <a:off x="7917378" y="5085185"/>
            <a:ext cx="21091" cy="93180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2"/>
            <a:endCxn id="5" idx="6"/>
          </p:cNvCxnSpPr>
          <p:nvPr/>
        </p:nvCxnSpPr>
        <p:spPr>
          <a:xfrm flipH="1">
            <a:off x="6613442" y="6089001"/>
            <a:ext cx="1253019" cy="430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6" idx="3"/>
            <a:endCxn id="5" idx="7"/>
          </p:cNvCxnSpPr>
          <p:nvPr/>
        </p:nvCxnSpPr>
        <p:spPr>
          <a:xfrm flipH="1">
            <a:off x="6592350" y="5064094"/>
            <a:ext cx="1274110" cy="9782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6469425" y="49411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>
            <a:stCxn id="5" idx="0"/>
            <a:endCxn id="10" idx="4"/>
          </p:cNvCxnSpPr>
          <p:nvPr/>
        </p:nvCxnSpPr>
        <p:spPr>
          <a:xfrm flipV="1">
            <a:off x="6541433" y="5085185"/>
            <a:ext cx="0" cy="93611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4" idx="1"/>
            <a:endCxn id="10" idx="5"/>
          </p:cNvCxnSpPr>
          <p:nvPr/>
        </p:nvCxnSpPr>
        <p:spPr>
          <a:xfrm flipH="1" flipV="1">
            <a:off x="6592351" y="5064094"/>
            <a:ext cx="1295201" cy="9739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6" idx="2"/>
            <a:endCxn id="10" idx="6"/>
          </p:cNvCxnSpPr>
          <p:nvPr/>
        </p:nvCxnSpPr>
        <p:spPr>
          <a:xfrm flipH="1">
            <a:off x="6613441" y="5013176"/>
            <a:ext cx="123192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7130730" y="294571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151821" y="379341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89506" y="246680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4" idx="7"/>
            <a:endCxn id="16" idx="3"/>
          </p:cNvCxnSpPr>
          <p:nvPr/>
        </p:nvCxnSpPr>
        <p:spPr>
          <a:xfrm flipV="1">
            <a:off x="7253655" y="2589732"/>
            <a:ext cx="656942" cy="3770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4" idx="4"/>
            <a:endCxn id="15" idx="0"/>
          </p:cNvCxnSpPr>
          <p:nvPr/>
        </p:nvCxnSpPr>
        <p:spPr>
          <a:xfrm>
            <a:off x="7202739" y="3089727"/>
            <a:ext cx="21091" cy="70368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6" idx="4"/>
            <a:endCxn id="15" idx="7"/>
          </p:cNvCxnSpPr>
          <p:nvPr/>
        </p:nvCxnSpPr>
        <p:spPr>
          <a:xfrm flipH="1">
            <a:off x="7274746" y="2610824"/>
            <a:ext cx="686768" cy="120367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6340924" y="244165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>
            <a:stCxn id="15" idx="1"/>
            <a:endCxn id="20" idx="4"/>
          </p:cNvCxnSpPr>
          <p:nvPr/>
        </p:nvCxnSpPr>
        <p:spPr>
          <a:xfrm flipH="1" flipV="1">
            <a:off x="6412932" y="2585672"/>
            <a:ext cx="759980" cy="122883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4" idx="1"/>
            <a:endCxn id="20" idx="5"/>
          </p:cNvCxnSpPr>
          <p:nvPr/>
        </p:nvCxnSpPr>
        <p:spPr>
          <a:xfrm flipH="1" flipV="1">
            <a:off x="6463849" y="2564580"/>
            <a:ext cx="687972" cy="40222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6" idx="2"/>
            <a:endCxn id="20" idx="6"/>
          </p:cNvCxnSpPr>
          <p:nvPr/>
        </p:nvCxnSpPr>
        <p:spPr>
          <a:xfrm flipH="1" flipV="1">
            <a:off x="6484940" y="2513663"/>
            <a:ext cx="1404566" cy="251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944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Планарные графы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/>
              <a:t>Планарный граф </a:t>
            </a:r>
            <a:r>
              <a:rPr lang="ru-RU" dirty="0" smtClean="0"/>
              <a:t>— это граф, для которого существует плоская укладка.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Например, граф                          планарный</a:t>
            </a:r>
          </a:p>
          <a:p>
            <a:pPr marL="0" indent="0">
              <a:buNone/>
            </a:pPr>
            <a:endParaRPr lang="ru-RU" dirty="0"/>
          </a:p>
        </p:txBody>
      </p:sp>
      <p:grpSp>
        <p:nvGrpSpPr>
          <p:cNvPr id="34" name="Группа 33"/>
          <p:cNvGrpSpPr/>
          <p:nvPr/>
        </p:nvGrpSpPr>
        <p:grpSpPr>
          <a:xfrm>
            <a:off x="3935760" y="3573016"/>
            <a:ext cx="1541051" cy="1224143"/>
            <a:chOff x="4287279" y="5301208"/>
            <a:chExt cx="1541051" cy="1224143"/>
          </a:xfrm>
        </p:grpSpPr>
        <p:sp>
          <p:nvSpPr>
            <p:cNvPr id="24" name="Овал 23"/>
            <p:cNvSpPr/>
            <p:nvPr/>
          </p:nvSpPr>
          <p:spPr>
            <a:xfrm>
              <a:off x="5684314" y="6377033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4287279" y="6381335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5663223" y="53012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>
              <a:stCxn id="24" idx="0"/>
              <a:endCxn id="26" idx="4"/>
            </p:cNvCxnSpPr>
            <p:nvPr/>
          </p:nvCxnSpPr>
          <p:spPr>
            <a:xfrm flipH="1" flipV="1">
              <a:off x="5735231" y="5445224"/>
              <a:ext cx="21091" cy="93180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24" idx="2"/>
              <a:endCxn id="25" idx="6"/>
            </p:cNvCxnSpPr>
            <p:nvPr/>
          </p:nvCxnSpPr>
          <p:spPr>
            <a:xfrm flipH="1">
              <a:off x="4431295" y="6449041"/>
              <a:ext cx="1253019" cy="430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stCxn id="26" idx="3"/>
              <a:endCxn id="25" idx="7"/>
            </p:cNvCxnSpPr>
            <p:nvPr/>
          </p:nvCxnSpPr>
          <p:spPr>
            <a:xfrm flipH="1">
              <a:off x="4410204" y="5424133"/>
              <a:ext cx="1274110" cy="97829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Овал 29"/>
            <p:cNvSpPr/>
            <p:nvPr/>
          </p:nvSpPr>
          <p:spPr>
            <a:xfrm>
              <a:off x="4287279" y="530120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1" name="Прямая соединительная линия 30"/>
            <p:cNvCxnSpPr>
              <a:stCxn id="25" idx="0"/>
              <a:endCxn id="30" idx="4"/>
            </p:cNvCxnSpPr>
            <p:nvPr/>
          </p:nvCxnSpPr>
          <p:spPr>
            <a:xfrm flipV="1">
              <a:off x="4359287" y="5445224"/>
              <a:ext cx="0" cy="93611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>
              <a:stCxn id="24" idx="1"/>
              <a:endCxn id="30" idx="5"/>
            </p:cNvCxnSpPr>
            <p:nvPr/>
          </p:nvCxnSpPr>
          <p:spPr>
            <a:xfrm flipH="1" flipV="1">
              <a:off x="4410204" y="5424133"/>
              <a:ext cx="1295201" cy="97399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>
              <a:stCxn id="26" idx="2"/>
              <a:endCxn id="30" idx="6"/>
            </p:cNvCxnSpPr>
            <p:nvPr/>
          </p:nvCxnSpPr>
          <p:spPr>
            <a:xfrm flipH="1">
              <a:off x="4431295" y="5373216"/>
              <a:ext cx="123192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7749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Планарные графы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/>
              <a:t>Грань </a:t>
            </a:r>
            <a:r>
              <a:rPr lang="ru-RU" dirty="0" smtClean="0"/>
              <a:t>укладки</a:t>
            </a:r>
            <a:r>
              <a:rPr lang="ru-RU" i="1" dirty="0" smtClean="0"/>
              <a:t> </a:t>
            </a:r>
            <a:r>
              <a:rPr lang="ru-RU" dirty="0" smtClean="0"/>
              <a:t>— это область поверхности, отделяемая укладкой.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Пример: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8800592" y="46805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864488" y="56886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8800592" y="56886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>
            <a:stCxn id="18" idx="2"/>
            <a:endCxn id="17" idx="6"/>
          </p:cNvCxnSpPr>
          <p:nvPr/>
        </p:nvCxnSpPr>
        <p:spPr>
          <a:xfrm flipH="1">
            <a:off x="8008504" y="5760680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16" idx="4"/>
            <a:endCxn id="18" idx="0"/>
          </p:cNvCxnSpPr>
          <p:nvPr/>
        </p:nvCxnSpPr>
        <p:spPr>
          <a:xfrm>
            <a:off x="8872600" y="4824576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7864488" y="46805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928384" y="46805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864488" y="374445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6928384" y="56886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992280" y="56886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единительная линия 36"/>
          <p:cNvCxnSpPr>
            <a:stCxn id="23" idx="4"/>
            <a:endCxn id="21" idx="0"/>
          </p:cNvCxnSpPr>
          <p:nvPr/>
        </p:nvCxnSpPr>
        <p:spPr>
          <a:xfrm>
            <a:off x="7936496" y="3888472"/>
            <a:ext cx="0" cy="7920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23" idx="5"/>
            <a:endCxn id="16" idx="1"/>
          </p:cNvCxnSpPr>
          <p:nvPr/>
        </p:nvCxnSpPr>
        <p:spPr>
          <a:xfrm>
            <a:off x="7987413" y="3867381"/>
            <a:ext cx="834270" cy="8342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23" idx="3"/>
            <a:endCxn id="22" idx="7"/>
          </p:cNvCxnSpPr>
          <p:nvPr/>
        </p:nvCxnSpPr>
        <p:spPr>
          <a:xfrm flipH="1">
            <a:off x="7051309" y="3867381"/>
            <a:ext cx="834270" cy="8342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22" idx="3"/>
            <a:endCxn id="36" idx="7"/>
          </p:cNvCxnSpPr>
          <p:nvPr/>
        </p:nvCxnSpPr>
        <p:spPr>
          <a:xfrm flipH="1">
            <a:off x="6115205" y="4803485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36" idx="6"/>
            <a:endCxn id="35" idx="2"/>
          </p:cNvCxnSpPr>
          <p:nvPr/>
        </p:nvCxnSpPr>
        <p:spPr>
          <a:xfrm>
            <a:off x="6136296" y="5760680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35" idx="0"/>
            <a:endCxn id="22" idx="4"/>
          </p:cNvCxnSpPr>
          <p:nvPr/>
        </p:nvCxnSpPr>
        <p:spPr>
          <a:xfrm flipV="1">
            <a:off x="7000392" y="4824576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35" idx="6"/>
            <a:endCxn id="17" idx="2"/>
          </p:cNvCxnSpPr>
          <p:nvPr/>
        </p:nvCxnSpPr>
        <p:spPr>
          <a:xfrm>
            <a:off x="7072400" y="5760680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21" idx="4"/>
            <a:endCxn id="17" idx="0"/>
          </p:cNvCxnSpPr>
          <p:nvPr/>
        </p:nvCxnSpPr>
        <p:spPr>
          <a:xfrm>
            <a:off x="7936496" y="4824576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stCxn id="21" idx="3"/>
            <a:endCxn id="35" idx="7"/>
          </p:cNvCxnSpPr>
          <p:nvPr/>
        </p:nvCxnSpPr>
        <p:spPr>
          <a:xfrm flipH="1">
            <a:off x="7051309" y="4803485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/>
          <p:cNvSpPr/>
          <p:nvPr/>
        </p:nvSpPr>
        <p:spPr>
          <a:xfrm>
            <a:off x="4907867" y="56886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7" name="Прямая соединительная линия 46"/>
          <p:cNvCxnSpPr>
            <a:stCxn id="46" idx="6"/>
            <a:endCxn id="36" idx="2"/>
          </p:cNvCxnSpPr>
          <p:nvPr/>
        </p:nvCxnSpPr>
        <p:spPr>
          <a:xfrm>
            <a:off x="5051884" y="5760680"/>
            <a:ext cx="94039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458337" y="3917456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4336" y="3917456"/>
                <a:ext cx="365805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7285542" y="4527252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1541" y="4527252"/>
                <a:ext cx="36580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8221646" y="4887292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7645" y="4887292"/>
                <a:ext cx="365805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7498684" y="5229800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4683" y="5229800"/>
                <a:ext cx="365805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6563455" y="5229800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9454" y="5229800"/>
                <a:ext cx="365805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199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/>
          <p:cNvSpPr/>
          <p:nvPr/>
        </p:nvSpPr>
        <p:spPr>
          <a:xfrm>
            <a:off x="7207495" y="5435767"/>
            <a:ext cx="3240360" cy="1080120"/>
          </a:xfrm>
          <a:prstGeom prst="parallelogram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Планарные графы на сферах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Утверждение.</a:t>
            </a:r>
            <a:r>
              <a:rPr lang="ru-RU" dirty="0" smtClean="0"/>
              <a:t> Граф </a:t>
            </a:r>
            <a:r>
              <a:rPr lang="ru-RU" dirty="0" err="1" smtClean="0"/>
              <a:t>планарен</a:t>
            </a:r>
            <a:r>
              <a:rPr lang="ru-RU" dirty="0" smtClean="0"/>
              <a:t> т. и </a:t>
            </a:r>
            <a:r>
              <a:rPr lang="ru-RU" dirty="0" err="1" smtClean="0"/>
              <a:t>т.т</a:t>
            </a:r>
            <a:r>
              <a:rPr lang="ru-RU" dirty="0" smtClean="0"/>
              <a:t>., когда его можно уложить на сфере.</a:t>
            </a:r>
          </a:p>
          <a:p>
            <a:pPr marL="0" indent="0">
              <a:buNone/>
            </a:pPr>
            <a:endParaRPr lang="ru-RU" sz="800" dirty="0"/>
          </a:p>
          <a:p>
            <a:pPr marL="0" indent="0">
              <a:buNone/>
            </a:pPr>
            <a:r>
              <a:rPr lang="ru-RU" i="1" dirty="0" smtClean="0"/>
              <a:t>Идея доказательства.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Используем стереографическую проекцию. Единственное требование — </a:t>
            </a:r>
            <a:br>
              <a:rPr lang="ru-RU" dirty="0" smtClean="0"/>
            </a:br>
            <a:r>
              <a:rPr lang="ru-RU" dirty="0" smtClean="0"/>
              <a:t>чтобы центр проекции </a:t>
            </a:r>
            <a:br>
              <a:rPr lang="ru-RU" dirty="0" smtClean="0"/>
            </a:br>
            <a:r>
              <a:rPr lang="ru-RU" dirty="0" smtClean="0"/>
              <a:t>не совпадал с вершиной </a:t>
            </a:r>
            <a:br>
              <a:rPr lang="ru-RU" dirty="0" smtClean="0"/>
            </a:br>
            <a:r>
              <a:rPr lang="ru-RU" dirty="0" smtClean="0"/>
              <a:t>графа и не лежал на ребре.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7738715" y="4283639"/>
            <a:ext cx="1728192" cy="1728192"/>
          </a:xfrm>
          <a:prstGeom prst="ellips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9524407" y="593982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099971" y="60224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>
            <a:stCxn id="8" idx="6"/>
            <a:endCxn id="7" idx="2"/>
          </p:cNvCxnSpPr>
          <p:nvPr/>
        </p:nvCxnSpPr>
        <p:spPr>
          <a:xfrm flipV="1">
            <a:off x="9243987" y="6011831"/>
            <a:ext cx="280420" cy="8267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8818835" y="629986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9466907" y="625122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8" idx="5"/>
            <a:endCxn id="14" idx="1"/>
          </p:cNvCxnSpPr>
          <p:nvPr/>
        </p:nvCxnSpPr>
        <p:spPr>
          <a:xfrm>
            <a:off x="9222896" y="6145424"/>
            <a:ext cx="265102" cy="12689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2" idx="7"/>
            <a:endCxn id="8" idx="3"/>
          </p:cNvCxnSpPr>
          <p:nvPr/>
        </p:nvCxnSpPr>
        <p:spPr>
          <a:xfrm flipV="1">
            <a:off x="8941760" y="6145424"/>
            <a:ext cx="179302" cy="17553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12" idx="6"/>
            <a:endCxn id="14" idx="2"/>
          </p:cNvCxnSpPr>
          <p:nvPr/>
        </p:nvCxnSpPr>
        <p:spPr>
          <a:xfrm flipV="1">
            <a:off x="8962851" y="6323231"/>
            <a:ext cx="504056" cy="486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4" idx="0"/>
            <a:endCxn id="12" idx="0"/>
          </p:cNvCxnSpPr>
          <p:nvPr/>
        </p:nvCxnSpPr>
        <p:spPr>
          <a:xfrm>
            <a:off x="8602811" y="4283639"/>
            <a:ext cx="288032" cy="201622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4" idx="0"/>
            <a:endCxn id="8" idx="1"/>
          </p:cNvCxnSpPr>
          <p:nvPr/>
        </p:nvCxnSpPr>
        <p:spPr>
          <a:xfrm>
            <a:off x="8602812" y="4283640"/>
            <a:ext cx="518251" cy="175995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4" idx="0"/>
            <a:endCxn id="7" idx="1"/>
          </p:cNvCxnSpPr>
          <p:nvPr/>
        </p:nvCxnSpPr>
        <p:spPr>
          <a:xfrm>
            <a:off x="8602812" y="4283640"/>
            <a:ext cx="942687" cy="167727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4" idx="0"/>
            <a:endCxn id="14" idx="0"/>
          </p:cNvCxnSpPr>
          <p:nvPr/>
        </p:nvCxnSpPr>
        <p:spPr>
          <a:xfrm>
            <a:off x="8602811" y="4283639"/>
            <a:ext cx="936104" cy="196758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Овал 37"/>
          <p:cNvSpPr/>
          <p:nvPr/>
        </p:nvSpPr>
        <p:spPr>
          <a:xfrm>
            <a:off x="8995407" y="5687795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9113918" y="5400631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8710823" y="5291751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9281777" y="5509511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олилиния 45"/>
          <p:cNvSpPr/>
          <p:nvPr/>
        </p:nvSpPr>
        <p:spPr>
          <a:xfrm>
            <a:off x="9058473" y="5576881"/>
            <a:ext cx="234950" cy="139700"/>
          </a:xfrm>
          <a:custGeom>
            <a:avLst/>
            <a:gdLst>
              <a:gd name="connsiteX0" fmla="*/ 0 w 234950"/>
              <a:gd name="connsiteY0" fmla="*/ 139700 h 139700"/>
              <a:gd name="connsiteX1" fmla="*/ 127000 w 234950"/>
              <a:gd name="connsiteY1" fmla="*/ 107950 h 139700"/>
              <a:gd name="connsiteX2" fmla="*/ 234950 w 234950"/>
              <a:gd name="connsiteY2" fmla="*/ 0 h 13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4950" h="139700">
                <a:moveTo>
                  <a:pt x="0" y="139700"/>
                </a:moveTo>
                <a:cubicBezTo>
                  <a:pt x="43921" y="135466"/>
                  <a:pt x="87842" y="131233"/>
                  <a:pt x="127000" y="107950"/>
                </a:cubicBezTo>
                <a:cubicBezTo>
                  <a:pt x="166158" y="84667"/>
                  <a:pt x="200554" y="42333"/>
                  <a:pt x="23495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олилиния 46"/>
          <p:cNvSpPr/>
          <p:nvPr/>
        </p:nvSpPr>
        <p:spPr>
          <a:xfrm>
            <a:off x="8772723" y="5348281"/>
            <a:ext cx="228600" cy="355600"/>
          </a:xfrm>
          <a:custGeom>
            <a:avLst/>
            <a:gdLst>
              <a:gd name="connsiteX0" fmla="*/ 0 w 228600"/>
              <a:gd name="connsiteY0" fmla="*/ 0 h 355600"/>
              <a:gd name="connsiteX1" fmla="*/ 95250 w 228600"/>
              <a:gd name="connsiteY1" fmla="*/ 228600 h 355600"/>
              <a:gd name="connsiteX2" fmla="*/ 228600 w 228600"/>
              <a:gd name="connsiteY2" fmla="*/ 355600 h 3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" h="355600">
                <a:moveTo>
                  <a:pt x="0" y="0"/>
                </a:moveTo>
                <a:cubicBezTo>
                  <a:pt x="28575" y="84666"/>
                  <a:pt x="57150" y="169333"/>
                  <a:pt x="95250" y="228600"/>
                </a:cubicBezTo>
                <a:cubicBezTo>
                  <a:pt x="133350" y="287867"/>
                  <a:pt x="180975" y="321733"/>
                  <a:pt x="228600" y="3556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олилиния 47"/>
          <p:cNvSpPr/>
          <p:nvPr/>
        </p:nvSpPr>
        <p:spPr>
          <a:xfrm>
            <a:off x="8779073" y="5335582"/>
            <a:ext cx="349250" cy="96207"/>
          </a:xfrm>
          <a:custGeom>
            <a:avLst/>
            <a:gdLst>
              <a:gd name="connsiteX0" fmla="*/ 0 w 349250"/>
              <a:gd name="connsiteY0" fmla="*/ 0 h 96207"/>
              <a:gd name="connsiteX1" fmla="*/ 209550 w 349250"/>
              <a:gd name="connsiteY1" fmla="*/ 82550 h 96207"/>
              <a:gd name="connsiteX2" fmla="*/ 349250 w 349250"/>
              <a:gd name="connsiteY2" fmla="*/ 95250 h 96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9250" h="96207">
                <a:moveTo>
                  <a:pt x="0" y="0"/>
                </a:moveTo>
                <a:cubicBezTo>
                  <a:pt x="75671" y="33337"/>
                  <a:pt x="151342" y="66675"/>
                  <a:pt x="209550" y="82550"/>
                </a:cubicBezTo>
                <a:cubicBezTo>
                  <a:pt x="267758" y="98425"/>
                  <a:pt x="308504" y="96837"/>
                  <a:pt x="349250" y="9525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олилиния 48"/>
          <p:cNvSpPr/>
          <p:nvPr/>
        </p:nvSpPr>
        <p:spPr>
          <a:xfrm>
            <a:off x="9045773" y="5468931"/>
            <a:ext cx="95250" cy="222250"/>
          </a:xfrm>
          <a:custGeom>
            <a:avLst/>
            <a:gdLst>
              <a:gd name="connsiteX0" fmla="*/ 0 w 95250"/>
              <a:gd name="connsiteY0" fmla="*/ 222250 h 222250"/>
              <a:gd name="connsiteX1" fmla="*/ 76200 w 95250"/>
              <a:gd name="connsiteY1" fmla="*/ 120650 h 222250"/>
              <a:gd name="connsiteX2" fmla="*/ 95250 w 95250"/>
              <a:gd name="connsiteY2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250" h="222250">
                <a:moveTo>
                  <a:pt x="0" y="222250"/>
                </a:moveTo>
                <a:cubicBezTo>
                  <a:pt x="30162" y="189971"/>
                  <a:pt x="60325" y="157692"/>
                  <a:pt x="76200" y="120650"/>
                </a:cubicBezTo>
                <a:cubicBezTo>
                  <a:pt x="92075" y="83608"/>
                  <a:pt x="93662" y="41804"/>
                  <a:pt x="9525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5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Циклы в планарных графах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> Пусть в некоторой укладке планарного графа внутри некоторого цикла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𝐶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лежит множество рёбер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𝑖𝑛𝑡</m:t>
                        </m:r>
                      </m:sub>
                    </m:sSub>
                  </m:oMath>
                </a14:m>
                <a:r>
                  <a:rPr lang="en-US" dirty="0" smtClean="0"/>
                  <a:t>,</a:t>
                </a:r>
                <a:r>
                  <a:rPr lang="ru-RU" dirty="0" smtClean="0"/>
                  <a:t> а снаружи множество рёбер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ru-RU" dirty="0" smtClean="0"/>
                  <a:t>.</a:t>
                </a:r>
                <a:r>
                  <a:rPr lang="en-US" dirty="0" smtClean="0"/>
                  <a:t> </a:t>
                </a:r>
                <a:r>
                  <a:rPr lang="ru-RU" dirty="0" smtClean="0"/>
                  <a:t>Тогда существует и укладка этого графа, в которой внутри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𝐶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лежат рёбра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а снаружи рёбра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𝑖𝑛𝑡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ru-RU" dirty="0" smtClean="0"/>
                  <a:t>Пример: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89" t="-1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Овал 25"/>
          <p:cNvSpPr/>
          <p:nvPr/>
        </p:nvSpPr>
        <p:spPr>
          <a:xfrm>
            <a:off x="5116213" y="549520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4401960" y="638900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163069" y="621353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>
            <a:stCxn id="31" idx="2"/>
            <a:endCxn id="28" idx="6"/>
          </p:cNvCxnSpPr>
          <p:nvPr/>
        </p:nvCxnSpPr>
        <p:spPr>
          <a:xfrm flipH="1">
            <a:off x="4545977" y="6285546"/>
            <a:ext cx="617093" cy="17546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26" idx="4"/>
            <a:endCxn id="31" idx="0"/>
          </p:cNvCxnSpPr>
          <p:nvPr/>
        </p:nvCxnSpPr>
        <p:spPr>
          <a:xfrm>
            <a:off x="5188221" y="5639218"/>
            <a:ext cx="46856" cy="5743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Овал 34"/>
          <p:cNvSpPr/>
          <p:nvPr/>
        </p:nvSpPr>
        <p:spPr>
          <a:xfrm>
            <a:off x="3815351" y="606952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3959367" y="531196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единительная линия 36"/>
          <p:cNvCxnSpPr>
            <a:stCxn id="36" idx="4"/>
            <a:endCxn id="35" idx="0"/>
          </p:cNvCxnSpPr>
          <p:nvPr/>
        </p:nvCxnSpPr>
        <p:spPr>
          <a:xfrm flipH="1">
            <a:off x="3887359" y="5455978"/>
            <a:ext cx="144016" cy="61354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36" idx="6"/>
            <a:endCxn id="26" idx="1"/>
          </p:cNvCxnSpPr>
          <p:nvPr/>
        </p:nvCxnSpPr>
        <p:spPr>
          <a:xfrm>
            <a:off x="4103384" y="5383970"/>
            <a:ext cx="1033921" cy="13232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35" idx="5"/>
            <a:endCxn id="28" idx="1"/>
          </p:cNvCxnSpPr>
          <p:nvPr/>
        </p:nvCxnSpPr>
        <p:spPr>
          <a:xfrm>
            <a:off x="3938277" y="6192447"/>
            <a:ext cx="484775" cy="21765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Овал 50"/>
          <p:cNvSpPr/>
          <p:nvPr/>
        </p:nvSpPr>
        <p:spPr>
          <a:xfrm>
            <a:off x="4720498" y="595326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4329952" y="57627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3" name="Прямая соединительная линия 52"/>
          <p:cNvCxnSpPr>
            <a:stCxn id="51" idx="7"/>
            <a:endCxn id="26" idx="3"/>
          </p:cNvCxnSpPr>
          <p:nvPr/>
        </p:nvCxnSpPr>
        <p:spPr>
          <a:xfrm flipV="1">
            <a:off x="4843424" y="5618126"/>
            <a:ext cx="293881" cy="35623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stCxn id="31" idx="1"/>
            <a:endCxn id="51" idx="5"/>
          </p:cNvCxnSpPr>
          <p:nvPr/>
        </p:nvCxnSpPr>
        <p:spPr>
          <a:xfrm flipH="1" flipV="1">
            <a:off x="4843424" y="6076191"/>
            <a:ext cx="340737" cy="1584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stCxn id="28" idx="0"/>
            <a:endCxn id="52" idx="4"/>
          </p:cNvCxnSpPr>
          <p:nvPr/>
        </p:nvCxnSpPr>
        <p:spPr>
          <a:xfrm flipH="1" flipV="1">
            <a:off x="4401960" y="5906766"/>
            <a:ext cx="72008" cy="4822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stCxn id="28" idx="7"/>
            <a:endCxn id="51" idx="3"/>
          </p:cNvCxnSpPr>
          <p:nvPr/>
        </p:nvCxnSpPr>
        <p:spPr>
          <a:xfrm flipV="1">
            <a:off x="4524885" y="6076191"/>
            <a:ext cx="216704" cy="3339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Овал 68"/>
          <p:cNvSpPr/>
          <p:nvPr/>
        </p:nvSpPr>
        <p:spPr>
          <a:xfrm>
            <a:off x="5564634" y="531196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0" name="Прямая соединительная линия 69"/>
          <p:cNvCxnSpPr>
            <a:stCxn id="26" idx="6"/>
            <a:endCxn id="69" idx="3"/>
          </p:cNvCxnSpPr>
          <p:nvPr/>
        </p:nvCxnSpPr>
        <p:spPr>
          <a:xfrm flipV="1">
            <a:off x="5260229" y="5434887"/>
            <a:ext cx="325496" cy="13232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Овал 73"/>
          <p:cNvSpPr/>
          <p:nvPr/>
        </p:nvSpPr>
        <p:spPr>
          <a:xfrm>
            <a:off x="5617220" y="570314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5" name="Прямая соединительная линия 74"/>
          <p:cNvCxnSpPr>
            <a:stCxn id="26" idx="5"/>
            <a:endCxn id="74" idx="2"/>
          </p:cNvCxnSpPr>
          <p:nvPr/>
        </p:nvCxnSpPr>
        <p:spPr>
          <a:xfrm>
            <a:off x="5239138" y="5618126"/>
            <a:ext cx="378082" cy="15702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>
            <a:stCxn id="84" idx="0"/>
            <a:endCxn id="74" idx="3"/>
          </p:cNvCxnSpPr>
          <p:nvPr/>
        </p:nvCxnSpPr>
        <p:spPr>
          <a:xfrm flipV="1">
            <a:off x="5635789" y="5826069"/>
            <a:ext cx="2523" cy="310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Овал 83"/>
          <p:cNvSpPr/>
          <p:nvPr/>
        </p:nvSpPr>
        <p:spPr>
          <a:xfrm>
            <a:off x="5563780" y="613606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6" name="Прямая соединительная линия 85"/>
          <p:cNvCxnSpPr>
            <a:stCxn id="31" idx="6"/>
            <a:endCxn id="84" idx="2"/>
          </p:cNvCxnSpPr>
          <p:nvPr/>
        </p:nvCxnSpPr>
        <p:spPr>
          <a:xfrm flipV="1">
            <a:off x="5307086" y="6208078"/>
            <a:ext cx="256695" cy="7746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Овал 88"/>
          <p:cNvSpPr/>
          <p:nvPr/>
        </p:nvSpPr>
        <p:spPr>
          <a:xfrm>
            <a:off x="8732986" y="549520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8018733" y="638900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8779842" y="621353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2" name="Прямая соединительная линия 91"/>
          <p:cNvCxnSpPr>
            <a:stCxn id="91" idx="2"/>
            <a:endCxn id="90" idx="6"/>
          </p:cNvCxnSpPr>
          <p:nvPr/>
        </p:nvCxnSpPr>
        <p:spPr>
          <a:xfrm flipH="1">
            <a:off x="8162750" y="6285546"/>
            <a:ext cx="617093" cy="17546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>
            <a:stCxn id="89" idx="4"/>
            <a:endCxn id="91" idx="0"/>
          </p:cNvCxnSpPr>
          <p:nvPr/>
        </p:nvCxnSpPr>
        <p:spPr>
          <a:xfrm>
            <a:off x="8804994" y="5639218"/>
            <a:ext cx="46856" cy="5743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Овал 93"/>
          <p:cNvSpPr/>
          <p:nvPr/>
        </p:nvSpPr>
        <p:spPr>
          <a:xfrm>
            <a:off x="7432124" y="606952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7576140" y="531196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6" name="Прямая соединительная линия 95"/>
          <p:cNvCxnSpPr>
            <a:stCxn id="95" idx="4"/>
            <a:endCxn id="94" idx="0"/>
          </p:cNvCxnSpPr>
          <p:nvPr/>
        </p:nvCxnSpPr>
        <p:spPr>
          <a:xfrm flipH="1">
            <a:off x="7504132" y="5455978"/>
            <a:ext cx="144016" cy="61354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>
            <a:stCxn id="95" idx="6"/>
            <a:endCxn id="89" idx="1"/>
          </p:cNvCxnSpPr>
          <p:nvPr/>
        </p:nvCxnSpPr>
        <p:spPr>
          <a:xfrm>
            <a:off x="7720157" y="5383970"/>
            <a:ext cx="1033921" cy="13232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>
            <a:stCxn id="94" idx="5"/>
            <a:endCxn id="90" idx="1"/>
          </p:cNvCxnSpPr>
          <p:nvPr/>
        </p:nvCxnSpPr>
        <p:spPr>
          <a:xfrm>
            <a:off x="7555050" y="6192447"/>
            <a:ext cx="484775" cy="21765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Овал 98"/>
          <p:cNvSpPr/>
          <p:nvPr/>
        </p:nvSpPr>
        <p:spPr>
          <a:xfrm>
            <a:off x="9368974" y="646101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Овал 99"/>
          <p:cNvSpPr/>
          <p:nvPr/>
        </p:nvSpPr>
        <p:spPr>
          <a:xfrm>
            <a:off x="8427709" y="658393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1" name="Прямая соединительная линия 100"/>
          <p:cNvCxnSpPr>
            <a:stCxn id="99" idx="0"/>
            <a:endCxn id="89" idx="5"/>
          </p:cNvCxnSpPr>
          <p:nvPr/>
        </p:nvCxnSpPr>
        <p:spPr>
          <a:xfrm flipH="1" flipV="1">
            <a:off x="8855912" y="5618126"/>
            <a:ext cx="585071" cy="8428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>
            <a:stCxn id="91" idx="6"/>
            <a:endCxn id="99" idx="1"/>
          </p:cNvCxnSpPr>
          <p:nvPr/>
        </p:nvCxnSpPr>
        <p:spPr>
          <a:xfrm>
            <a:off x="8923859" y="6285547"/>
            <a:ext cx="466207" cy="19655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>
            <a:stCxn id="90" idx="5"/>
            <a:endCxn id="100" idx="2"/>
          </p:cNvCxnSpPr>
          <p:nvPr/>
        </p:nvCxnSpPr>
        <p:spPr>
          <a:xfrm>
            <a:off x="8141659" y="6511931"/>
            <a:ext cx="286051" cy="1440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>
            <a:stCxn id="90" idx="6"/>
            <a:endCxn id="99" idx="2"/>
          </p:cNvCxnSpPr>
          <p:nvPr/>
        </p:nvCxnSpPr>
        <p:spPr>
          <a:xfrm>
            <a:off x="8162750" y="6461014"/>
            <a:ext cx="1206225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Овал 104"/>
          <p:cNvSpPr/>
          <p:nvPr/>
        </p:nvSpPr>
        <p:spPr>
          <a:xfrm>
            <a:off x="8102701" y="552234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6" name="Прямая соединительная линия 105"/>
          <p:cNvCxnSpPr>
            <a:stCxn id="89" idx="2"/>
            <a:endCxn id="105" idx="6"/>
          </p:cNvCxnSpPr>
          <p:nvPr/>
        </p:nvCxnSpPr>
        <p:spPr>
          <a:xfrm flipH="1">
            <a:off x="8246718" y="5567210"/>
            <a:ext cx="486269" cy="2714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Овал 106"/>
          <p:cNvSpPr/>
          <p:nvPr/>
        </p:nvSpPr>
        <p:spPr>
          <a:xfrm>
            <a:off x="8327279" y="576275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8" name="Прямая соединительная линия 107"/>
          <p:cNvCxnSpPr>
            <a:stCxn id="89" idx="3"/>
            <a:endCxn id="107" idx="7"/>
          </p:cNvCxnSpPr>
          <p:nvPr/>
        </p:nvCxnSpPr>
        <p:spPr>
          <a:xfrm flipH="1">
            <a:off x="8450205" y="5618127"/>
            <a:ext cx="303873" cy="1657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>
            <a:stCxn id="110" idx="0"/>
            <a:endCxn id="107" idx="3"/>
          </p:cNvCxnSpPr>
          <p:nvPr/>
        </p:nvCxnSpPr>
        <p:spPr>
          <a:xfrm flipV="1">
            <a:off x="8331234" y="5885676"/>
            <a:ext cx="17137" cy="20952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Овал 109"/>
          <p:cNvSpPr/>
          <p:nvPr/>
        </p:nvSpPr>
        <p:spPr>
          <a:xfrm>
            <a:off x="8259225" y="609519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1" name="Прямая соединительная линия 110"/>
          <p:cNvCxnSpPr>
            <a:stCxn id="91" idx="1"/>
            <a:endCxn id="110" idx="6"/>
          </p:cNvCxnSpPr>
          <p:nvPr/>
        </p:nvCxnSpPr>
        <p:spPr>
          <a:xfrm flipH="1" flipV="1">
            <a:off x="8403241" y="6167207"/>
            <a:ext cx="397692" cy="6742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Стрелка вправо 111"/>
          <p:cNvSpPr/>
          <p:nvPr/>
        </p:nvSpPr>
        <p:spPr>
          <a:xfrm>
            <a:off x="6428730" y="5618127"/>
            <a:ext cx="432048" cy="4071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45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2" name="Прямая соединительная линия 231"/>
          <p:cNvCxnSpPr/>
          <p:nvPr/>
        </p:nvCxnSpPr>
        <p:spPr>
          <a:xfrm>
            <a:off x="6089050" y="6230189"/>
            <a:ext cx="933293" cy="381064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Овал 184"/>
          <p:cNvSpPr/>
          <p:nvPr/>
        </p:nvSpPr>
        <p:spPr>
          <a:xfrm>
            <a:off x="6929139" y="3133368"/>
            <a:ext cx="1444878" cy="14448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Циклы в планарных графах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1600200"/>
                <a:ext cx="10972800" cy="1597697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ru-RU" i="1" dirty="0" smtClean="0"/>
                  <a:t>Идея доказательства</a:t>
                </a:r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Сначала деформируем изображение графа</a:t>
                </a:r>
                <a:r>
                  <a:rPr lang="ru-RU" dirty="0"/>
                  <a:t>,</a:t>
                </a:r>
                <a:r>
                  <a:rPr lang="ru-RU" dirty="0" smtClean="0"/>
                  <a:t> так, чтобы изображение цикла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𝐶</m:t>
                    </m:r>
                  </m:oMath>
                </a14:m>
                <a:r>
                  <a:rPr lang="ru-RU" dirty="0" smtClean="0"/>
                  <a:t> стало окружностью, и при этом через центр окружности не проходили никакие рёбра.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600200"/>
                <a:ext cx="10972800" cy="1597697"/>
              </a:xfrm>
              <a:blipFill rotWithShape="0">
                <a:blip r:embed="rId2"/>
                <a:stretch>
                  <a:fillRect l="-1056" t="-8015" b="-38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8" name="Стрелка вправо 167"/>
          <p:cNvSpPr/>
          <p:nvPr/>
        </p:nvSpPr>
        <p:spPr>
          <a:xfrm>
            <a:off x="5849019" y="3684442"/>
            <a:ext cx="576064" cy="430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9" name="Овал 168"/>
          <p:cNvSpPr/>
          <p:nvPr/>
        </p:nvSpPr>
        <p:spPr>
          <a:xfrm>
            <a:off x="8230001" y="354042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0" name="Овал 169"/>
          <p:cNvSpPr/>
          <p:nvPr/>
        </p:nvSpPr>
        <p:spPr>
          <a:xfrm>
            <a:off x="7515748" y="450623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" name="Овал 170"/>
          <p:cNvSpPr/>
          <p:nvPr/>
        </p:nvSpPr>
        <p:spPr>
          <a:xfrm>
            <a:off x="8193295" y="418675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" name="Овал 173"/>
          <p:cNvSpPr/>
          <p:nvPr/>
        </p:nvSpPr>
        <p:spPr>
          <a:xfrm>
            <a:off x="6929139" y="411474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5" name="Овал 174"/>
          <p:cNvSpPr/>
          <p:nvPr/>
        </p:nvSpPr>
        <p:spPr>
          <a:xfrm>
            <a:off x="7073155" y="32851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9" name="Овал 178"/>
          <p:cNvSpPr/>
          <p:nvPr/>
        </p:nvSpPr>
        <p:spPr>
          <a:xfrm>
            <a:off x="7834286" y="399848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0" name="Овал 179"/>
          <p:cNvSpPr/>
          <p:nvPr/>
        </p:nvSpPr>
        <p:spPr>
          <a:xfrm>
            <a:off x="7371732" y="38617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1" name="Прямая соединительная линия 180"/>
          <p:cNvCxnSpPr>
            <a:stCxn id="179" idx="7"/>
            <a:endCxn id="169" idx="3"/>
          </p:cNvCxnSpPr>
          <p:nvPr/>
        </p:nvCxnSpPr>
        <p:spPr>
          <a:xfrm flipV="1">
            <a:off x="7957212" y="3663350"/>
            <a:ext cx="293881" cy="35623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Прямая соединительная линия 181"/>
          <p:cNvCxnSpPr>
            <a:stCxn id="171" idx="1"/>
            <a:endCxn id="179" idx="5"/>
          </p:cNvCxnSpPr>
          <p:nvPr/>
        </p:nvCxnSpPr>
        <p:spPr>
          <a:xfrm flipH="1" flipV="1">
            <a:off x="7957212" y="4121415"/>
            <a:ext cx="257175" cy="8643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Прямая соединительная линия 182"/>
          <p:cNvCxnSpPr>
            <a:stCxn id="170" idx="0"/>
            <a:endCxn id="180" idx="4"/>
          </p:cNvCxnSpPr>
          <p:nvPr/>
        </p:nvCxnSpPr>
        <p:spPr>
          <a:xfrm flipH="1" flipV="1">
            <a:off x="7443740" y="4005768"/>
            <a:ext cx="144016" cy="5004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Прямая соединительная линия 183"/>
          <p:cNvCxnSpPr>
            <a:stCxn id="170" idx="7"/>
            <a:endCxn id="179" idx="3"/>
          </p:cNvCxnSpPr>
          <p:nvPr/>
        </p:nvCxnSpPr>
        <p:spPr>
          <a:xfrm flipV="1">
            <a:off x="7638673" y="4121415"/>
            <a:ext cx="216704" cy="4059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Объект 2"/>
          <p:cNvSpPr txBox="1">
            <a:spLocks/>
          </p:cNvSpPr>
          <p:nvPr/>
        </p:nvSpPr>
        <p:spPr>
          <a:xfrm>
            <a:off x="609600" y="4883634"/>
            <a:ext cx="10972800" cy="77761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Затем выполняем инверсию плоскости относительно этой окружности.</a:t>
            </a:r>
          </a:p>
        </p:txBody>
      </p:sp>
      <p:sp>
        <p:nvSpPr>
          <p:cNvPr id="194" name="Овал 193"/>
          <p:cNvSpPr/>
          <p:nvPr/>
        </p:nvSpPr>
        <p:spPr>
          <a:xfrm>
            <a:off x="4599252" y="346841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5" name="Овал 194"/>
          <p:cNvSpPr/>
          <p:nvPr/>
        </p:nvSpPr>
        <p:spPr>
          <a:xfrm>
            <a:off x="3884999" y="436222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6" name="Овал 195"/>
          <p:cNvSpPr/>
          <p:nvPr/>
        </p:nvSpPr>
        <p:spPr>
          <a:xfrm>
            <a:off x="4646108" y="418675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7" name="Прямая соединительная линия 196"/>
          <p:cNvCxnSpPr>
            <a:stCxn id="196" idx="2"/>
            <a:endCxn id="195" idx="6"/>
          </p:cNvCxnSpPr>
          <p:nvPr/>
        </p:nvCxnSpPr>
        <p:spPr>
          <a:xfrm flipH="1">
            <a:off x="4029016" y="4258762"/>
            <a:ext cx="617093" cy="17546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Прямая соединительная линия 197"/>
          <p:cNvCxnSpPr>
            <a:stCxn id="194" idx="4"/>
            <a:endCxn id="196" idx="0"/>
          </p:cNvCxnSpPr>
          <p:nvPr/>
        </p:nvCxnSpPr>
        <p:spPr>
          <a:xfrm>
            <a:off x="4671260" y="3612434"/>
            <a:ext cx="46856" cy="5743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Овал 198"/>
          <p:cNvSpPr/>
          <p:nvPr/>
        </p:nvSpPr>
        <p:spPr>
          <a:xfrm>
            <a:off x="3298390" y="404273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0" name="Овал 199"/>
          <p:cNvSpPr/>
          <p:nvPr/>
        </p:nvSpPr>
        <p:spPr>
          <a:xfrm>
            <a:off x="3442406" y="32851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1" name="Прямая соединительная линия 200"/>
          <p:cNvCxnSpPr>
            <a:stCxn id="200" idx="4"/>
            <a:endCxn id="199" idx="0"/>
          </p:cNvCxnSpPr>
          <p:nvPr/>
        </p:nvCxnSpPr>
        <p:spPr>
          <a:xfrm flipH="1">
            <a:off x="3370398" y="3429194"/>
            <a:ext cx="144016" cy="61354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Прямая соединительная линия 201"/>
          <p:cNvCxnSpPr>
            <a:stCxn id="200" idx="6"/>
            <a:endCxn id="194" idx="1"/>
          </p:cNvCxnSpPr>
          <p:nvPr/>
        </p:nvCxnSpPr>
        <p:spPr>
          <a:xfrm>
            <a:off x="3586423" y="3357186"/>
            <a:ext cx="1033921" cy="13232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Прямая соединительная линия 202"/>
          <p:cNvCxnSpPr>
            <a:stCxn id="199" idx="5"/>
            <a:endCxn id="195" idx="1"/>
          </p:cNvCxnSpPr>
          <p:nvPr/>
        </p:nvCxnSpPr>
        <p:spPr>
          <a:xfrm>
            <a:off x="3421316" y="4165663"/>
            <a:ext cx="484775" cy="21765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Овал 203"/>
          <p:cNvSpPr/>
          <p:nvPr/>
        </p:nvSpPr>
        <p:spPr>
          <a:xfrm>
            <a:off x="4203537" y="392648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" name="Овал 204"/>
          <p:cNvSpPr/>
          <p:nvPr/>
        </p:nvSpPr>
        <p:spPr>
          <a:xfrm>
            <a:off x="3812991" y="373596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6" name="Прямая соединительная линия 205"/>
          <p:cNvCxnSpPr>
            <a:stCxn id="204" idx="7"/>
            <a:endCxn id="194" idx="3"/>
          </p:cNvCxnSpPr>
          <p:nvPr/>
        </p:nvCxnSpPr>
        <p:spPr>
          <a:xfrm flipV="1">
            <a:off x="4326463" y="3591342"/>
            <a:ext cx="293881" cy="35623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Прямая соединительная линия 206"/>
          <p:cNvCxnSpPr>
            <a:stCxn id="196" idx="1"/>
            <a:endCxn id="204" idx="5"/>
          </p:cNvCxnSpPr>
          <p:nvPr/>
        </p:nvCxnSpPr>
        <p:spPr>
          <a:xfrm flipH="1" flipV="1">
            <a:off x="4326463" y="4049407"/>
            <a:ext cx="340737" cy="1584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Прямая соединительная линия 207"/>
          <p:cNvCxnSpPr>
            <a:stCxn id="195" idx="0"/>
            <a:endCxn id="205" idx="4"/>
          </p:cNvCxnSpPr>
          <p:nvPr/>
        </p:nvCxnSpPr>
        <p:spPr>
          <a:xfrm flipH="1" flipV="1">
            <a:off x="3884999" y="3879982"/>
            <a:ext cx="72008" cy="4822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Прямая соединительная линия 208"/>
          <p:cNvCxnSpPr>
            <a:stCxn id="195" idx="7"/>
            <a:endCxn id="204" idx="3"/>
          </p:cNvCxnSpPr>
          <p:nvPr/>
        </p:nvCxnSpPr>
        <p:spPr>
          <a:xfrm flipV="1">
            <a:off x="4007924" y="4049407"/>
            <a:ext cx="216704" cy="3339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Овал 209"/>
          <p:cNvSpPr/>
          <p:nvPr/>
        </p:nvSpPr>
        <p:spPr>
          <a:xfrm>
            <a:off x="5047673" y="32851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1" name="Прямая соединительная линия 210"/>
          <p:cNvCxnSpPr>
            <a:stCxn id="194" idx="6"/>
            <a:endCxn id="210" idx="3"/>
          </p:cNvCxnSpPr>
          <p:nvPr/>
        </p:nvCxnSpPr>
        <p:spPr>
          <a:xfrm flipV="1">
            <a:off x="4743268" y="3408103"/>
            <a:ext cx="325496" cy="13232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Овал 211"/>
          <p:cNvSpPr/>
          <p:nvPr/>
        </p:nvSpPr>
        <p:spPr>
          <a:xfrm>
            <a:off x="5100259" y="36763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3" name="Прямая соединительная линия 212"/>
          <p:cNvCxnSpPr>
            <a:stCxn id="194" idx="5"/>
            <a:endCxn id="212" idx="2"/>
          </p:cNvCxnSpPr>
          <p:nvPr/>
        </p:nvCxnSpPr>
        <p:spPr>
          <a:xfrm>
            <a:off x="4722177" y="3591342"/>
            <a:ext cx="378082" cy="15702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Прямая соединительная линия 213"/>
          <p:cNvCxnSpPr>
            <a:stCxn id="215" idx="0"/>
            <a:endCxn id="212" idx="3"/>
          </p:cNvCxnSpPr>
          <p:nvPr/>
        </p:nvCxnSpPr>
        <p:spPr>
          <a:xfrm flipV="1">
            <a:off x="5118828" y="3799285"/>
            <a:ext cx="2523" cy="310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Овал 214"/>
          <p:cNvSpPr/>
          <p:nvPr/>
        </p:nvSpPr>
        <p:spPr>
          <a:xfrm>
            <a:off x="5046819" y="410928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6" name="Прямая соединительная линия 215"/>
          <p:cNvCxnSpPr>
            <a:stCxn id="196" idx="6"/>
            <a:endCxn id="215" idx="2"/>
          </p:cNvCxnSpPr>
          <p:nvPr/>
        </p:nvCxnSpPr>
        <p:spPr>
          <a:xfrm flipV="1">
            <a:off x="4790125" y="4181294"/>
            <a:ext cx="256695" cy="7746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Овал 216"/>
          <p:cNvSpPr/>
          <p:nvPr/>
        </p:nvSpPr>
        <p:spPr>
          <a:xfrm>
            <a:off x="8707264" y="33239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8" name="Прямая соединительная линия 217"/>
          <p:cNvCxnSpPr>
            <a:stCxn id="169" idx="6"/>
            <a:endCxn id="217" idx="3"/>
          </p:cNvCxnSpPr>
          <p:nvPr/>
        </p:nvCxnSpPr>
        <p:spPr>
          <a:xfrm flipV="1">
            <a:off x="8374017" y="3446837"/>
            <a:ext cx="354338" cy="1655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Овал 218"/>
          <p:cNvSpPr/>
          <p:nvPr/>
        </p:nvSpPr>
        <p:spPr>
          <a:xfrm>
            <a:off x="8759850" y="371509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0" name="Прямая соединительная линия 219"/>
          <p:cNvCxnSpPr>
            <a:stCxn id="169" idx="6"/>
            <a:endCxn id="219" idx="2"/>
          </p:cNvCxnSpPr>
          <p:nvPr/>
        </p:nvCxnSpPr>
        <p:spPr>
          <a:xfrm>
            <a:off x="8374018" y="3612434"/>
            <a:ext cx="385833" cy="17466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Прямая соединительная линия 220"/>
          <p:cNvCxnSpPr>
            <a:stCxn id="222" idx="0"/>
            <a:endCxn id="219" idx="3"/>
          </p:cNvCxnSpPr>
          <p:nvPr/>
        </p:nvCxnSpPr>
        <p:spPr>
          <a:xfrm flipV="1">
            <a:off x="8778419" y="3838019"/>
            <a:ext cx="2523" cy="310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Овал 221"/>
          <p:cNvSpPr/>
          <p:nvPr/>
        </p:nvSpPr>
        <p:spPr>
          <a:xfrm>
            <a:off x="8706410" y="414801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3" name="Прямая соединительная линия 222"/>
          <p:cNvCxnSpPr>
            <a:stCxn id="171" idx="6"/>
            <a:endCxn id="222" idx="2"/>
          </p:cNvCxnSpPr>
          <p:nvPr/>
        </p:nvCxnSpPr>
        <p:spPr>
          <a:xfrm flipV="1">
            <a:off x="8337312" y="4220028"/>
            <a:ext cx="369099" cy="387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Овал 226"/>
          <p:cNvSpPr/>
          <p:nvPr/>
        </p:nvSpPr>
        <p:spPr>
          <a:xfrm>
            <a:off x="5190835" y="5517232"/>
            <a:ext cx="1185444" cy="11854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0" name="Овал 229"/>
          <p:cNvSpPr/>
          <p:nvPr/>
        </p:nvSpPr>
        <p:spPr>
          <a:xfrm>
            <a:off x="5961520" y="6138529"/>
            <a:ext cx="124578" cy="124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3" name="Овал 232"/>
          <p:cNvSpPr/>
          <p:nvPr/>
        </p:nvSpPr>
        <p:spPr>
          <a:xfrm>
            <a:off x="7026351" y="6578098"/>
            <a:ext cx="124578" cy="124578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74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Циклы в планарных графах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</a:t>
                </a:r>
                <a:r>
                  <a:rPr lang="ru-RU" dirty="0" smtClean="0"/>
                  <a:t> Пусть в некоторой укладке планарного графа внутри некоторого цикла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𝐶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лежит множество рёбер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𝑖𝑛𝑡</m:t>
                        </m:r>
                      </m:sub>
                    </m:sSub>
                  </m:oMath>
                </a14:m>
                <a:r>
                  <a:rPr lang="en-US" dirty="0" smtClean="0"/>
                  <a:t>,</a:t>
                </a:r>
                <a:r>
                  <a:rPr lang="ru-RU" dirty="0" smtClean="0"/>
                  <a:t> а снаружи множество рёбер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ru-RU" dirty="0" smtClean="0"/>
                  <a:t>.</a:t>
                </a:r>
                <a:r>
                  <a:rPr lang="en-US" dirty="0" smtClean="0"/>
                  <a:t> </a:t>
                </a:r>
                <a:r>
                  <a:rPr lang="ru-RU" dirty="0" smtClean="0"/>
                  <a:t>Тогда существует и укладка этого графа, в которой внутри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𝐶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лежат рёбра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а снаружи рёбра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𝑖𝑛𝑡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ru-RU" b="1" dirty="0" smtClean="0"/>
                  <a:t>Следствие.</a:t>
                </a:r>
                <a:r>
                  <a:rPr lang="ru-RU" dirty="0" smtClean="0"/>
                  <a:t> Если некоторый цикл графа ограничивает грань в некоторой укладке, то существует укладка, в которой этот цикл ограничивает внешнюю грань.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89" t="-2830" r="-8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709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Формула Эйлера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Формула Эйлера.</a:t>
                </a:r>
                <a:r>
                  <a:rPr lang="ru-RU" i="1" dirty="0" smtClean="0"/>
                  <a:t> </a:t>
                </a:r>
                <a:br>
                  <a:rPr lang="ru-RU" i="1" dirty="0" smtClean="0"/>
                </a:br>
                <a:r>
                  <a:rPr lang="ru-RU" dirty="0" smtClean="0"/>
                  <a:t>Для любого связного планарного графа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#</m:t>
                      </m:r>
                      <m:r>
                        <a:rPr lang="ru-RU" b="0" i="1" smtClean="0">
                          <a:latin typeface="Cambria Math"/>
                        </a:rPr>
                        <m:t>вершин−</m:t>
                      </m:r>
                      <m:r>
                        <a:rPr lang="en-US" b="0" i="1" smtClean="0">
                          <a:latin typeface="Cambria Math"/>
                        </a:rPr>
                        <m:t>#</m:t>
                      </m:r>
                      <m:r>
                        <a:rPr lang="ru-RU" b="0" i="1" smtClean="0">
                          <a:latin typeface="Cambria Math"/>
                        </a:rPr>
                        <m:t>рёбер+</m:t>
                      </m:r>
                      <m:r>
                        <a:rPr lang="en-US" b="0" i="1" smtClean="0">
                          <a:latin typeface="Cambria Math"/>
                        </a:rPr>
                        <m:t>#</m:t>
                      </m:r>
                      <m:r>
                        <a:rPr lang="ru-RU" b="0" i="1" smtClean="0">
                          <a:latin typeface="Cambria Math"/>
                        </a:rPr>
                        <m:t>граней=2</m:t>
                      </m:r>
                    </m:oMath>
                  </m:oMathPara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28799"/>
                <a:ext cx="8229600" cy="4752529"/>
              </a:xfrm>
              <a:blipFill rotWithShape="1">
                <a:blip r:embed="rId2"/>
                <a:stretch>
                  <a:fillRect l="-1852" t="-1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Овал 15"/>
          <p:cNvSpPr/>
          <p:nvPr/>
        </p:nvSpPr>
        <p:spPr>
          <a:xfrm>
            <a:off x="8800592" y="46805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864488" y="56886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8800592" y="56886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>
            <a:stCxn id="18" idx="2"/>
            <a:endCxn id="17" idx="6"/>
          </p:cNvCxnSpPr>
          <p:nvPr/>
        </p:nvCxnSpPr>
        <p:spPr>
          <a:xfrm flipH="1">
            <a:off x="8008504" y="5760680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16" idx="4"/>
            <a:endCxn id="18" idx="0"/>
          </p:cNvCxnSpPr>
          <p:nvPr/>
        </p:nvCxnSpPr>
        <p:spPr>
          <a:xfrm>
            <a:off x="8872600" y="4824576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7864488" y="46805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928384" y="46805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864488" y="374445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6928384" y="56886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992280" y="56886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единительная линия 36"/>
          <p:cNvCxnSpPr>
            <a:stCxn id="23" idx="4"/>
            <a:endCxn id="21" idx="0"/>
          </p:cNvCxnSpPr>
          <p:nvPr/>
        </p:nvCxnSpPr>
        <p:spPr>
          <a:xfrm>
            <a:off x="7936496" y="3888472"/>
            <a:ext cx="0" cy="7920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23" idx="5"/>
            <a:endCxn id="16" idx="1"/>
          </p:cNvCxnSpPr>
          <p:nvPr/>
        </p:nvCxnSpPr>
        <p:spPr>
          <a:xfrm>
            <a:off x="7987413" y="3867381"/>
            <a:ext cx="834270" cy="8342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23" idx="3"/>
            <a:endCxn id="22" idx="7"/>
          </p:cNvCxnSpPr>
          <p:nvPr/>
        </p:nvCxnSpPr>
        <p:spPr>
          <a:xfrm flipH="1">
            <a:off x="7051309" y="3867381"/>
            <a:ext cx="834270" cy="8342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22" idx="3"/>
            <a:endCxn id="36" idx="7"/>
          </p:cNvCxnSpPr>
          <p:nvPr/>
        </p:nvCxnSpPr>
        <p:spPr>
          <a:xfrm flipH="1">
            <a:off x="6115205" y="4803485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36" idx="6"/>
            <a:endCxn id="35" idx="2"/>
          </p:cNvCxnSpPr>
          <p:nvPr/>
        </p:nvCxnSpPr>
        <p:spPr>
          <a:xfrm>
            <a:off x="6136296" y="5760680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35" idx="0"/>
            <a:endCxn id="22" idx="4"/>
          </p:cNvCxnSpPr>
          <p:nvPr/>
        </p:nvCxnSpPr>
        <p:spPr>
          <a:xfrm flipV="1">
            <a:off x="7000392" y="4824576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35" idx="6"/>
            <a:endCxn id="17" idx="2"/>
          </p:cNvCxnSpPr>
          <p:nvPr/>
        </p:nvCxnSpPr>
        <p:spPr>
          <a:xfrm>
            <a:off x="7072400" y="5760680"/>
            <a:ext cx="7920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21" idx="4"/>
            <a:endCxn id="17" idx="0"/>
          </p:cNvCxnSpPr>
          <p:nvPr/>
        </p:nvCxnSpPr>
        <p:spPr>
          <a:xfrm>
            <a:off x="7936496" y="4824576"/>
            <a:ext cx="0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stCxn id="21" idx="3"/>
            <a:endCxn id="35" idx="7"/>
          </p:cNvCxnSpPr>
          <p:nvPr/>
        </p:nvCxnSpPr>
        <p:spPr>
          <a:xfrm flipH="1">
            <a:off x="7051309" y="4803485"/>
            <a:ext cx="834270" cy="9062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/>
          <p:cNvSpPr/>
          <p:nvPr/>
        </p:nvSpPr>
        <p:spPr>
          <a:xfrm>
            <a:off x="4907867" y="56886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7" name="Прямая соединительная линия 46"/>
          <p:cNvCxnSpPr>
            <a:stCxn id="46" idx="6"/>
            <a:endCxn id="36" idx="2"/>
          </p:cNvCxnSpPr>
          <p:nvPr/>
        </p:nvCxnSpPr>
        <p:spPr>
          <a:xfrm>
            <a:off x="5051884" y="5760680"/>
            <a:ext cx="94039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458337" y="3917456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4336" y="3917456"/>
                <a:ext cx="36580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7285542" y="4527252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1541" y="4527252"/>
                <a:ext cx="365805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8221646" y="4887292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7645" y="4887292"/>
                <a:ext cx="365805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7498684" y="5229800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4683" y="5229800"/>
                <a:ext cx="365805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6563455" y="5229800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9454" y="5229800"/>
                <a:ext cx="365805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307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Формула Эйлера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Формула Эйлера.</a:t>
                </a:r>
                <a:r>
                  <a:rPr lang="ru-RU" i="1" dirty="0" smtClean="0"/>
                  <a:t> </a:t>
                </a:r>
                <a:br>
                  <a:rPr lang="ru-RU" i="1" dirty="0" smtClean="0"/>
                </a:br>
                <a:r>
                  <a:rPr lang="ru-RU" dirty="0" smtClean="0"/>
                  <a:t>Для любого связного планарного графа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#</m:t>
                      </m:r>
                      <m:r>
                        <a:rPr lang="ru-RU" b="0" i="1" smtClean="0">
                          <a:latin typeface="Cambria Math"/>
                        </a:rPr>
                        <m:t>вершин−</m:t>
                      </m:r>
                      <m:r>
                        <a:rPr lang="en-US" b="0" i="1" smtClean="0">
                          <a:latin typeface="Cambria Math"/>
                        </a:rPr>
                        <m:t>#</m:t>
                      </m:r>
                      <m:r>
                        <a:rPr lang="ru-RU" b="0" i="1" smtClean="0">
                          <a:latin typeface="Cambria Math"/>
                        </a:rPr>
                        <m:t>рёбер+</m:t>
                      </m:r>
                      <m:r>
                        <a:rPr lang="en-US" b="0" i="1" smtClean="0">
                          <a:latin typeface="Cambria Math"/>
                        </a:rPr>
                        <m:t>#</m:t>
                      </m:r>
                      <m:r>
                        <a:rPr lang="ru-RU" b="0" i="1" smtClean="0">
                          <a:latin typeface="Cambria Math"/>
                        </a:rPr>
                        <m:t>граней=2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en-US" b="1" dirty="0" smtClean="0"/>
              </a:p>
              <a:p>
                <a:pPr marL="0" indent="0">
                  <a:buNone/>
                </a:pPr>
                <a:r>
                  <a:rPr lang="ru-RU" b="1" dirty="0" smtClean="0"/>
                  <a:t>Доказательство: </a:t>
                </a:r>
              </a:p>
              <a:p>
                <a:pPr marL="0" indent="0">
                  <a:buNone/>
                </a:pPr>
                <a:r>
                  <a:rPr lang="ru-RU" u="sng" dirty="0" smtClean="0"/>
                  <a:t>индукция по величине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b="0" i="1" u="sng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u="sng" smtClean="0">
                            <a:latin typeface="Cambria Math"/>
                          </a:rPr>
                          <m:t>#</m:t>
                        </m:r>
                        <m:r>
                          <a:rPr lang="ru-RU" i="1" u="sng">
                            <a:latin typeface="Cambria Math"/>
                          </a:rPr>
                          <m:t>рёбер</m:t>
                        </m:r>
                        <m:r>
                          <a:rPr lang="ru-RU" b="0" i="1" u="sng">
                            <a:latin typeface="Cambria Math"/>
                          </a:rPr>
                          <m:t>−</m:t>
                        </m:r>
                        <m:r>
                          <a:rPr lang="en-US" b="0" i="1" u="sng">
                            <a:latin typeface="Cambria Math"/>
                          </a:rPr>
                          <m:t>#</m:t>
                        </m:r>
                        <m:r>
                          <a:rPr lang="ru-RU" i="1" u="sng">
                            <a:latin typeface="Cambria Math"/>
                          </a:rPr>
                          <m:t>вершин</m:t>
                        </m:r>
                      </m:e>
                    </m:d>
                  </m:oMath>
                </a14:m>
                <a:endParaRPr lang="ru-RU" u="sng" dirty="0" smtClean="0"/>
              </a:p>
              <a:p>
                <a:pPr marL="0" indent="0">
                  <a:buNone/>
                </a:pPr>
                <a:r>
                  <a:rPr lang="ru-RU" dirty="0"/>
                  <a:t>Е</a:t>
                </a:r>
                <a:r>
                  <a:rPr lang="ru-RU" dirty="0" smtClean="0"/>
                  <a:t>сли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#</m:t>
                        </m:r>
                        <m:r>
                          <a:rPr lang="ru-RU" i="1">
                            <a:latin typeface="Cambria Math"/>
                          </a:rPr>
                          <m:t>рёбер−</m:t>
                        </m:r>
                        <m:r>
                          <a:rPr lang="en-US" i="1">
                            <a:latin typeface="Cambria Math"/>
                          </a:rPr>
                          <m:t>#</m:t>
                        </m:r>
                        <m:r>
                          <a:rPr lang="ru-RU" i="1">
                            <a:latin typeface="Cambria Math"/>
                          </a:rPr>
                          <m:t>вершин</m:t>
                        </m:r>
                      </m:e>
                    </m:d>
                    <m:r>
                      <a:rPr lang="ru-RU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ru-RU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ru-RU" dirty="0" smtClean="0"/>
                  <a:t>, то наш граф является</a:t>
                </a:r>
                <a:r>
                  <a:rPr lang="en-US" dirty="0" smtClean="0"/>
                  <a:t> </a:t>
                </a:r>
                <a:r>
                  <a:rPr lang="ru-RU" dirty="0" smtClean="0"/>
                  <a:t>деревом и грань</a:t>
                </a:r>
                <a:r>
                  <a:rPr lang="en-US" dirty="0" smtClean="0"/>
                  <a:t> </a:t>
                </a:r>
                <a:r>
                  <a:rPr lang="ru-RU" dirty="0" smtClean="0"/>
                  <a:t>в его укладке ровно одна.</a:t>
                </a:r>
              </a:p>
              <a:p>
                <a:pPr marL="0" indent="0">
                  <a:buNone/>
                </a:pP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89" t="-1752" b="-12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535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Формула Эйлера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1600202"/>
                <a:ext cx="10972800" cy="3299612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Индуктивный переход: </a:t>
                </a:r>
              </a:p>
              <a:p>
                <a:pPr marL="0" indent="0">
                  <a:buNone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#</m:t>
                        </m:r>
                        <m:r>
                          <a:rPr lang="ru-RU" i="1">
                            <a:latin typeface="Cambria Math"/>
                          </a:rPr>
                          <m:t>рёбер−</m:t>
                        </m:r>
                        <m:r>
                          <a:rPr lang="en-US" i="1">
                            <a:latin typeface="Cambria Math"/>
                          </a:rPr>
                          <m:t>#</m:t>
                        </m:r>
                        <m:r>
                          <a:rPr lang="ru-RU" i="1">
                            <a:latin typeface="Cambria Math"/>
                          </a:rPr>
                          <m:t>вершин</m:t>
                        </m:r>
                      </m:e>
                    </m:d>
                    <m:r>
                      <a:rPr lang="ru-RU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𝑡</m:t>
                    </m:r>
                    <m:r>
                      <a:rPr lang="en-US" b="0" i="1" smtClean="0">
                        <a:latin typeface="Cambria Math"/>
                      </a:rPr>
                      <m:t>≥0</m:t>
                    </m:r>
                  </m:oMath>
                </a14:m>
                <a:r>
                  <a:rPr lang="ru-RU" dirty="0" smtClean="0"/>
                  <a:t>, то в нашем графе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 есть цикл. Удаление любого ребра из этого цикла приводит к связному графу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𝐺</m:t>
                    </m:r>
                    <m:r>
                      <a:rPr lang="en-US" b="0" i="1" dirty="0" smtClean="0">
                        <a:latin typeface="Cambria Math"/>
                      </a:rPr>
                      <m:t>′</m:t>
                    </m:r>
                  </m:oMath>
                </a14:m>
                <a:r>
                  <a:rPr lang="ru-RU" dirty="0" smtClean="0"/>
                  <a:t>, для которого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#</m:t>
                          </m:r>
                          <m:r>
                            <a:rPr lang="ru-RU" i="1">
                              <a:latin typeface="Cambria Math"/>
                            </a:rPr>
                            <m:t>рёбер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в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′−#вершин в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и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#</m:t>
                      </m:r>
                      <m:r>
                        <a:rPr lang="ru-RU" b="0" i="1" smtClean="0">
                          <a:latin typeface="Cambria Math"/>
                        </a:rPr>
                        <m:t>граней в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=#</m:t>
                      </m:r>
                      <m:r>
                        <a:rPr lang="ru-RU" b="0" i="1" smtClean="0">
                          <a:latin typeface="Cambria Math"/>
                        </a:rPr>
                        <m:t>граней в </m:t>
                      </m:r>
                      <m:r>
                        <a:rPr lang="en-US" b="0" i="1" smtClean="0">
                          <a:latin typeface="Cambria Math"/>
                        </a:rPr>
                        <m:t>𝐺</m:t>
                      </m:r>
                      <m:r>
                        <a:rPr lang="en-US" b="0" i="1" smtClean="0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(</a:t>
                </a:r>
                <a:r>
                  <a:rPr lang="ru-RU" dirty="0"/>
                  <a:t>т.к. удаление ребра из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 smtClean="0"/>
                  <a:t>привело к </a:t>
                </a:r>
                <a:r>
                  <a:rPr lang="ru-RU" dirty="0"/>
                  <a:t>«слиянию» двух граней</a:t>
                </a:r>
                <a:r>
                  <a:rPr lang="ru-RU" dirty="0" smtClean="0"/>
                  <a:t>).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600202"/>
                <a:ext cx="10972800" cy="3299612"/>
              </a:xfrm>
              <a:blipFill rotWithShape="0">
                <a:blip r:embed="rId2"/>
                <a:stretch>
                  <a:fillRect l="-1056" t="-3882" b="-1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Группа 24"/>
          <p:cNvGrpSpPr/>
          <p:nvPr/>
        </p:nvGrpSpPr>
        <p:grpSpPr>
          <a:xfrm>
            <a:off x="6888089" y="4842267"/>
            <a:ext cx="1993519" cy="1875781"/>
            <a:chOff x="3059832" y="3460569"/>
            <a:chExt cx="2970952" cy="2795486"/>
          </a:xfrm>
        </p:grpSpPr>
        <p:sp>
          <p:nvSpPr>
            <p:cNvPr id="26" name="Овал 25"/>
            <p:cNvSpPr/>
            <p:nvPr/>
          </p:nvSpPr>
          <p:spPr>
            <a:xfrm>
              <a:off x="3797908" y="4581128"/>
              <a:ext cx="1512168" cy="1512168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12700">
              <a:solidFill>
                <a:schemeClr val="accent5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Дуга 26"/>
            <p:cNvSpPr/>
            <p:nvPr/>
          </p:nvSpPr>
          <p:spPr>
            <a:xfrm>
              <a:off x="4557204" y="4011477"/>
              <a:ext cx="1325735" cy="1325735"/>
            </a:xfrm>
            <a:prstGeom prst="arc">
              <a:avLst>
                <a:gd name="adj1" fmla="val 11399882"/>
                <a:gd name="adj2" fmla="val 4891830"/>
              </a:avLst>
            </a:prstGeom>
            <a:ln w="1270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Дуга 27"/>
            <p:cNvSpPr/>
            <p:nvPr/>
          </p:nvSpPr>
          <p:spPr>
            <a:xfrm>
              <a:off x="3059832" y="4930320"/>
              <a:ext cx="1325735" cy="1325735"/>
            </a:xfrm>
            <a:prstGeom prst="arc">
              <a:avLst>
                <a:gd name="adj1" fmla="val 2441204"/>
                <a:gd name="adj2" fmla="val 17034810"/>
              </a:avLst>
            </a:prstGeom>
            <a:ln w="1270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Дуга 28"/>
            <p:cNvSpPr/>
            <p:nvPr/>
          </p:nvSpPr>
          <p:spPr>
            <a:xfrm>
              <a:off x="4413189" y="3460569"/>
              <a:ext cx="1325735" cy="1325735"/>
            </a:xfrm>
            <a:prstGeom prst="arc">
              <a:avLst>
                <a:gd name="adj1" fmla="val 12421609"/>
                <a:gd name="adj2" fmla="val 525088"/>
              </a:avLst>
            </a:prstGeom>
            <a:ln w="1270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Дуга 29"/>
            <p:cNvSpPr/>
            <p:nvPr/>
          </p:nvSpPr>
          <p:spPr>
            <a:xfrm>
              <a:off x="4742595" y="4733099"/>
              <a:ext cx="1288189" cy="1288188"/>
            </a:xfrm>
            <a:prstGeom prst="arc">
              <a:avLst>
                <a:gd name="adj1" fmla="val 18806279"/>
                <a:gd name="adj2" fmla="val 7201613"/>
              </a:avLst>
            </a:prstGeom>
            <a:ln w="1270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Дуга 30"/>
            <p:cNvSpPr/>
            <p:nvPr/>
          </p:nvSpPr>
          <p:spPr>
            <a:xfrm>
              <a:off x="3275856" y="3709089"/>
              <a:ext cx="1600060" cy="1600062"/>
            </a:xfrm>
            <a:prstGeom prst="arc">
              <a:avLst>
                <a:gd name="adj1" fmla="val 8544285"/>
                <a:gd name="adj2" fmla="val 18171030"/>
              </a:avLst>
            </a:prstGeom>
            <a:ln w="1270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3719737" y="4842267"/>
            <a:ext cx="1993519" cy="1875781"/>
            <a:chOff x="3059832" y="3460569"/>
            <a:chExt cx="2970952" cy="2795486"/>
          </a:xfrm>
        </p:grpSpPr>
        <p:sp>
          <p:nvSpPr>
            <p:cNvPr id="33" name="Овал 32"/>
            <p:cNvSpPr/>
            <p:nvPr/>
          </p:nvSpPr>
          <p:spPr>
            <a:xfrm>
              <a:off x="3797908" y="4581128"/>
              <a:ext cx="1512168" cy="1512168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12700">
              <a:solidFill>
                <a:schemeClr val="accent5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Дуга 33"/>
            <p:cNvSpPr/>
            <p:nvPr/>
          </p:nvSpPr>
          <p:spPr>
            <a:xfrm>
              <a:off x="4557204" y="4011477"/>
              <a:ext cx="1325735" cy="1325735"/>
            </a:xfrm>
            <a:prstGeom prst="arc">
              <a:avLst>
                <a:gd name="adj1" fmla="val 11399882"/>
                <a:gd name="adj2" fmla="val 4891830"/>
              </a:avLst>
            </a:prstGeom>
            <a:ln w="1270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Дуга 34"/>
            <p:cNvSpPr/>
            <p:nvPr/>
          </p:nvSpPr>
          <p:spPr>
            <a:xfrm>
              <a:off x="3059832" y="4930320"/>
              <a:ext cx="1325735" cy="1325735"/>
            </a:xfrm>
            <a:prstGeom prst="arc">
              <a:avLst>
                <a:gd name="adj1" fmla="val 2441204"/>
                <a:gd name="adj2" fmla="val 17034810"/>
              </a:avLst>
            </a:prstGeom>
            <a:ln w="1270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Дуга 35"/>
            <p:cNvSpPr/>
            <p:nvPr/>
          </p:nvSpPr>
          <p:spPr>
            <a:xfrm>
              <a:off x="4413189" y="3460569"/>
              <a:ext cx="1325735" cy="1325735"/>
            </a:xfrm>
            <a:prstGeom prst="arc">
              <a:avLst>
                <a:gd name="adj1" fmla="val 12421609"/>
                <a:gd name="adj2" fmla="val 525088"/>
              </a:avLst>
            </a:prstGeom>
            <a:ln w="1270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Дуга 36"/>
            <p:cNvSpPr/>
            <p:nvPr/>
          </p:nvSpPr>
          <p:spPr>
            <a:xfrm>
              <a:off x="4742595" y="4733099"/>
              <a:ext cx="1288189" cy="1288188"/>
            </a:xfrm>
            <a:prstGeom prst="arc">
              <a:avLst>
                <a:gd name="adj1" fmla="val 18806279"/>
                <a:gd name="adj2" fmla="val 7201613"/>
              </a:avLst>
            </a:prstGeom>
            <a:ln w="1270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Дуга 37"/>
            <p:cNvSpPr/>
            <p:nvPr/>
          </p:nvSpPr>
          <p:spPr>
            <a:xfrm>
              <a:off x="3275856" y="3709089"/>
              <a:ext cx="1600060" cy="1600062"/>
            </a:xfrm>
            <a:prstGeom prst="arc">
              <a:avLst>
                <a:gd name="adj1" fmla="val 8544285"/>
                <a:gd name="adj2" fmla="val 18171030"/>
              </a:avLst>
            </a:prstGeom>
            <a:ln w="1270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40" name="Прямая соединительная линия 39"/>
          <p:cNvCxnSpPr>
            <a:stCxn id="38" idx="2"/>
            <a:endCxn id="34" idx="0"/>
          </p:cNvCxnSpPr>
          <p:nvPr/>
        </p:nvCxnSpPr>
        <p:spPr>
          <a:xfrm>
            <a:off x="4692711" y="5094868"/>
            <a:ext cx="38522" cy="48462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Стрелка вправо 40"/>
          <p:cNvSpPr/>
          <p:nvPr/>
        </p:nvSpPr>
        <p:spPr>
          <a:xfrm>
            <a:off x="6023992" y="5579492"/>
            <a:ext cx="504056" cy="3697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07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Раскраски вершин и рёбер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i="1" dirty="0" smtClean="0"/>
                  <a:t>Раскраска рёбер </a:t>
                </a:r>
                <a:r>
                  <a:rPr lang="ru-RU" dirty="0" smtClean="0"/>
                  <a:t>(мульти)графа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/>
                  <a:t> </a:t>
                </a:r>
                <a:r>
                  <a:rPr lang="ru-RU" dirty="0" smtClean="0"/>
                  <a:t>в (не более чем)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цветов — это отображение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𝜓</m:t>
                    </m:r>
                  </m:oMath>
                </a14:m>
                <a:r>
                  <a:rPr lang="ru-RU" dirty="0"/>
                  <a:t> </a:t>
                </a:r>
                <a:r>
                  <a:rPr lang="ru-RU" dirty="0" smtClean="0"/>
                  <a:t>из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в</a:t>
                </a:r>
                <a:r>
                  <a:rPr lang="ru-RU" dirty="0"/>
                  <a:t> </a:t>
                </a:r>
                <a:r>
                  <a:rPr lang="ru-RU" dirty="0" smtClean="0"/>
                  <a:t>некоторое </a:t>
                </a:r>
                <a:r>
                  <a:rPr lang="ru-RU" dirty="0"/>
                  <a:t> 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/>
                  <a:t>-</a:t>
                </a:r>
                <a:r>
                  <a:rPr lang="ru-RU" dirty="0"/>
                  <a:t>элементное </a:t>
                </a:r>
                <a:r>
                  <a:rPr lang="ru-RU" dirty="0" smtClean="0"/>
                  <a:t>множество</a:t>
                </a:r>
                <a:endParaRPr lang="en-US" dirty="0" smtClean="0"/>
              </a:p>
              <a:p>
                <a:r>
                  <a:rPr lang="ru-RU" dirty="0" smtClean="0"/>
                  <a:t>Рёберная </a:t>
                </a:r>
                <a:r>
                  <a:rPr lang="ru-RU" dirty="0"/>
                  <a:t>раскраска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𝜓</m:t>
                    </m:r>
                  </m:oMath>
                </a14:m>
                <a:r>
                  <a:rPr lang="ru-RU" dirty="0"/>
                  <a:t> называется </a:t>
                </a:r>
                <a:r>
                  <a:rPr lang="ru-RU" i="1" dirty="0"/>
                  <a:t>правильной</a:t>
                </a:r>
                <a:r>
                  <a:rPr lang="ru-RU" dirty="0"/>
                  <a:t>, </a:t>
                </a:r>
                <a:r>
                  <a:rPr lang="ru-RU" dirty="0" smtClean="0"/>
                  <a:t>если</a:t>
                </a:r>
                <a:r>
                  <a:rPr lang="en-US" dirty="0" smtClean="0"/>
                  <a:t> 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∀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∩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′′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≠∅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i="1" smtClean="0">
                            <a:latin typeface="Cambria Math"/>
                          </a:rPr>
                          <m:t>⇒</m:t>
                        </m:r>
                        <m:box>
                          <m:box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</m:e>
                        </m:box>
                        <m:r>
                          <a:rPr lang="en-US" b="0" i="1" smtClean="0">
                            <a:latin typeface="Cambria Math"/>
                          </a:rPr>
                          <m:t>𝜓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≠</m:t>
                        </m:r>
                        <m:r>
                          <a:rPr lang="en-US" b="0" i="1" smtClean="0">
                            <a:latin typeface="Cambria Math"/>
                          </a:rPr>
                          <m:t>𝜓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′′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endParaRPr lang="ru-RU" i="1" dirty="0" smtClean="0"/>
              </a:p>
              <a:p>
                <a:pPr marL="0" indent="0">
                  <a:buNone/>
                </a:pPr>
                <a:endParaRPr lang="ru-RU" sz="1100" i="1" dirty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ru-RU" dirty="0"/>
                  <a:t>Правильная раскраска </a:t>
                </a:r>
                <a:r>
                  <a:rPr lang="ru-RU" dirty="0" smtClean="0"/>
                  <a:t>рёбер графа в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цветов </a:t>
                </a:r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задаёт </a:t>
                </a:r>
                <a:r>
                  <a:rPr lang="ru-RU" dirty="0"/>
                  <a:t>разбиение </a:t>
                </a:r>
                <a:r>
                  <a:rPr lang="ru-RU" dirty="0" smtClean="0"/>
                  <a:t>множества рёбер </a:t>
                </a:r>
                <a:r>
                  <a:rPr lang="ru-RU" dirty="0"/>
                  <a:t>графа</a:t>
                </a:r>
                <a:br>
                  <a:rPr lang="ru-RU" dirty="0"/>
                </a:br>
                <a:r>
                  <a:rPr lang="ru-RU" dirty="0"/>
                  <a:t>на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𝑘</m:t>
                    </m:r>
                  </m:oMath>
                </a14:m>
                <a:r>
                  <a:rPr lang="ru-RU" dirty="0"/>
                  <a:t> </a:t>
                </a:r>
                <a:r>
                  <a:rPr lang="ru-RU" dirty="0" err="1" smtClean="0"/>
                  <a:t>паросочетаний</a:t>
                </a:r>
                <a:r>
                  <a:rPr lang="ru-RU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 r="-5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вал 4"/>
          <p:cNvSpPr/>
          <p:nvPr/>
        </p:nvSpPr>
        <p:spPr>
          <a:xfrm>
            <a:off x="10204749" y="51846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9268645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0204749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" name="Прямая соединительная линия 7"/>
          <p:cNvCxnSpPr>
            <a:stCxn id="7" idx="2"/>
            <a:endCxn id="6" idx="6"/>
          </p:cNvCxnSpPr>
          <p:nvPr/>
        </p:nvCxnSpPr>
        <p:spPr>
          <a:xfrm flipH="1">
            <a:off x="9412661" y="6264736"/>
            <a:ext cx="792088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5" idx="4"/>
            <a:endCxn id="7" idx="0"/>
          </p:cNvCxnSpPr>
          <p:nvPr/>
        </p:nvCxnSpPr>
        <p:spPr>
          <a:xfrm>
            <a:off x="10276757" y="5328632"/>
            <a:ext cx="0" cy="86409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9268645" y="51846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8332541" y="51846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9268645" y="42485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8332541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7396437" y="6192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5" name="Прямая соединительная линия 14"/>
          <p:cNvCxnSpPr>
            <a:stCxn id="12" idx="4"/>
            <a:endCxn id="10" idx="0"/>
          </p:cNvCxnSpPr>
          <p:nvPr/>
        </p:nvCxnSpPr>
        <p:spPr>
          <a:xfrm>
            <a:off x="9340653" y="4392528"/>
            <a:ext cx="0" cy="7920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12" idx="5"/>
            <a:endCxn id="5" idx="1"/>
          </p:cNvCxnSpPr>
          <p:nvPr/>
        </p:nvCxnSpPr>
        <p:spPr>
          <a:xfrm>
            <a:off x="9391570" y="4371437"/>
            <a:ext cx="834270" cy="8342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12" idx="3"/>
            <a:endCxn id="11" idx="7"/>
          </p:cNvCxnSpPr>
          <p:nvPr/>
        </p:nvCxnSpPr>
        <p:spPr>
          <a:xfrm flipH="1">
            <a:off x="8455466" y="4371437"/>
            <a:ext cx="834270" cy="8342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1" idx="3"/>
            <a:endCxn id="14" idx="7"/>
          </p:cNvCxnSpPr>
          <p:nvPr/>
        </p:nvCxnSpPr>
        <p:spPr>
          <a:xfrm flipH="1">
            <a:off x="7519362" y="5307541"/>
            <a:ext cx="834270" cy="90627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4" idx="6"/>
            <a:endCxn id="13" idx="2"/>
          </p:cNvCxnSpPr>
          <p:nvPr/>
        </p:nvCxnSpPr>
        <p:spPr>
          <a:xfrm>
            <a:off x="7540453" y="6264736"/>
            <a:ext cx="7920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13" idx="0"/>
            <a:endCxn id="11" idx="4"/>
          </p:cNvCxnSpPr>
          <p:nvPr/>
        </p:nvCxnSpPr>
        <p:spPr>
          <a:xfrm flipV="1">
            <a:off x="8404549" y="5328632"/>
            <a:ext cx="0" cy="86409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13" idx="6"/>
            <a:endCxn id="6" idx="2"/>
          </p:cNvCxnSpPr>
          <p:nvPr/>
        </p:nvCxnSpPr>
        <p:spPr>
          <a:xfrm>
            <a:off x="8476557" y="6264736"/>
            <a:ext cx="79208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0" idx="4"/>
            <a:endCxn id="6" idx="0"/>
          </p:cNvCxnSpPr>
          <p:nvPr/>
        </p:nvCxnSpPr>
        <p:spPr>
          <a:xfrm>
            <a:off x="9340653" y="5328632"/>
            <a:ext cx="0" cy="86409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0" idx="3"/>
            <a:endCxn id="13" idx="7"/>
          </p:cNvCxnSpPr>
          <p:nvPr/>
        </p:nvCxnSpPr>
        <p:spPr>
          <a:xfrm flipH="1">
            <a:off x="8455466" y="5307541"/>
            <a:ext cx="834270" cy="90627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750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Формула Эйлера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Итак,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#</m:t>
                          </m:r>
                          <m:r>
                            <a:rPr lang="ru-RU" i="1">
                              <a:latin typeface="Cambria Math"/>
                            </a:rPr>
                            <m:t>рёбер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 в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  <m:r>
                            <a:rPr lang="ru-RU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#</m:t>
                          </m:r>
                          <m:r>
                            <a:rPr lang="ru-RU" i="1">
                              <a:latin typeface="Cambria Math"/>
                            </a:rPr>
                            <m:t>вершин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в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#</m:t>
                          </m:r>
                          <m:r>
                            <a:rPr lang="ru-RU" i="1">
                              <a:latin typeface="Cambria Math"/>
                            </a:rPr>
                            <m:t>рёбер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в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′−#вершин в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#</m:t>
                      </m:r>
                      <m:r>
                        <a:rPr lang="ru-RU" b="0" i="1" smtClean="0">
                          <a:latin typeface="Cambria Math"/>
                        </a:rPr>
                        <m:t>граней в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=#</m:t>
                      </m:r>
                      <m:r>
                        <a:rPr lang="ru-RU" b="0" i="1" smtClean="0">
                          <a:latin typeface="Cambria Math"/>
                        </a:rPr>
                        <m:t>граней в </m:t>
                      </m:r>
                      <m:r>
                        <a:rPr lang="en-US" b="0" i="1" smtClean="0">
                          <a:latin typeface="Cambria Math"/>
                        </a:rPr>
                        <m:t>𝐺</m:t>
                      </m:r>
                      <m:r>
                        <a:rPr lang="en-US" b="0" i="1" smtClean="0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По предположению индукции, для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имеем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#</m:t>
                      </m:r>
                      <m:r>
                        <a:rPr lang="ru-RU" i="1">
                          <a:latin typeface="Cambria Math"/>
                        </a:rPr>
                        <m:t>вершин</m:t>
                      </m:r>
                      <m:r>
                        <a:rPr lang="ru-RU" b="0" i="1" smtClean="0">
                          <a:latin typeface="Cambria Math"/>
                        </a:rPr>
                        <m:t> в </m:t>
                      </m:r>
                      <m:r>
                        <a:rPr lang="en-US" b="0" i="1" smtClean="0">
                          <a:latin typeface="Cambria Math"/>
                        </a:rPr>
                        <m:t>𝐺</m:t>
                      </m:r>
                      <m:r>
                        <a:rPr lang="en-US" b="0" i="1" smtClean="0">
                          <a:latin typeface="Cambria Math"/>
                        </a:rPr>
                        <m:t>′−#рёбер в </m:t>
                      </m:r>
                      <m:r>
                        <a:rPr lang="en-US" i="1">
                          <a:latin typeface="Cambria Math"/>
                        </a:rPr>
                        <m:t>𝐺</m:t>
                      </m:r>
                      <m:r>
                        <a:rPr lang="en-US" i="1">
                          <a:latin typeface="Cambria Math"/>
                        </a:rPr>
                        <m:t>′+#граней в </m:t>
                      </m:r>
                      <m:r>
                        <a:rPr lang="en-US" i="1">
                          <a:latin typeface="Cambria Math"/>
                        </a:rPr>
                        <m:t>𝐺</m:t>
                      </m:r>
                      <m:r>
                        <a:rPr lang="en-US" i="1">
                          <a:latin typeface="Cambria Math"/>
                        </a:rPr>
                        <m:t>′=2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Отсюда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#</m:t>
                          </m:r>
                          <m:r>
                            <a:rPr lang="ru-RU" i="1">
                              <a:latin typeface="Cambria Math"/>
                            </a:rPr>
                            <m:t>вершин в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  <m:r>
                            <a:rPr lang="en-US" i="1">
                              <a:latin typeface="Cambria Math"/>
                            </a:rPr>
                            <m:t>−#рё</m:t>
                          </m:r>
                          <m:r>
                            <a:rPr lang="ru-RU" i="1">
                              <a:latin typeface="Cambria Math"/>
                            </a:rPr>
                            <m:t>бер в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+1+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#</m:t>
                          </m:r>
                          <m:r>
                            <a:rPr lang="ru-RU" i="1">
                              <a:latin typeface="Cambria Math"/>
                            </a:rPr>
                            <m:t>граней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ru-RU" i="1">
                              <a:latin typeface="Cambria Math"/>
                            </a:rPr>
                            <m:t>в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=2</m:t>
                      </m:r>
                      <m:r>
                        <a:rPr lang="ru-RU" b="0" i="1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ru-RU" dirty="0" smtClean="0"/>
              </a:p>
              <a:p>
                <a:pPr marL="0" indent="0" algn="r">
                  <a:buNone/>
                </a:pPr>
                <a:r>
                  <a:rPr lang="ru-RU" dirty="0" smtClean="0"/>
                  <a:t>что и требовалось.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" y="1628799"/>
                <a:ext cx="8998396" cy="4896545"/>
              </a:xfrm>
              <a:blipFill rotWithShape="1">
                <a:blip r:embed="rId2"/>
                <a:stretch>
                  <a:fillRect l="-1287" t="-1868" r="-12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921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Рёбра и грани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 </a:t>
                </a:r>
              </a:p>
              <a:p>
                <a:pPr marL="0" indent="0">
                  <a:buNone/>
                </a:pPr>
                <a:r>
                  <a:rPr lang="ru-RU" dirty="0" smtClean="0"/>
                  <a:t>Для любого планарного графа, в котором минимальная длина циклов равна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ru-RU" dirty="0" smtClean="0"/>
                  <a:t>, выполнено неравенство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#</m:t>
                      </m:r>
                      <m:r>
                        <a:rPr lang="ru-RU" b="0" i="1" smtClean="0">
                          <a:latin typeface="Cambria Math"/>
                        </a:rPr>
                        <m:t>рёбер</m:t>
                      </m:r>
                      <m:r>
                        <a:rPr lang="en-US" b="0" i="1" smtClean="0">
                          <a:latin typeface="Cambria Math"/>
                        </a:rPr>
                        <m:t>≥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⋅#</m:t>
                      </m:r>
                      <m:r>
                        <a:rPr lang="ru-RU" b="0" i="1" smtClean="0">
                          <a:latin typeface="Cambria Math"/>
                        </a:rPr>
                        <m:t>граней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b="1" dirty="0" smtClean="0"/>
                  <a:t>Доказательство: </a:t>
                </a:r>
              </a:p>
              <a:p>
                <a:pPr marL="0" indent="0">
                  <a:buNone/>
                </a:pPr>
                <a:r>
                  <a:rPr lang="ru-RU" dirty="0" smtClean="0"/>
                  <a:t>Для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ru-RU" dirty="0" smtClean="0"/>
                  <a:t>й грани рассмотрим </a:t>
                </a:r>
                <a:r>
                  <a:rPr lang="en-US" dirty="0" smtClean="0"/>
                  <a:t> </a:t>
                </a:r>
                <a:r>
                  <a:rPr lang="ru-RU" dirty="0" smtClean="0"/>
                  <a:t>величину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dirty="0" smtClean="0"/>
                  <a:t> — количество рёбер, отделяющих её от других граней. Тогда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≥</m:t>
                      </m:r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</a:rPr>
                        <m:t>⋅#граней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При этом в сумме слева каждое ребро графа посчитано максимум дважды.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89" t="-2561" r="-9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648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Число рёбер в планарных графах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 </a:t>
                </a:r>
                <a:r>
                  <a:rPr lang="en-US" b="1" dirty="0" smtClean="0"/>
                  <a:t/>
                </a:r>
                <a:br>
                  <a:rPr lang="en-US" b="1" dirty="0" smtClean="0"/>
                </a:br>
                <a:r>
                  <a:rPr lang="ru-RU" dirty="0" smtClean="0"/>
                  <a:t>Если </a:t>
                </a:r>
                <a:r>
                  <a:rPr lang="ru-RU" dirty="0"/>
                  <a:t>в планарном графе </a:t>
                </a:r>
                <a:r>
                  <a:rPr lang="ru-RU" dirty="0" smtClean="0"/>
                  <a:t>минимальная длина циклов равняется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𝑡</m:t>
                    </m:r>
                  </m:oMath>
                </a14:m>
                <a:r>
                  <a:rPr lang="ru-RU" dirty="0" smtClean="0"/>
                  <a:t>, то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#</m:t>
                      </m:r>
                      <m:r>
                        <a:rPr lang="ru-RU" b="0" i="1" smtClean="0">
                          <a:latin typeface="Cambria Math"/>
                        </a:rPr>
                        <m:t>рёбер≤</m:t>
                      </m:r>
                      <m:box>
                        <m:box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−2</m:t>
                              </m:r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#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вершин−2</m:t>
                          </m: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</a:t>
                </a:r>
                <a:r>
                  <a:rPr lang="ru-RU" dirty="0" smtClean="0"/>
                  <a:t>. Считаем, что граф связен. </a:t>
                </a:r>
                <a:br>
                  <a:rPr lang="ru-RU" dirty="0" smtClean="0"/>
                </a:br>
                <a:r>
                  <a:rPr lang="ru-RU" dirty="0" smtClean="0"/>
                  <a:t>Из формулы Эйлера и предыдущего утверждения получаем: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2=#</m:t>
                      </m:r>
                      <m:r>
                        <a:rPr lang="ru-RU" b="0" i="1" smtClean="0">
                          <a:latin typeface="Cambria Math"/>
                        </a:rPr>
                        <m:t>вершин−</m:t>
                      </m:r>
                      <m:r>
                        <a:rPr lang="en-US" b="0" i="1" smtClean="0">
                          <a:latin typeface="Cambria Math"/>
                        </a:rPr>
                        <m:t>#</m:t>
                      </m:r>
                      <m:r>
                        <a:rPr lang="ru-RU" b="0" i="1" smtClean="0">
                          <a:latin typeface="Cambria Math"/>
                        </a:rPr>
                        <m:t>рёбер+</m:t>
                      </m:r>
                      <m:r>
                        <a:rPr lang="en-US" b="0" i="1" smtClean="0">
                          <a:latin typeface="Cambria Math"/>
                        </a:rPr>
                        <m:t>#</m:t>
                      </m:r>
                      <m:r>
                        <a:rPr lang="ru-RU" b="0" i="1" smtClean="0">
                          <a:latin typeface="Cambria Math"/>
                        </a:rPr>
                        <m:t>граней≤</m:t>
                      </m:r>
                    </m:oMath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≤#</m:t>
                      </m:r>
                      <m:r>
                        <a:rPr lang="ru-RU" i="1">
                          <a:latin typeface="Cambria Math"/>
                        </a:rPr>
                        <m:t>вершин−</m:t>
                      </m:r>
                      <m:r>
                        <a:rPr lang="en-US" i="1">
                          <a:latin typeface="Cambria Math"/>
                        </a:rPr>
                        <m:t>#</m:t>
                      </m:r>
                      <m:r>
                        <a:rPr lang="ru-RU" i="1">
                          <a:latin typeface="Cambria Math"/>
                        </a:rPr>
                        <m:t>рёбер+</m:t>
                      </m:r>
                      <m:box>
                        <m:box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b="0" i="1" smtClean="0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i="1">
                          <a:latin typeface="Cambria Math"/>
                        </a:rPr>
                        <m:t>#</m:t>
                      </m:r>
                      <m:r>
                        <a:rPr lang="ru-RU" b="0" i="1" smtClean="0">
                          <a:latin typeface="Cambria Math"/>
                        </a:rPr>
                        <m:t>рёбер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Отсюда легко следует доказываемое неравенство.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628799"/>
                <a:ext cx="8496944" cy="4896545"/>
              </a:xfrm>
              <a:blipFill rotWithShape="1">
                <a:blip r:embed="rId2"/>
                <a:stretch>
                  <a:fillRect l="-1650" t="-2491" r="-7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0418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Непланарные</a:t>
            </a:r>
            <a:r>
              <a:rPr lang="ru-RU" dirty="0" smtClean="0"/>
              <a:t> графы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 </a:t>
                </a:r>
                <a:r>
                  <a:rPr lang="en-US" b="1" dirty="0"/>
                  <a:t/>
                </a:r>
                <a:br>
                  <a:rPr lang="en-US" b="1" dirty="0"/>
                </a:br>
                <a:r>
                  <a:rPr lang="ru-RU" dirty="0"/>
                  <a:t>Если в планарном графе минимальная длина циклов равняется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𝑡</m:t>
                    </m:r>
                  </m:oMath>
                </a14:m>
                <a:r>
                  <a:rPr lang="ru-RU" dirty="0"/>
                  <a:t>, то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#</m:t>
                      </m:r>
                      <m:r>
                        <a:rPr lang="ru-RU" i="1">
                          <a:latin typeface="Cambria Math"/>
                        </a:rPr>
                        <m:t>рёбер≤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  <m:r>
                            <a:rPr lang="en-US" i="1">
                              <a:latin typeface="Cambria Math"/>
                            </a:rPr>
                            <m:t>−2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⋅</m:t>
                      </m:r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#</m:t>
                          </m:r>
                          <m:r>
                            <a:rPr lang="ru-RU" i="1">
                              <a:latin typeface="Cambria Math"/>
                            </a:rPr>
                            <m:t>вершин−2</m:t>
                          </m:r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endParaRPr lang="ru-RU" b="1" dirty="0" smtClean="0"/>
              </a:p>
              <a:p>
                <a:pPr marL="0" indent="0">
                  <a:buNone/>
                </a:pPr>
                <a:r>
                  <a:rPr lang="ru-RU" b="1" dirty="0" smtClean="0"/>
                  <a:t>Следствие.</a:t>
                </a:r>
                <a:r>
                  <a:rPr lang="ru-RU" dirty="0" smtClean="0"/>
                  <a:t> Граф</a:t>
                </a:r>
                <a:r>
                  <a:rPr lang="ru-RU" dirty="0"/>
                  <a:t>ы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3,3</m:t>
                        </m:r>
                      </m:sub>
                    </m:sSub>
                  </m:oMath>
                </a14:m>
                <a:r>
                  <a:rPr lang="ru-RU" dirty="0" smtClean="0"/>
                  <a:t> непланарны.</a:t>
                </a:r>
              </a:p>
              <a:p>
                <a:pPr marL="0" indent="0">
                  <a:buNone/>
                </a:pPr>
                <a:r>
                  <a:rPr lang="ru-RU" i="1" dirty="0" smtClean="0"/>
                  <a:t>Доказательство:</a:t>
                </a:r>
                <a:r>
                  <a:rPr lang="ru-RU" b="1" dirty="0" smtClean="0"/>
                  <a:t>  </a:t>
                </a:r>
                <a:br>
                  <a:rPr lang="ru-RU" b="1" dirty="0" smtClean="0"/>
                </a:br>
                <a:r>
                  <a:rPr lang="ru-RU" dirty="0" smtClean="0"/>
                  <a:t>В графе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r>
                  <a:rPr lang="ru-RU" dirty="0" smtClean="0"/>
                  <a:t> всего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ru-RU" i="1" dirty="0" smtClean="0">
                        <a:latin typeface="Cambria Math"/>
                      </a:rPr>
                      <m:t>5</m:t>
                    </m:r>
                  </m:oMath>
                </a14:m>
                <a:r>
                  <a:rPr lang="ru-RU" dirty="0" smtClean="0"/>
                  <a:t> вершин и </a:t>
                </a:r>
                <a14:m>
                  <m:oMath xmlns:m="http://schemas.openxmlformats.org/officeDocument/2006/math">
                    <m:r>
                      <a:rPr lang="ru-RU" i="1" dirty="0" smtClean="0">
                        <a:latin typeface="Cambria Math"/>
                      </a:rPr>
                      <m:t>10</m:t>
                    </m:r>
                  </m:oMath>
                </a14:m>
                <a:r>
                  <a:rPr lang="ru-RU" dirty="0" smtClean="0"/>
                  <a:t> рёбер, так что неравенство не выполнено даже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𝑡</m:t>
                    </m:r>
                    <m:r>
                      <a:rPr lang="en-US" b="0" i="1" smtClean="0">
                        <a:latin typeface="Cambria Math"/>
                      </a:rPr>
                      <m:t>=3</m:t>
                    </m:r>
                  </m:oMath>
                </a14:m>
                <a:r>
                  <a:rPr lang="ru-RU" dirty="0" smtClean="0"/>
                  <a:t>.</a:t>
                </a:r>
                <a:r>
                  <a:rPr lang="en-US" dirty="0" smtClean="0"/>
                  <a:t> </a:t>
                </a:r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 smtClean="0"/>
                  <a:t>В графе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3,3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нет циклов длины меньше четырёх, при этом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6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вершин 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9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рёбер, поэтому и для него неравенство не выполняется.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56" t="-2156" b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Группа 28"/>
          <p:cNvGrpSpPr/>
          <p:nvPr/>
        </p:nvGrpSpPr>
        <p:grpSpPr>
          <a:xfrm>
            <a:off x="9534738" y="5940076"/>
            <a:ext cx="913037" cy="849127"/>
            <a:chOff x="5321581" y="2315739"/>
            <a:chExt cx="1860623" cy="1730384"/>
          </a:xfrm>
        </p:grpSpPr>
        <p:cxnSp>
          <p:nvCxnSpPr>
            <p:cNvPr id="30" name="Прямая соединительная линия 29"/>
            <p:cNvCxnSpPr>
              <a:stCxn id="35" idx="7"/>
              <a:endCxn id="33" idx="3"/>
            </p:cNvCxnSpPr>
            <p:nvPr/>
          </p:nvCxnSpPr>
          <p:spPr>
            <a:xfrm flipH="1" flipV="1">
              <a:off x="6277317" y="2412248"/>
              <a:ext cx="802267" cy="54509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>
              <a:stCxn id="34" idx="1"/>
              <a:endCxn id="33" idx="5"/>
            </p:cNvCxnSpPr>
            <p:nvPr/>
          </p:nvCxnSpPr>
          <p:spPr>
            <a:xfrm flipV="1">
              <a:off x="5424201" y="2412248"/>
              <a:ext cx="768103" cy="54509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>
              <a:stCxn id="37" idx="2"/>
              <a:endCxn id="36" idx="6"/>
            </p:cNvCxnSpPr>
            <p:nvPr/>
          </p:nvCxnSpPr>
          <p:spPr>
            <a:xfrm>
              <a:off x="5844355" y="3989590"/>
              <a:ext cx="81587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Овал 32"/>
            <p:cNvSpPr/>
            <p:nvPr/>
          </p:nvSpPr>
          <p:spPr>
            <a:xfrm flipH="1">
              <a:off x="6174697" y="2315739"/>
              <a:ext cx="120227" cy="113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 flipH="1">
              <a:off x="5321581" y="2940780"/>
              <a:ext cx="120227" cy="113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 flipH="1">
              <a:off x="7061977" y="2940780"/>
              <a:ext cx="120227" cy="113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 flipH="1">
              <a:off x="6660232" y="3933056"/>
              <a:ext cx="120227" cy="113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 flipH="1">
              <a:off x="5724128" y="3933056"/>
              <a:ext cx="120227" cy="113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5" idx="4"/>
              <a:endCxn id="36" idx="1"/>
            </p:cNvCxnSpPr>
            <p:nvPr/>
          </p:nvCxnSpPr>
          <p:spPr>
            <a:xfrm flipH="1">
              <a:off x="6762852" y="3053847"/>
              <a:ext cx="359238" cy="89576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stCxn id="34" idx="4"/>
              <a:endCxn id="37" idx="0"/>
            </p:cNvCxnSpPr>
            <p:nvPr/>
          </p:nvCxnSpPr>
          <p:spPr>
            <a:xfrm>
              <a:off x="5381694" y="3053847"/>
              <a:ext cx="402547" cy="87920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6" idx="7"/>
              <a:endCxn id="34" idx="3"/>
            </p:cNvCxnSpPr>
            <p:nvPr/>
          </p:nvCxnSpPr>
          <p:spPr>
            <a:xfrm flipH="1" flipV="1">
              <a:off x="5424201" y="3037289"/>
              <a:ext cx="1253638" cy="91232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>
              <a:stCxn id="35" idx="6"/>
              <a:endCxn id="34" idx="2"/>
            </p:cNvCxnSpPr>
            <p:nvPr/>
          </p:nvCxnSpPr>
          <p:spPr>
            <a:xfrm flipH="1">
              <a:off x="5441808" y="2997314"/>
              <a:ext cx="1620169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>
              <a:stCxn id="33" idx="4"/>
              <a:endCxn id="36" idx="7"/>
            </p:cNvCxnSpPr>
            <p:nvPr/>
          </p:nvCxnSpPr>
          <p:spPr>
            <a:xfrm>
              <a:off x="6234810" y="2428806"/>
              <a:ext cx="443029" cy="152080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>
              <a:stCxn id="37" idx="1"/>
              <a:endCxn id="33" idx="4"/>
            </p:cNvCxnSpPr>
            <p:nvPr/>
          </p:nvCxnSpPr>
          <p:spPr>
            <a:xfrm flipV="1">
              <a:off x="5826748" y="2428806"/>
              <a:ext cx="408062" cy="152080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>
              <a:stCxn id="35" idx="5"/>
              <a:endCxn id="37" idx="1"/>
            </p:cNvCxnSpPr>
            <p:nvPr/>
          </p:nvCxnSpPr>
          <p:spPr>
            <a:xfrm flipH="1">
              <a:off x="5826748" y="3037289"/>
              <a:ext cx="1252836" cy="91232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"/>
          <p:cNvGrpSpPr/>
          <p:nvPr/>
        </p:nvGrpSpPr>
        <p:grpSpPr>
          <a:xfrm>
            <a:off x="8170971" y="6151016"/>
            <a:ext cx="887007" cy="610445"/>
            <a:chOff x="6037989" y="5922031"/>
            <a:chExt cx="887007" cy="610445"/>
          </a:xfrm>
        </p:grpSpPr>
        <p:cxnSp>
          <p:nvCxnSpPr>
            <p:cNvPr id="20" name="Прямая соединительная линия 19"/>
            <p:cNvCxnSpPr>
              <a:stCxn id="48" idx="0"/>
              <a:endCxn id="22" idx="3"/>
            </p:cNvCxnSpPr>
            <p:nvPr/>
          </p:nvCxnSpPr>
          <p:spPr>
            <a:xfrm flipH="1" flipV="1">
              <a:off x="6116822" y="5996169"/>
              <a:ext cx="386515" cy="44944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stCxn id="47" idx="1"/>
              <a:endCxn id="46" idx="5"/>
            </p:cNvCxnSpPr>
            <p:nvPr/>
          </p:nvCxnSpPr>
          <p:spPr>
            <a:xfrm flipV="1">
              <a:off x="6116822" y="5996169"/>
              <a:ext cx="729341" cy="46216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Овал 21"/>
            <p:cNvSpPr/>
            <p:nvPr/>
          </p:nvSpPr>
          <p:spPr>
            <a:xfrm flipH="1">
              <a:off x="6037989" y="5922031"/>
              <a:ext cx="92359" cy="8685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3" name="Прямая соединительная линия 22"/>
            <p:cNvCxnSpPr>
              <a:stCxn id="45" idx="4"/>
              <a:endCxn id="47" idx="1"/>
            </p:cNvCxnSpPr>
            <p:nvPr/>
          </p:nvCxnSpPr>
          <p:spPr>
            <a:xfrm flipH="1">
              <a:off x="6116822" y="6008889"/>
              <a:ext cx="386515" cy="44944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stCxn id="46" idx="5"/>
              <a:endCxn id="48" idx="0"/>
            </p:cNvCxnSpPr>
            <p:nvPr/>
          </p:nvCxnSpPr>
          <p:spPr>
            <a:xfrm flipH="1">
              <a:off x="6503337" y="5996169"/>
              <a:ext cx="342826" cy="44944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45" idx="4"/>
              <a:endCxn id="48" idx="0"/>
            </p:cNvCxnSpPr>
            <p:nvPr/>
          </p:nvCxnSpPr>
          <p:spPr>
            <a:xfrm>
              <a:off x="6503337" y="6008889"/>
              <a:ext cx="0" cy="43672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>
              <a:stCxn id="22" idx="4"/>
              <a:endCxn id="47" idx="0"/>
            </p:cNvCxnSpPr>
            <p:nvPr/>
          </p:nvCxnSpPr>
          <p:spPr>
            <a:xfrm>
              <a:off x="6084168" y="6008889"/>
              <a:ext cx="0" cy="43672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stCxn id="49" idx="7"/>
              <a:endCxn id="22" idx="3"/>
            </p:cNvCxnSpPr>
            <p:nvPr/>
          </p:nvCxnSpPr>
          <p:spPr>
            <a:xfrm flipH="1" flipV="1">
              <a:off x="6116822" y="5996169"/>
              <a:ext cx="729341" cy="46216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46" idx="4"/>
              <a:endCxn id="49" idx="0"/>
            </p:cNvCxnSpPr>
            <p:nvPr/>
          </p:nvCxnSpPr>
          <p:spPr>
            <a:xfrm>
              <a:off x="6878816" y="6008889"/>
              <a:ext cx="0" cy="43672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Овал 44"/>
            <p:cNvSpPr/>
            <p:nvPr/>
          </p:nvSpPr>
          <p:spPr>
            <a:xfrm flipH="1">
              <a:off x="6457158" y="5922031"/>
              <a:ext cx="92359" cy="8685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 flipH="1">
              <a:off x="6832637" y="5922031"/>
              <a:ext cx="92359" cy="8685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 flipH="1">
              <a:off x="6037989" y="6445618"/>
              <a:ext cx="92359" cy="8685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 flipH="1">
              <a:off x="6457158" y="6445618"/>
              <a:ext cx="92359" cy="8685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 flipH="1">
              <a:off x="6832637" y="6445618"/>
              <a:ext cx="92359" cy="8685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0" name="Прямая соединительная линия 49"/>
            <p:cNvCxnSpPr>
              <a:stCxn id="49" idx="7"/>
              <a:endCxn id="45" idx="4"/>
            </p:cNvCxnSpPr>
            <p:nvPr/>
          </p:nvCxnSpPr>
          <p:spPr>
            <a:xfrm flipH="1" flipV="1">
              <a:off x="6503337" y="6008889"/>
              <a:ext cx="342826" cy="44944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1507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Непланарные</a:t>
            </a:r>
            <a:r>
              <a:rPr lang="ru-RU" dirty="0" smtClean="0"/>
              <a:t> графы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Утверждение. </a:t>
                </a:r>
                <a:r>
                  <a:rPr lang="en-US" b="1" dirty="0"/>
                  <a:t/>
                </a:r>
                <a:br>
                  <a:rPr lang="en-US" b="1" dirty="0"/>
                </a:br>
                <a:r>
                  <a:rPr lang="ru-RU" dirty="0"/>
                  <a:t>Если в планарном графе минимальная длина циклов равняется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𝑡</m:t>
                    </m:r>
                  </m:oMath>
                </a14:m>
                <a:r>
                  <a:rPr lang="ru-RU" dirty="0"/>
                  <a:t>, то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#</m:t>
                      </m:r>
                      <m:r>
                        <a:rPr lang="ru-RU" i="1">
                          <a:latin typeface="Cambria Math"/>
                        </a:rPr>
                        <m:t>рёбер≤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  <m:r>
                            <a:rPr lang="en-US" i="1">
                              <a:latin typeface="Cambria Math"/>
                            </a:rPr>
                            <m:t>−2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⋅</m:t>
                      </m:r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#</m:t>
                          </m:r>
                          <m:r>
                            <a:rPr lang="ru-RU" i="1">
                              <a:latin typeface="Cambria Math"/>
                            </a:rPr>
                            <m:t>вершин−2</m:t>
                          </m:r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endParaRPr lang="ru-RU" b="1" dirty="0" smtClean="0"/>
              </a:p>
              <a:p>
                <a:pPr marL="0" indent="0">
                  <a:buNone/>
                </a:pPr>
                <a:endParaRPr lang="ru-RU" b="1" dirty="0" smtClean="0"/>
              </a:p>
              <a:p>
                <a:pPr marL="0" indent="0">
                  <a:buNone/>
                </a:pPr>
                <a:r>
                  <a:rPr lang="ru-RU" b="1" dirty="0" smtClean="0"/>
                  <a:t>Следствие</a:t>
                </a:r>
                <a:r>
                  <a:rPr lang="ru-RU" b="1" dirty="0"/>
                  <a:t>.</a:t>
                </a:r>
                <a:r>
                  <a:rPr lang="ru-RU" dirty="0"/>
                  <a:t> В любом планарном графе на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𝑛</m:t>
                    </m:r>
                  </m:oMath>
                </a14:m>
                <a:r>
                  <a:rPr lang="en-US" i="1" dirty="0"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(</m:t>
                    </m:r>
                    <m:r>
                      <a:rPr lang="en-US" i="1">
                        <a:latin typeface="Cambria Math"/>
                      </a:rPr>
                      <m:t>𝑛</m:t>
                    </m:r>
                    <m:r>
                      <a:rPr lang="en-US" i="1">
                        <a:latin typeface="Cambria Math"/>
                      </a:rPr>
                      <m:t>≥3)</m:t>
                    </m:r>
                  </m:oMath>
                </a14:m>
                <a:r>
                  <a:rPr lang="ru-RU" dirty="0">
                    <a:latin typeface="Cambria Math"/>
                  </a:rPr>
                  <a:t> </a:t>
                </a:r>
                <a:r>
                  <a:rPr lang="ru-RU" dirty="0">
                    <a:latin typeface="Calibri" pitchFamily="34" charset="0"/>
                    <a:cs typeface="Calibri" pitchFamily="34" charset="0"/>
                  </a:rPr>
                  <a:t>вершинах число рёбер не превосходит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cs typeface="Calibri" pitchFamily="34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cs typeface="Calibri" pitchFamily="34" charset="0"/>
                          </a:rPr>
                          <m:t>3</m:t>
                        </m:r>
                        <m:r>
                          <a:rPr lang="en-US" i="1">
                            <a:latin typeface="Cambria Math"/>
                            <a:cs typeface="Calibri" pitchFamily="34" charset="0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  <a:cs typeface="Calibri" pitchFamily="34" charset="0"/>
                          </a:rPr>
                          <m:t>−6</m:t>
                        </m:r>
                      </m:e>
                    </m:d>
                  </m:oMath>
                </a14:m>
                <a:r>
                  <a:rPr lang="en-US" dirty="0">
                    <a:latin typeface="Cambria Math"/>
                  </a:rPr>
                  <a:t>.</a:t>
                </a:r>
                <a:endParaRPr lang="ru-RU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89" t="-2830" r="-1833" b="-2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081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Группа 58"/>
          <p:cNvGrpSpPr/>
          <p:nvPr/>
        </p:nvGrpSpPr>
        <p:grpSpPr>
          <a:xfrm>
            <a:off x="6096000" y="5941479"/>
            <a:ext cx="934740" cy="556266"/>
            <a:chOff x="4572000" y="5941479"/>
            <a:chExt cx="934740" cy="556266"/>
          </a:xfrm>
          <a:noFill/>
        </p:grpSpPr>
        <p:sp>
          <p:nvSpPr>
            <p:cNvPr id="56" name="Овал 55"/>
            <p:cNvSpPr/>
            <p:nvPr/>
          </p:nvSpPr>
          <p:spPr>
            <a:xfrm>
              <a:off x="5362724" y="5941479"/>
              <a:ext cx="144016" cy="144016"/>
            </a:xfrm>
            <a:prstGeom prst="ellipse">
              <a:avLst/>
            </a:prstGeom>
            <a:grpFill/>
            <a:ln>
              <a:solidFill>
                <a:schemeClr val="accent1">
                  <a:shade val="95000"/>
                  <a:satMod val="105000"/>
                  <a:alpha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7" name="Прямая соединительная линия 56"/>
            <p:cNvCxnSpPr>
              <a:endCxn id="56" idx="3"/>
            </p:cNvCxnSpPr>
            <p:nvPr/>
          </p:nvCxnSpPr>
          <p:spPr>
            <a:xfrm flipV="1">
              <a:off x="4572000" y="6064404"/>
              <a:ext cx="811815" cy="433341"/>
            </a:xfrm>
            <a:prstGeom prst="line">
              <a:avLst/>
            </a:prstGeom>
            <a:grpFill/>
            <a:ln w="25400">
              <a:solidFill>
                <a:schemeClr val="accent1">
                  <a:shade val="95000"/>
                  <a:satMod val="105000"/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>
              <a:endCxn id="56" idx="2"/>
            </p:cNvCxnSpPr>
            <p:nvPr/>
          </p:nvCxnSpPr>
          <p:spPr>
            <a:xfrm>
              <a:off x="4572000" y="6013487"/>
              <a:ext cx="790724" cy="0"/>
            </a:xfrm>
            <a:prstGeom prst="line">
              <a:avLst/>
            </a:prstGeom>
            <a:grpFill/>
            <a:ln w="25400">
              <a:solidFill>
                <a:schemeClr val="accent1">
                  <a:shade val="95000"/>
                  <a:satMod val="105000"/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Стягивание рёбер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i="1" dirty="0" smtClean="0"/>
                  <a:t>Стягивание ребра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𝑒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ru-RU" i="1" dirty="0" smtClean="0"/>
                  <a:t>в графе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операция, результатом которой является граф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  <m:r>
                      <a:rPr lang="en-US" b="0" i="1" smtClean="0">
                        <a:latin typeface="Cambria Math"/>
                      </a:rPr>
                      <m:t>/</m:t>
                    </m:r>
                    <m:r>
                      <a:rPr lang="en-US" b="0" i="1" smtClean="0">
                        <a:latin typeface="Cambria Math"/>
                      </a:rPr>
                      <m:t>𝑒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получаемый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удалением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𝑒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отождествлением его концов</a:t>
                </a:r>
                <a:r>
                  <a:rPr lang="en-US" dirty="0" smtClean="0"/>
                  <a:t>. </a:t>
                </a:r>
                <a:r>
                  <a:rPr lang="ru-RU" dirty="0" smtClean="0"/>
                  <a:t>Если при этом образуются кратные рёбра, оставляем из них только одно.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89" t="-1617" r="-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3223071" y="59414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221707" y="539529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223071" y="642573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157811" y="59414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5" idx="6"/>
            <a:endCxn id="7" idx="1"/>
          </p:cNvCxnSpPr>
          <p:nvPr/>
        </p:nvCxnSpPr>
        <p:spPr>
          <a:xfrm>
            <a:off x="3365724" y="5467304"/>
            <a:ext cx="813179" cy="49526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6" idx="6"/>
            <a:endCxn id="7" idx="3"/>
          </p:cNvCxnSpPr>
          <p:nvPr/>
        </p:nvCxnSpPr>
        <p:spPr>
          <a:xfrm flipV="1">
            <a:off x="3367088" y="6064405"/>
            <a:ext cx="811815" cy="43334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4" idx="6"/>
            <a:endCxn id="7" idx="2"/>
          </p:cNvCxnSpPr>
          <p:nvPr/>
        </p:nvCxnSpPr>
        <p:spPr>
          <a:xfrm>
            <a:off x="3367087" y="6013487"/>
            <a:ext cx="79072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2357611" y="52512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861667" y="484059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>
            <a:stCxn id="5" idx="1"/>
            <a:endCxn id="12" idx="5"/>
          </p:cNvCxnSpPr>
          <p:nvPr/>
        </p:nvCxnSpPr>
        <p:spPr>
          <a:xfrm flipH="1" flipV="1">
            <a:off x="2984592" y="4963523"/>
            <a:ext cx="258206" cy="4528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5" idx="2"/>
            <a:endCxn id="11" idx="6"/>
          </p:cNvCxnSpPr>
          <p:nvPr/>
        </p:nvCxnSpPr>
        <p:spPr>
          <a:xfrm flipH="1" flipV="1">
            <a:off x="2501627" y="5323288"/>
            <a:ext cx="720080" cy="1440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5" idx="4"/>
            <a:endCxn id="4" idx="0"/>
          </p:cNvCxnSpPr>
          <p:nvPr/>
        </p:nvCxnSpPr>
        <p:spPr>
          <a:xfrm>
            <a:off x="3293715" y="5539313"/>
            <a:ext cx="1364" cy="40216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6" idx="0"/>
            <a:endCxn id="4" idx="4"/>
          </p:cNvCxnSpPr>
          <p:nvPr/>
        </p:nvCxnSpPr>
        <p:spPr>
          <a:xfrm flipV="1">
            <a:off x="3295079" y="6085495"/>
            <a:ext cx="0" cy="34024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656181" y="5418198"/>
                <a:ext cx="3545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𝑒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2181" y="5418198"/>
                <a:ext cx="35458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012504" y="4963523"/>
                <a:ext cx="4326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8503" y="4963523"/>
                <a:ext cx="432619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Овал 19"/>
          <p:cNvSpPr/>
          <p:nvPr/>
        </p:nvSpPr>
        <p:spPr>
          <a:xfrm>
            <a:off x="5959375" y="59414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958011" y="539529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959375" y="642573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093915" y="52512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597971" y="484059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>
            <a:stCxn id="21" idx="1"/>
            <a:endCxn id="28" idx="5"/>
          </p:cNvCxnSpPr>
          <p:nvPr/>
        </p:nvCxnSpPr>
        <p:spPr>
          <a:xfrm flipH="1" flipV="1">
            <a:off x="5720896" y="4963523"/>
            <a:ext cx="258206" cy="4528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21" idx="2"/>
            <a:endCxn id="27" idx="6"/>
          </p:cNvCxnSpPr>
          <p:nvPr/>
        </p:nvCxnSpPr>
        <p:spPr>
          <a:xfrm flipH="1" flipV="1">
            <a:off x="5237931" y="5323288"/>
            <a:ext cx="720080" cy="1440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21" idx="4"/>
            <a:endCxn id="20" idx="0"/>
          </p:cNvCxnSpPr>
          <p:nvPr/>
        </p:nvCxnSpPr>
        <p:spPr>
          <a:xfrm>
            <a:off x="6030019" y="5539313"/>
            <a:ext cx="1364" cy="40216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22" idx="0"/>
            <a:endCxn id="20" idx="4"/>
          </p:cNvCxnSpPr>
          <p:nvPr/>
        </p:nvCxnSpPr>
        <p:spPr>
          <a:xfrm flipV="1">
            <a:off x="6031383" y="6085495"/>
            <a:ext cx="0" cy="34024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5748808" y="4963523"/>
                <a:ext cx="4326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4807" y="4963523"/>
                <a:ext cx="432619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Овал 34"/>
          <p:cNvSpPr/>
          <p:nvPr/>
        </p:nvSpPr>
        <p:spPr>
          <a:xfrm>
            <a:off x="8695679" y="59414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8694315" y="539529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8695679" y="642573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9630419" y="59414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>
            <a:stCxn id="36" idx="6"/>
            <a:endCxn id="38" idx="1"/>
          </p:cNvCxnSpPr>
          <p:nvPr/>
        </p:nvCxnSpPr>
        <p:spPr>
          <a:xfrm>
            <a:off x="8838332" y="5467304"/>
            <a:ext cx="813179" cy="49526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37" idx="6"/>
            <a:endCxn id="38" idx="3"/>
          </p:cNvCxnSpPr>
          <p:nvPr/>
        </p:nvCxnSpPr>
        <p:spPr>
          <a:xfrm flipV="1">
            <a:off x="8839696" y="6064405"/>
            <a:ext cx="811815" cy="43334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35" idx="6"/>
            <a:endCxn id="38" idx="2"/>
          </p:cNvCxnSpPr>
          <p:nvPr/>
        </p:nvCxnSpPr>
        <p:spPr>
          <a:xfrm>
            <a:off x="8839695" y="6013487"/>
            <a:ext cx="79072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Овал 41"/>
          <p:cNvSpPr/>
          <p:nvPr/>
        </p:nvSpPr>
        <p:spPr>
          <a:xfrm>
            <a:off x="7830219" y="52512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>
            <a:stCxn id="36" idx="2"/>
            <a:endCxn id="42" idx="6"/>
          </p:cNvCxnSpPr>
          <p:nvPr/>
        </p:nvCxnSpPr>
        <p:spPr>
          <a:xfrm flipH="1" flipV="1">
            <a:off x="7974235" y="5323288"/>
            <a:ext cx="720080" cy="1440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36" idx="4"/>
            <a:endCxn id="35" idx="0"/>
          </p:cNvCxnSpPr>
          <p:nvPr/>
        </p:nvCxnSpPr>
        <p:spPr>
          <a:xfrm>
            <a:off x="8766323" y="5539313"/>
            <a:ext cx="1364" cy="40216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37" idx="0"/>
            <a:endCxn id="35" idx="4"/>
          </p:cNvCxnSpPr>
          <p:nvPr/>
        </p:nvCxnSpPr>
        <p:spPr>
          <a:xfrm flipV="1">
            <a:off x="8767687" y="6085495"/>
            <a:ext cx="0" cy="34024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9128789" y="5418198"/>
                <a:ext cx="3545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𝑒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4789" y="5418198"/>
                <a:ext cx="354584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2832627" y="4087104"/>
                <a:ext cx="46108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>
                          <a:latin typeface="Cambria Math"/>
                        </a:rPr>
                        <m:t>𝐺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627" y="4087103"/>
                <a:ext cx="461088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5701895" y="4087104"/>
                <a:ext cx="77078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>
                          <a:latin typeface="Cambria Math"/>
                        </a:rPr>
                        <m:t>𝐺</m:t>
                      </m:r>
                      <m:r>
                        <a:rPr lang="en-US" sz="2400" i="1" dirty="0">
                          <a:latin typeface="Cambria Math"/>
                        </a:rPr>
                        <m:t>/</m:t>
                      </m:r>
                      <m:r>
                        <a:rPr lang="en-US" sz="2400" i="1" dirty="0">
                          <a:latin typeface="Cambria Math"/>
                        </a:rPr>
                        <m:t>𝑒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7895" y="4087103"/>
                <a:ext cx="770788" cy="461665"/>
              </a:xfrm>
              <a:prstGeom prst="rect">
                <a:avLst/>
              </a:prstGeom>
              <a:blipFill rotWithShape="1">
                <a:blip r:embed="rId8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8385431" y="4087104"/>
                <a:ext cx="84420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>
                          <a:latin typeface="Cambria Math"/>
                        </a:rPr>
                        <m:t>𝐺</m:t>
                      </m:r>
                      <m:r>
                        <a:rPr lang="en-US" sz="2400" i="1" dirty="0">
                          <a:latin typeface="Cambria Math"/>
                        </a:rPr>
                        <m:t>/</m:t>
                      </m:r>
                      <m:r>
                        <a:rPr lang="en-US" sz="2400" i="1" dirty="0">
                          <a:latin typeface="Cambria Math"/>
                        </a:rPr>
                        <m:t>𝑒</m:t>
                      </m:r>
                      <m:r>
                        <a:rPr lang="en-US" sz="2400" i="1" dirty="0">
                          <a:latin typeface="Cambria Math"/>
                        </a:rPr>
                        <m:t>′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1430" y="4087103"/>
                <a:ext cx="844205" cy="461665"/>
              </a:xfrm>
              <a:prstGeom prst="rect">
                <a:avLst/>
              </a:prstGeom>
              <a:blipFill rotWithShape="1">
                <a:blip r:embed="rId9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Полилиния 52"/>
          <p:cNvSpPr/>
          <p:nvPr/>
        </p:nvSpPr>
        <p:spPr>
          <a:xfrm>
            <a:off x="6096000" y="5505450"/>
            <a:ext cx="228616" cy="476250"/>
          </a:xfrm>
          <a:custGeom>
            <a:avLst/>
            <a:gdLst>
              <a:gd name="connsiteX0" fmla="*/ 0 w 228616"/>
              <a:gd name="connsiteY0" fmla="*/ 476250 h 476250"/>
              <a:gd name="connsiteX1" fmla="*/ 228600 w 228616"/>
              <a:gd name="connsiteY1" fmla="*/ 200025 h 476250"/>
              <a:gd name="connsiteX2" fmla="*/ 9525 w 228616"/>
              <a:gd name="connsiteY2" fmla="*/ 0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16" h="476250">
                <a:moveTo>
                  <a:pt x="0" y="476250"/>
                </a:moveTo>
                <a:cubicBezTo>
                  <a:pt x="113506" y="377825"/>
                  <a:pt x="227013" y="279400"/>
                  <a:pt x="228600" y="200025"/>
                </a:cubicBezTo>
                <a:cubicBezTo>
                  <a:pt x="230187" y="120650"/>
                  <a:pt x="119856" y="60325"/>
                  <a:pt x="9525" y="0"/>
                </a:cubicBezTo>
              </a:path>
            </a:pathLst>
          </a:custGeom>
          <a:noFill/>
          <a:ln>
            <a:solidFill>
              <a:srgbClr val="FF0000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олилиния 53"/>
          <p:cNvSpPr/>
          <p:nvPr/>
        </p:nvSpPr>
        <p:spPr>
          <a:xfrm>
            <a:off x="6096000" y="5476875"/>
            <a:ext cx="546094" cy="1009650"/>
          </a:xfrm>
          <a:custGeom>
            <a:avLst/>
            <a:gdLst>
              <a:gd name="connsiteX0" fmla="*/ 9525 w 546094"/>
              <a:gd name="connsiteY0" fmla="*/ 1009650 h 1009650"/>
              <a:gd name="connsiteX1" fmla="*/ 533400 w 546094"/>
              <a:gd name="connsiteY1" fmla="*/ 476250 h 1009650"/>
              <a:gd name="connsiteX2" fmla="*/ 352425 w 546094"/>
              <a:gd name="connsiteY2" fmla="*/ 95250 h 1009650"/>
              <a:gd name="connsiteX3" fmla="*/ 0 w 546094"/>
              <a:gd name="connsiteY3" fmla="*/ 0 h 100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094" h="1009650">
                <a:moveTo>
                  <a:pt x="9525" y="1009650"/>
                </a:moveTo>
                <a:cubicBezTo>
                  <a:pt x="242887" y="819150"/>
                  <a:pt x="476250" y="628650"/>
                  <a:pt x="533400" y="476250"/>
                </a:cubicBezTo>
                <a:cubicBezTo>
                  <a:pt x="590550" y="323850"/>
                  <a:pt x="441325" y="174625"/>
                  <a:pt x="352425" y="95250"/>
                </a:cubicBezTo>
                <a:cubicBezTo>
                  <a:pt x="263525" y="15875"/>
                  <a:pt x="131762" y="7937"/>
                  <a:pt x="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олилиния 59"/>
          <p:cNvSpPr/>
          <p:nvPr/>
        </p:nvSpPr>
        <p:spPr>
          <a:xfrm>
            <a:off x="6667500" y="5562600"/>
            <a:ext cx="292100" cy="368300"/>
          </a:xfrm>
          <a:custGeom>
            <a:avLst/>
            <a:gdLst>
              <a:gd name="connsiteX0" fmla="*/ 292100 w 292100"/>
              <a:gd name="connsiteY0" fmla="*/ 368300 h 368300"/>
              <a:gd name="connsiteX1" fmla="*/ 215900 w 292100"/>
              <a:gd name="connsiteY1" fmla="*/ 101600 h 368300"/>
              <a:gd name="connsiteX2" fmla="*/ 0 w 292100"/>
              <a:gd name="connsiteY2" fmla="*/ 0 h 368300"/>
              <a:gd name="connsiteX3" fmla="*/ 0 w 292100"/>
              <a:gd name="connsiteY3" fmla="*/ 0 h 36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100" h="368300">
                <a:moveTo>
                  <a:pt x="292100" y="368300"/>
                </a:moveTo>
                <a:cubicBezTo>
                  <a:pt x="278341" y="265641"/>
                  <a:pt x="264583" y="162983"/>
                  <a:pt x="215900" y="101600"/>
                </a:cubicBezTo>
                <a:cubicBezTo>
                  <a:pt x="167217" y="40217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>
            <a:solidFill>
              <a:schemeClr val="accent1">
                <a:shade val="50000"/>
                <a:alpha val="34000"/>
              </a:schemeClr>
            </a:solidFill>
            <a:prstDash val="sysDot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93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Стягивание рёбер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Граф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 является</a:t>
                </a:r>
                <a:r>
                  <a:rPr lang="en-US" i="1" dirty="0" smtClean="0"/>
                  <a:t> </a:t>
                </a:r>
                <a:r>
                  <a:rPr lang="ru-RU" i="1" dirty="0" smtClean="0"/>
                  <a:t>стягиваемым к графу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можно получить из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применив некоторое количество раз операцию стягивания ребра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78" t="-16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Прямая соединительная линия 30"/>
          <p:cNvCxnSpPr>
            <a:stCxn id="70" idx="6"/>
            <a:endCxn id="71" idx="2"/>
          </p:cNvCxnSpPr>
          <p:nvPr/>
        </p:nvCxnSpPr>
        <p:spPr>
          <a:xfrm>
            <a:off x="3647728" y="3673186"/>
            <a:ext cx="43204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48" idx="7"/>
            <a:endCxn id="35" idx="3"/>
          </p:cNvCxnSpPr>
          <p:nvPr/>
        </p:nvCxnSpPr>
        <p:spPr>
          <a:xfrm flipV="1">
            <a:off x="5210813" y="3414360"/>
            <a:ext cx="330214" cy="30777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Овал 34"/>
          <p:cNvSpPr/>
          <p:nvPr/>
        </p:nvSpPr>
        <p:spPr>
          <a:xfrm>
            <a:off x="5519936" y="329143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>
            <a:stCxn id="47" idx="2"/>
            <a:endCxn id="62" idx="6"/>
          </p:cNvCxnSpPr>
          <p:nvPr/>
        </p:nvCxnSpPr>
        <p:spPr>
          <a:xfrm flipH="1">
            <a:off x="3935760" y="4249845"/>
            <a:ext cx="43204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Овал 39"/>
          <p:cNvSpPr/>
          <p:nvPr/>
        </p:nvSpPr>
        <p:spPr>
          <a:xfrm>
            <a:off x="2423592" y="370104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2423592" y="465958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3215680" y="417783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3" name="Прямая соединительная линия 42"/>
          <p:cNvCxnSpPr>
            <a:stCxn id="42" idx="1"/>
            <a:endCxn id="40" idx="5"/>
          </p:cNvCxnSpPr>
          <p:nvPr/>
        </p:nvCxnSpPr>
        <p:spPr>
          <a:xfrm flipH="1" flipV="1">
            <a:off x="2546517" y="3823970"/>
            <a:ext cx="690254" cy="37495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42" idx="3"/>
            <a:endCxn id="41" idx="7"/>
          </p:cNvCxnSpPr>
          <p:nvPr/>
        </p:nvCxnSpPr>
        <p:spPr>
          <a:xfrm flipH="1">
            <a:off x="2546517" y="4300763"/>
            <a:ext cx="690254" cy="3799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stCxn id="40" idx="4"/>
            <a:endCxn id="41" idx="0"/>
          </p:cNvCxnSpPr>
          <p:nvPr/>
        </p:nvCxnSpPr>
        <p:spPr>
          <a:xfrm>
            <a:off x="2495600" y="3845062"/>
            <a:ext cx="0" cy="8145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Овал 46"/>
          <p:cNvSpPr/>
          <p:nvPr/>
        </p:nvSpPr>
        <p:spPr>
          <a:xfrm>
            <a:off x="4367808" y="417783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5087888" y="370104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5087888" y="465958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Прямая соединительная линия 49"/>
          <p:cNvCxnSpPr>
            <a:stCxn id="47" idx="7"/>
            <a:endCxn id="48" idx="3"/>
          </p:cNvCxnSpPr>
          <p:nvPr/>
        </p:nvCxnSpPr>
        <p:spPr>
          <a:xfrm flipV="1">
            <a:off x="4490733" y="3823970"/>
            <a:ext cx="618246" cy="37495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stCxn id="47" idx="5"/>
            <a:endCxn id="49" idx="1"/>
          </p:cNvCxnSpPr>
          <p:nvPr/>
        </p:nvCxnSpPr>
        <p:spPr>
          <a:xfrm>
            <a:off x="4490733" y="4300763"/>
            <a:ext cx="618246" cy="3799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48" idx="4"/>
            <a:endCxn id="49" idx="0"/>
          </p:cNvCxnSpPr>
          <p:nvPr/>
        </p:nvCxnSpPr>
        <p:spPr>
          <a:xfrm>
            <a:off x="5159896" y="3845062"/>
            <a:ext cx="0" cy="8145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Овал 61"/>
          <p:cNvSpPr/>
          <p:nvPr/>
        </p:nvSpPr>
        <p:spPr>
          <a:xfrm>
            <a:off x="3791744" y="417783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3" name="Прямая соединительная линия 62"/>
          <p:cNvCxnSpPr>
            <a:stCxn id="62" idx="2"/>
            <a:endCxn id="42" idx="6"/>
          </p:cNvCxnSpPr>
          <p:nvPr/>
        </p:nvCxnSpPr>
        <p:spPr>
          <a:xfrm flipH="1">
            <a:off x="3359696" y="4249845"/>
            <a:ext cx="43204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Овал 69"/>
          <p:cNvSpPr/>
          <p:nvPr/>
        </p:nvSpPr>
        <p:spPr>
          <a:xfrm>
            <a:off x="3503712" y="36011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4079776" y="36011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2" name="Прямая соединительная линия 71"/>
          <p:cNvCxnSpPr>
            <a:stCxn id="62" idx="7"/>
            <a:endCxn id="71" idx="4"/>
          </p:cNvCxnSpPr>
          <p:nvPr/>
        </p:nvCxnSpPr>
        <p:spPr>
          <a:xfrm flipV="1">
            <a:off x="3914670" y="3745194"/>
            <a:ext cx="237115" cy="45373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>
            <a:stCxn id="62" idx="1"/>
            <a:endCxn id="70" idx="4"/>
          </p:cNvCxnSpPr>
          <p:nvPr/>
        </p:nvCxnSpPr>
        <p:spPr>
          <a:xfrm flipH="1" flipV="1">
            <a:off x="3575721" y="3745194"/>
            <a:ext cx="237115" cy="45373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Стрелка вправо 80"/>
          <p:cNvSpPr/>
          <p:nvPr/>
        </p:nvSpPr>
        <p:spPr>
          <a:xfrm>
            <a:off x="6303764" y="3939441"/>
            <a:ext cx="720080" cy="4767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2" name="Прямая соединительная линия 81"/>
          <p:cNvCxnSpPr>
            <a:stCxn id="100" idx="6"/>
            <a:endCxn id="101" idx="2"/>
          </p:cNvCxnSpPr>
          <p:nvPr/>
        </p:nvCxnSpPr>
        <p:spPr>
          <a:xfrm>
            <a:off x="8878853" y="3673186"/>
            <a:ext cx="43204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Овал 85"/>
          <p:cNvSpPr/>
          <p:nvPr/>
        </p:nvSpPr>
        <p:spPr>
          <a:xfrm>
            <a:off x="7654717" y="370104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7654717" y="465958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8446805" y="417783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9" name="Прямая соединительная линия 88"/>
          <p:cNvCxnSpPr>
            <a:stCxn id="88" idx="1"/>
            <a:endCxn id="86" idx="5"/>
          </p:cNvCxnSpPr>
          <p:nvPr/>
        </p:nvCxnSpPr>
        <p:spPr>
          <a:xfrm flipH="1" flipV="1">
            <a:off x="7777642" y="3823970"/>
            <a:ext cx="690254" cy="37495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>
            <a:stCxn id="88" idx="3"/>
            <a:endCxn id="87" idx="7"/>
          </p:cNvCxnSpPr>
          <p:nvPr/>
        </p:nvCxnSpPr>
        <p:spPr>
          <a:xfrm flipH="1">
            <a:off x="7777642" y="4300763"/>
            <a:ext cx="690254" cy="3799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>
            <a:stCxn id="86" idx="4"/>
            <a:endCxn id="87" idx="0"/>
          </p:cNvCxnSpPr>
          <p:nvPr/>
        </p:nvCxnSpPr>
        <p:spPr>
          <a:xfrm>
            <a:off x="7726725" y="3845062"/>
            <a:ext cx="0" cy="8145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Овал 92"/>
          <p:cNvSpPr/>
          <p:nvPr/>
        </p:nvSpPr>
        <p:spPr>
          <a:xfrm>
            <a:off x="9744823" y="370104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9744823" y="465958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5" name="Прямая соединительная линия 94"/>
          <p:cNvCxnSpPr>
            <a:stCxn id="98" idx="7"/>
            <a:endCxn id="93" idx="3"/>
          </p:cNvCxnSpPr>
          <p:nvPr/>
        </p:nvCxnSpPr>
        <p:spPr>
          <a:xfrm flipV="1">
            <a:off x="9145794" y="3823970"/>
            <a:ext cx="620120" cy="37495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>
            <a:stCxn id="98" idx="5"/>
            <a:endCxn id="94" idx="1"/>
          </p:cNvCxnSpPr>
          <p:nvPr/>
        </p:nvCxnSpPr>
        <p:spPr>
          <a:xfrm>
            <a:off x="9145794" y="4300763"/>
            <a:ext cx="620120" cy="3799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>
            <a:stCxn id="93" idx="4"/>
            <a:endCxn id="94" idx="0"/>
          </p:cNvCxnSpPr>
          <p:nvPr/>
        </p:nvCxnSpPr>
        <p:spPr>
          <a:xfrm>
            <a:off x="9816831" y="3845062"/>
            <a:ext cx="0" cy="8145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Овал 97"/>
          <p:cNvSpPr/>
          <p:nvPr/>
        </p:nvSpPr>
        <p:spPr>
          <a:xfrm>
            <a:off x="9022869" y="417783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9" name="Прямая соединительная линия 98"/>
          <p:cNvCxnSpPr>
            <a:stCxn id="98" idx="2"/>
            <a:endCxn id="88" idx="6"/>
          </p:cNvCxnSpPr>
          <p:nvPr/>
        </p:nvCxnSpPr>
        <p:spPr>
          <a:xfrm flipH="1">
            <a:off x="8590821" y="4249845"/>
            <a:ext cx="43204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Овал 99"/>
          <p:cNvSpPr/>
          <p:nvPr/>
        </p:nvSpPr>
        <p:spPr>
          <a:xfrm>
            <a:off x="8734837" y="36011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Овал 100"/>
          <p:cNvSpPr/>
          <p:nvPr/>
        </p:nvSpPr>
        <p:spPr>
          <a:xfrm>
            <a:off x="9310901" y="36011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2" name="Прямая соединительная линия 101"/>
          <p:cNvCxnSpPr>
            <a:stCxn id="98" idx="7"/>
            <a:endCxn id="101" idx="4"/>
          </p:cNvCxnSpPr>
          <p:nvPr/>
        </p:nvCxnSpPr>
        <p:spPr>
          <a:xfrm flipV="1">
            <a:off x="9145795" y="3745194"/>
            <a:ext cx="237115" cy="45373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>
            <a:stCxn id="98" idx="1"/>
            <a:endCxn id="100" idx="4"/>
          </p:cNvCxnSpPr>
          <p:nvPr/>
        </p:nvCxnSpPr>
        <p:spPr>
          <a:xfrm flipH="1" flipV="1">
            <a:off x="8806846" y="3745194"/>
            <a:ext cx="237115" cy="45373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Объект 2"/>
              <p:cNvSpPr txBox="1">
                <a:spLocks/>
              </p:cNvSpPr>
              <p:nvPr/>
            </p:nvSpPr>
            <p:spPr>
              <a:xfrm>
                <a:off x="609600" y="5157191"/>
                <a:ext cx="10972800" cy="56962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dirty="0"/>
                  <a:t>Если граф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 err="1"/>
                  <a:t>планарен</a:t>
                </a:r>
                <a:r>
                  <a:rPr lang="ru-RU" dirty="0"/>
                  <a:t>, то и</a:t>
                </a:r>
                <a:r>
                  <a:rPr lang="en-US" dirty="0"/>
                  <a:t> </a:t>
                </a:r>
                <a:r>
                  <a:rPr lang="ru-RU" dirty="0"/>
                  <a:t>граф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ru-RU" dirty="0"/>
                  <a:t>планарен:</a:t>
                </a:r>
              </a:p>
            </p:txBody>
          </p:sp>
        </mc:Choice>
        <mc:Fallback xmlns="">
          <p:sp>
            <p:nvSpPr>
              <p:cNvPr id="106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5157191"/>
                <a:ext cx="10972800" cy="569621"/>
              </a:xfrm>
              <a:prstGeom prst="rect">
                <a:avLst/>
              </a:prstGeom>
              <a:blipFill rotWithShape="0">
                <a:blip r:embed="rId3"/>
                <a:stretch>
                  <a:fillRect l="-1278" t="-21505" b="-301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8" name="Прямая соединительная линия 107"/>
          <p:cNvCxnSpPr>
            <a:stCxn id="109" idx="2"/>
            <a:endCxn id="112" idx="6"/>
          </p:cNvCxnSpPr>
          <p:nvPr/>
        </p:nvCxnSpPr>
        <p:spPr>
          <a:xfrm flipH="1">
            <a:off x="3964353" y="6309320"/>
            <a:ext cx="43204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Овал 108"/>
          <p:cNvSpPr/>
          <p:nvPr/>
        </p:nvSpPr>
        <p:spPr>
          <a:xfrm>
            <a:off x="4396401" y="62373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0" name="Прямая соединительная линия 109"/>
          <p:cNvCxnSpPr>
            <a:stCxn id="109" idx="7"/>
          </p:cNvCxnSpPr>
          <p:nvPr/>
        </p:nvCxnSpPr>
        <p:spPr>
          <a:xfrm flipV="1">
            <a:off x="4519326" y="5883445"/>
            <a:ext cx="618246" cy="374958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>
            <a:stCxn id="109" idx="5"/>
          </p:cNvCxnSpPr>
          <p:nvPr/>
        </p:nvCxnSpPr>
        <p:spPr>
          <a:xfrm>
            <a:off x="4519326" y="6360238"/>
            <a:ext cx="618246" cy="379915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Овал 111"/>
          <p:cNvSpPr/>
          <p:nvPr/>
        </p:nvSpPr>
        <p:spPr>
          <a:xfrm>
            <a:off x="3820337" y="62373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3" name="Прямая соединительная линия 112"/>
          <p:cNvCxnSpPr>
            <a:stCxn id="112" idx="7"/>
          </p:cNvCxnSpPr>
          <p:nvPr/>
        </p:nvCxnSpPr>
        <p:spPr>
          <a:xfrm flipV="1">
            <a:off x="3943263" y="5804669"/>
            <a:ext cx="237115" cy="453734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>
            <a:stCxn id="112" idx="1"/>
          </p:cNvCxnSpPr>
          <p:nvPr/>
        </p:nvCxnSpPr>
        <p:spPr>
          <a:xfrm flipH="1" flipV="1">
            <a:off x="3604314" y="5804669"/>
            <a:ext cx="237115" cy="453734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Стрелка вправо 114"/>
          <p:cNvSpPr/>
          <p:nvPr/>
        </p:nvSpPr>
        <p:spPr>
          <a:xfrm>
            <a:off x="6303764" y="6020007"/>
            <a:ext cx="720080" cy="4767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Овал 123"/>
          <p:cNvSpPr/>
          <p:nvPr/>
        </p:nvSpPr>
        <p:spPr>
          <a:xfrm>
            <a:off x="8230781" y="62373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Полилиния 125"/>
          <p:cNvSpPr/>
          <p:nvPr/>
        </p:nvSpPr>
        <p:spPr>
          <a:xfrm>
            <a:off x="8374380" y="5867400"/>
            <a:ext cx="899160" cy="428458"/>
          </a:xfrm>
          <a:custGeom>
            <a:avLst/>
            <a:gdLst>
              <a:gd name="connsiteX0" fmla="*/ 899160 w 899160"/>
              <a:gd name="connsiteY0" fmla="*/ 0 h 426720"/>
              <a:gd name="connsiteX1" fmla="*/ 358140 w 899160"/>
              <a:gd name="connsiteY1" fmla="*/ 342900 h 426720"/>
              <a:gd name="connsiteX2" fmla="*/ 0 w 899160"/>
              <a:gd name="connsiteY2" fmla="*/ 426720 h 426720"/>
              <a:gd name="connsiteX0" fmla="*/ 899160 w 899160"/>
              <a:gd name="connsiteY0" fmla="*/ 0 h 428458"/>
              <a:gd name="connsiteX1" fmla="*/ 320040 w 899160"/>
              <a:gd name="connsiteY1" fmla="*/ 381000 h 428458"/>
              <a:gd name="connsiteX2" fmla="*/ 0 w 899160"/>
              <a:gd name="connsiteY2" fmla="*/ 426720 h 42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9160" h="428458">
                <a:moveTo>
                  <a:pt x="899160" y="0"/>
                </a:moveTo>
                <a:cubicBezTo>
                  <a:pt x="703580" y="135890"/>
                  <a:pt x="469900" y="309880"/>
                  <a:pt x="320040" y="381000"/>
                </a:cubicBezTo>
                <a:cubicBezTo>
                  <a:pt x="170180" y="452120"/>
                  <a:pt x="104140" y="420370"/>
                  <a:pt x="0" y="426720"/>
                </a:cubicBezTo>
              </a:path>
            </a:pathLst>
          </a:cu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Полилиния 126"/>
          <p:cNvSpPr/>
          <p:nvPr/>
        </p:nvSpPr>
        <p:spPr>
          <a:xfrm>
            <a:off x="8374380" y="6324600"/>
            <a:ext cx="876300" cy="419100"/>
          </a:xfrm>
          <a:custGeom>
            <a:avLst/>
            <a:gdLst>
              <a:gd name="connsiteX0" fmla="*/ 876300 w 876300"/>
              <a:gd name="connsiteY0" fmla="*/ 419100 h 419100"/>
              <a:gd name="connsiteX1" fmla="*/ 472440 w 876300"/>
              <a:gd name="connsiteY1" fmla="*/ 160020 h 419100"/>
              <a:gd name="connsiteX2" fmla="*/ 0 w 876300"/>
              <a:gd name="connsiteY2" fmla="*/ 0 h 419100"/>
              <a:gd name="connsiteX0" fmla="*/ 876300 w 876300"/>
              <a:gd name="connsiteY0" fmla="*/ 419100 h 419100"/>
              <a:gd name="connsiteX1" fmla="*/ 472440 w 876300"/>
              <a:gd name="connsiteY1" fmla="*/ 160020 h 419100"/>
              <a:gd name="connsiteX2" fmla="*/ 264795 w 876300"/>
              <a:gd name="connsiteY2" fmla="*/ 76200 h 419100"/>
              <a:gd name="connsiteX3" fmla="*/ 0 w 876300"/>
              <a:gd name="connsiteY3" fmla="*/ 0 h 419100"/>
              <a:gd name="connsiteX0" fmla="*/ 876300 w 876300"/>
              <a:gd name="connsiteY0" fmla="*/ 419100 h 419100"/>
              <a:gd name="connsiteX1" fmla="*/ 472440 w 876300"/>
              <a:gd name="connsiteY1" fmla="*/ 160020 h 419100"/>
              <a:gd name="connsiteX2" fmla="*/ 264795 w 876300"/>
              <a:gd name="connsiteY2" fmla="*/ 28575 h 419100"/>
              <a:gd name="connsiteX3" fmla="*/ 0 w 876300"/>
              <a:gd name="connsiteY3" fmla="*/ 0 h 419100"/>
              <a:gd name="connsiteX0" fmla="*/ 876300 w 876300"/>
              <a:gd name="connsiteY0" fmla="*/ 419100 h 419100"/>
              <a:gd name="connsiteX1" fmla="*/ 264795 w 876300"/>
              <a:gd name="connsiteY1" fmla="*/ 28575 h 419100"/>
              <a:gd name="connsiteX2" fmla="*/ 0 w 876300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6300" h="419100">
                <a:moveTo>
                  <a:pt x="876300" y="419100"/>
                </a:moveTo>
                <a:cubicBezTo>
                  <a:pt x="748903" y="337741"/>
                  <a:pt x="410845" y="98425"/>
                  <a:pt x="264795" y="28575"/>
                </a:cubicBezTo>
                <a:cubicBezTo>
                  <a:pt x="186055" y="1905"/>
                  <a:pt x="44133" y="12700"/>
                  <a:pt x="0" y="0"/>
                </a:cubicBezTo>
              </a:path>
            </a:pathLst>
          </a:cu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8" name="Полилиния 127"/>
          <p:cNvSpPr/>
          <p:nvPr/>
        </p:nvSpPr>
        <p:spPr>
          <a:xfrm>
            <a:off x="8095120" y="5798820"/>
            <a:ext cx="210680" cy="488828"/>
          </a:xfrm>
          <a:custGeom>
            <a:avLst/>
            <a:gdLst>
              <a:gd name="connsiteX0" fmla="*/ 210680 w 210680"/>
              <a:gd name="connsiteY0" fmla="*/ 0 h 488828"/>
              <a:gd name="connsiteX1" fmla="*/ 20180 w 210680"/>
              <a:gd name="connsiteY1" fmla="*/ 373380 h 488828"/>
              <a:gd name="connsiteX2" fmla="*/ 20180 w 210680"/>
              <a:gd name="connsiteY2" fmla="*/ 472440 h 488828"/>
              <a:gd name="connsiteX3" fmla="*/ 149720 w 210680"/>
              <a:gd name="connsiteY3" fmla="*/ 487680 h 488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680" h="488828">
                <a:moveTo>
                  <a:pt x="210680" y="0"/>
                </a:moveTo>
                <a:cubicBezTo>
                  <a:pt x="131305" y="147320"/>
                  <a:pt x="51930" y="294640"/>
                  <a:pt x="20180" y="373380"/>
                </a:cubicBezTo>
                <a:cubicBezTo>
                  <a:pt x="-11570" y="452120"/>
                  <a:pt x="-1410" y="453390"/>
                  <a:pt x="20180" y="472440"/>
                </a:cubicBezTo>
                <a:cubicBezTo>
                  <a:pt x="41770" y="491490"/>
                  <a:pt x="95745" y="489585"/>
                  <a:pt x="149720" y="487680"/>
                </a:cubicBezTo>
              </a:path>
            </a:pathLst>
          </a:cu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Полилиния 128"/>
          <p:cNvSpPr/>
          <p:nvPr/>
        </p:nvSpPr>
        <p:spPr>
          <a:xfrm>
            <a:off x="7726680" y="5821681"/>
            <a:ext cx="510540" cy="518599"/>
          </a:xfrm>
          <a:custGeom>
            <a:avLst/>
            <a:gdLst>
              <a:gd name="connsiteX0" fmla="*/ 0 w 510540"/>
              <a:gd name="connsiteY0" fmla="*/ 0 h 518599"/>
              <a:gd name="connsiteX1" fmla="*/ 228600 w 510540"/>
              <a:gd name="connsiteY1" fmla="*/ 403860 h 518599"/>
              <a:gd name="connsiteX2" fmla="*/ 419100 w 510540"/>
              <a:gd name="connsiteY2" fmla="*/ 510540 h 518599"/>
              <a:gd name="connsiteX3" fmla="*/ 510540 w 510540"/>
              <a:gd name="connsiteY3" fmla="*/ 502920 h 518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540" h="518599">
                <a:moveTo>
                  <a:pt x="0" y="0"/>
                </a:moveTo>
                <a:cubicBezTo>
                  <a:pt x="79375" y="159385"/>
                  <a:pt x="158750" y="318770"/>
                  <a:pt x="228600" y="403860"/>
                </a:cubicBezTo>
                <a:cubicBezTo>
                  <a:pt x="298450" y="488950"/>
                  <a:pt x="372110" y="494030"/>
                  <a:pt x="419100" y="510540"/>
                </a:cubicBezTo>
                <a:cubicBezTo>
                  <a:pt x="466090" y="527050"/>
                  <a:pt x="488315" y="514985"/>
                  <a:pt x="510540" y="502920"/>
                </a:cubicBezTo>
              </a:path>
            </a:pathLst>
          </a:cu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9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Стягивание рёбер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Граф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 является</a:t>
                </a:r>
                <a:r>
                  <a:rPr lang="en-US" i="1" dirty="0" smtClean="0"/>
                  <a:t> </a:t>
                </a:r>
                <a:r>
                  <a:rPr lang="ru-RU" dirty="0" smtClean="0"/>
                  <a:t>стягиваемым к графу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если вершины 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можно разбить на связные множества, каждое из которых соответствует одной вершине</a:t>
                </a:r>
                <a:r>
                  <a:rPr lang="en-US" dirty="0" smtClean="0"/>
                  <a:t> </a:t>
                </a:r>
                <a:r>
                  <a:rPr lang="ru-RU" dirty="0" smtClean="0"/>
                  <a:t>графа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ru-RU" dirty="0" smtClean="0"/>
                  <a:t>, и при этом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𝐺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если между соответствующими множествами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есть ребро.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78" t="-1617" r="-3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Прямая соединительная линия 30"/>
          <p:cNvCxnSpPr>
            <a:stCxn id="70" idx="6"/>
            <a:endCxn id="71" idx="2"/>
          </p:cNvCxnSpPr>
          <p:nvPr/>
        </p:nvCxnSpPr>
        <p:spPr>
          <a:xfrm>
            <a:off x="3647728" y="4822922"/>
            <a:ext cx="43204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48" idx="7"/>
            <a:endCxn id="35" idx="3"/>
          </p:cNvCxnSpPr>
          <p:nvPr/>
        </p:nvCxnSpPr>
        <p:spPr>
          <a:xfrm flipV="1">
            <a:off x="5210813" y="4564096"/>
            <a:ext cx="330214" cy="30777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Овал 34"/>
          <p:cNvSpPr/>
          <p:nvPr/>
        </p:nvSpPr>
        <p:spPr>
          <a:xfrm>
            <a:off x="5519936" y="444117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>
            <a:stCxn id="47" idx="2"/>
            <a:endCxn id="62" idx="6"/>
          </p:cNvCxnSpPr>
          <p:nvPr/>
        </p:nvCxnSpPr>
        <p:spPr>
          <a:xfrm flipH="1">
            <a:off x="3935760" y="5399581"/>
            <a:ext cx="43204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Овал 39"/>
          <p:cNvSpPr/>
          <p:nvPr/>
        </p:nvSpPr>
        <p:spPr>
          <a:xfrm>
            <a:off x="2423592" y="485078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2423592" y="580932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3215680" y="532757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3" name="Прямая соединительная линия 42"/>
          <p:cNvCxnSpPr>
            <a:stCxn id="42" idx="1"/>
            <a:endCxn id="40" idx="5"/>
          </p:cNvCxnSpPr>
          <p:nvPr/>
        </p:nvCxnSpPr>
        <p:spPr>
          <a:xfrm flipH="1" flipV="1">
            <a:off x="2546517" y="4973706"/>
            <a:ext cx="690254" cy="37495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42" idx="3"/>
            <a:endCxn id="41" idx="7"/>
          </p:cNvCxnSpPr>
          <p:nvPr/>
        </p:nvCxnSpPr>
        <p:spPr>
          <a:xfrm flipH="1">
            <a:off x="2546517" y="5450499"/>
            <a:ext cx="690254" cy="3799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stCxn id="40" idx="4"/>
            <a:endCxn id="41" idx="0"/>
          </p:cNvCxnSpPr>
          <p:nvPr/>
        </p:nvCxnSpPr>
        <p:spPr>
          <a:xfrm>
            <a:off x="2495600" y="4994798"/>
            <a:ext cx="0" cy="8145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Овал 46"/>
          <p:cNvSpPr/>
          <p:nvPr/>
        </p:nvSpPr>
        <p:spPr>
          <a:xfrm>
            <a:off x="4367808" y="532757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5087888" y="485078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5087888" y="580932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Прямая соединительная линия 49"/>
          <p:cNvCxnSpPr>
            <a:stCxn id="47" idx="7"/>
            <a:endCxn id="48" idx="3"/>
          </p:cNvCxnSpPr>
          <p:nvPr/>
        </p:nvCxnSpPr>
        <p:spPr>
          <a:xfrm flipV="1">
            <a:off x="4490733" y="4973706"/>
            <a:ext cx="618246" cy="37495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stCxn id="47" idx="5"/>
            <a:endCxn id="49" idx="1"/>
          </p:cNvCxnSpPr>
          <p:nvPr/>
        </p:nvCxnSpPr>
        <p:spPr>
          <a:xfrm>
            <a:off x="4490733" y="5450499"/>
            <a:ext cx="618246" cy="3799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48" idx="4"/>
            <a:endCxn id="49" idx="0"/>
          </p:cNvCxnSpPr>
          <p:nvPr/>
        </p:nvCxnSpPr>
        <p:spPr>
          <a:xfrm>
            <a:off x="5159896" y="4994798"/>
            <a:ext cx="0" cy="8145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Овал 61"/>
          <p:cNvSpPr/>
          <p:nvPr/>
        </p:nvSpPr>
        <p:spPr>
          <a:xfrm>
            <a:off x="3791744" y="532757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3" name="Прямая соединительная линия 62"/>
          <p:cNvCxnSpPr>
            <a:stCxn id="62" idx="2"/>
            <a:endCxn id="42" idx="6"/>
          </p:cNvCxnSpPr>
          <p:nvPr/>
        </p:nvCxnSpPr>
        <p:spPr>
          <a:xfrm flipH="1">
            <a:off x="3359696" y="5399581"/>
            <a:ext cx="43204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Овал 69"/>
          <p:cNvSpPr/>
          <p:nvPr/>
        </p:nvSpPr>
        <p:spPr>
          <a:xfrm>
            <a:off x="3503712" y="475091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4079776" y="475091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2" name="Прямая соединительная линия 71"/>
          <p:cNvCxnSpPr>
            <a:stCxn id="62" idx="7"/>
            <a:endCxn id="71" idx="4"/>
          </p:cNvCxnSpPr>
          <p:nvPr/>
        </p:nvCxnSpPr>
        <p:spPr>
          <a:xfrm flipV="1">
            <a:off x="3914670" y="4894930"/>
            <a:ext cx="237115" cy="45373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>
            <a:stCxn id="62" idx="1"/>
            <a:endCxn id="70" idx="4"/>
          </p:cNvCxnSpPr>
          <p:nvPr/>
        </p:nvCxnSpPr>
        <p:spPr>
          <a:xfrm flipH="1" flipV="1">
            <a:off x="3575721" y="4894930"/>
            <a:ext cx="237115" cy="45373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Стрелка вправо 80"/>
          <p:cNvSpPr/>
          <p:nvPr/>
        </p:nvSpPr>
        <p:spPr>
          <a:xfrm>
            <a:off x="6303764" y="5089177"/>
            <a:ext cx="720080" cy="4767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2" name="Прямая соединительная линия 81"/>
          <p:cNvCxnSpPr>
            <a:stCxn id="100" idx="6"/>
            <a:endCxn id="101" idx="2"/>
          </p:cNvCxnSpPr>
          <p:nvPr/>
        </p:nvCxnSpPr>
        <p:spPr>
          <a:xfrm>
            <a:off x="8878853" y="4822922"/>
            <a:ext cx="43204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Овал 85"/>
          <p:cNvSpPr/>
          <p:nvPr/>
        </p:nvSpPr>
        <p:spPr>
          <a:xfrm>
            <a:off x="8209690" y="485078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8209690" y="580932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9" name="Прямая соединительная линия 88"/>
          <p:cNvCxnSpPr>
            <a:stCxn id="98" idx="1"/>
            <a:endCxn id="86" idx="5"/>
          </p:cNvCxnSpPr>
          <p:nvPr/>
        </p:nvCxnSpPr>
        <p:spPr>
          <a:xfrm flipH="1" flipV="1">
            <a:off x="8332616" y="4973706"/>
            <a:ext cx="711345" cy="37495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>
            <a:stCxn id="98" idx="3"/>
            <a:endCxn id="87" idx="7"/>
          </p:cNvCxnSpPr>
          <p:nvPr/>
        </p:nvCxnSpPr>
        <p:spPr>
          <a:xfrm flipH="1">
            <a:off x="8332616" y="5450499"/>
            <a:ext cx="711345" cy="3799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>
            <a:stCxn id="86" idx="4"/>
            <a:endCxn id="87" idx="0"/>
          </p:cNvCxnSpPr>
          <p:nvPr/>
        </p:nvCxnSpPr>
        <p:spPr>
          <a:xfrm>
            <a:off x="8281698" y="4994798"/>
            <a:ext cx="0" cy="8145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Овал 92"/>
          <p:cNvSpPr/>
          <p:nvPr/>
        </p:nvSpPr>
        <p:spPr>
          <a:xfrm>
            <a:off x="9744823" y="485078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9744823" y="580932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5" name="Прямая соединительная линия 94"/>
          <p:cNvCxnSpPr>
            <a:stCxn id="98" idx="7"/>
            <a:endCxn id="93" idx="3"/>
          </p:cNvCxnSpPr>
          <p:nvPr/>
        </p:nvCxnSpPr>
        <p:spPr>
          <a:xfrm flipV="1">
            <a:off x="9145794" y="4973706"/>
            <a:ext cx="620120" cy="37495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>
            <a:stCxn id="98" idx="5"/>
            <a:endCxn id="94" idx="1"/>
          </p:cNvCxnSpPr>
          <p:nvPr/>
        </p:nvCxnSpPr>
        <p:spPr>
          <a:xfrm>
            <a:off x="9145794" y="5450499"/>
            <a:ext cx="620120" cy="37991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>
            <a:stCxn id="93" idx="4"/>
            <a:endCxn id="94" idx="0"/>
          </p:cNvCxnSpPr>
          <p:nvPr/>
        </p:nvCxnSpPr>
        <p:spPr>
          <a:xfrm>
            <a:off x="9816831" y="4994798"/>
            <a:ext cx="0" cy="8145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Овал 97"/>
          <p:cNvSpPr/>
          <p:nvPr/>
        </p:nvSpPr>
        <p:spPr>
          <a:xfrm>
            <a:off x="9022869" y="532757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Овал 99"/>
          <p:cNvSpPr/>
          <p:nvPr/>
        </p:nvSpPr>
        <p:spPr>
          <a:xfrm>
            <a:off x="8734837" y="475091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Овал 100"/>
          <p:cNvSpPr/>
          <p:nvPr/>
        </p:nvSpPr>
        <p:spPr>
          <a:xfrm>
            <a:off x="9310901" y="475091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2" name="Прямая соединительная линия 101"/>
          <p:cNvCxnSpPr>
            <a:stCxn id="98" idx="7"/>
            <a:endCxn id="101" idx="4"/>
          </p:cNvCxnSpPr>
          <p:nvPr/>
        </p:nvCxnSpPr>
        <p:spPr>
          <a:xfrm flipV="1">
            <a:off x="9145795" y="4894930"/>
            <a:ext cx="237115" cy="45373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>
            <a:stCxn id="98" idx="1"/>
            <a:endCxn id="100" idx="4"/>
          </p:cNvCxnSpPr>
          <p:nvPr/>
        </p:nvCxnSpPr>
        <p:spPr>
          <a:xfrm flipH="1" flipV="1">
            <a:off x="8806846" y="4894930"/>
            <a:ext cx="237115" cy="45373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3143672" y="5161185"/>
            <a:ext cx="1440160" cy="479270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rot="19270755">
            <a:off x="4943872" y="4567381"/>
            <a:ext cx="864096" cy="292090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315580" y="4750914"/>
            <a:ext cx="360040" cy="360040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4979876" y="5701310"/>
            <a:ext cx="360040" cy="360040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3971764" y="4642902"/>
            <a:ext cx="360040" cy="360040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3395700" y="4642902"/>
            <a:ext cx="360040" cy="360040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2315580" y="5701310"/>
            <a:ext cx="360040" cy="360040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69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Миноры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Граф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𝐻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является </a:t>
                </a:r>
                <a:r>
                  <a:rPr lang="ru-RU" i="1" dirty="0" smtClean="0"/>
                  <a:t>минором</a:t>
                </a:r>
                <a:r>
                  <a:rPr lang="ru-RU" dirty="0" smtClean="0"/>
                  <a:t> 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если 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i="1" dirty="0" smtClean="0"/>
                  <a:t> </a:t>
                </a:r>
                <a:r>
                  <a:rPr lang="ru-RU" dirty="0" smtClean="0"/>
                  <a:t>есть подграф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𝐻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,</a:t>
                </a:r>
                <a:r>
                  <a:rPr lang="ru-RU" dirty="0" smtClean="0"/>
                  <a:t> который можно стянуть к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𝐻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580484"/>
                <a:ext cx="8352928" cy="1128436"/>
              </a:xfrm>
              <a:blipFill rotWithShape="1">
                <a:blip r:embed="rId2"/>
                <a:stretch>
                  <a:fillRect l="-1679" t="-6486" b="-129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Группа 3"/>
          <p:cNvGrpSpPr/>
          <p:nvPr/>
        </p:nvGrpSpPr>
        <p:grpSpPr>
          <a:xfrm>
            <a:off x="2826333" y="3579675"/>
            <a:ext cx="1600775" cy="1080127"/>
            <a:chOff x="899592" y="4071702"/>
            <a:chExt cx="2448272" cy="1651978"/>
          </a:xfrm>
        </p:grpSpPr>
        <p:sp>
          <p:nvSpPr>
            <p:cNvPr id="9" name="Овал 8"/>
            <p:cNvSpPr/>
            <p:nvPr/>
          </p:nvSpPr>
          <p:spPr>
            <a:xfrm>
              <a:off x="2296627" y="557536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899592" y="557966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275536" y="4499537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" name="Прямая соединительная линия 11"/>
            <p:cNvCxnSpPr>
              <a:stCxn id="9" idx="0"/>
              <a:endCxn id="11" idx="4"/>
            </p:cNvCxnSpPr>
            <p:nvPr/>
          </p:nvCxnSpPr>
          <p:spPr>
            <a:xfrm flipH="1" flipV="1">
              <a:off x="2347544" y="4643553"/>
              <a:ext cx="21091" cy="93180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stCxn id="9" idx="2"/>
              <a:endCxn id="10" idx="6"/>
            </p:cNvCxnSpPr>
            <p:nvPr/>
          </p:nvCxnSpPr>
          <p:spPr>
            <a:xfrm flipH="1">
              <a:off x="1043608" y="5647370"/>
              <a:ext cx="1253019" cy="430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Овал 14"/>
            <p:cNvSpPr/>
            <p:nvPr/>
          </p:nvSpPr>
          <p:spPr>
            <a:xfrm>
              <a:off x="899592" y="4499537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" name="Прямая соединительная линия 15"/>
            <p:cNvCxnSpPr>
              <a:stCxn id="10" idx="0"/>
              <a:endCxn id="15" idx="4"/>
            </p:cNvCxnSpPr>
            <p:nvPr/>
          </p:nvCxnSpPr>
          <p:spPr>
            <a:xfrm flipV="1">
              <a:off x="971600" y="4643553"/>
              <a:ext cx="0" cy="93611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11" idx="2"/>
              <a:endCxn id="15" idx="6"/>
            </p:cNvCxnSpPr>
            <p:nvPr/>
          </p:nvCxnSpPr>
          <p:spPr>
            <a:xfrm flipH="1">
              <a:off x="1043608" y="4571545"/>
              <a:ext cx="123192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Овал 20"/>
            <p:cNvSpPr/>
            <p:nvPr/>
          </p:nvSpPr>
          <p:spPr>
            <a:xfrm>
              <a:off x="3203848" y="407170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3" name="Прямая соединительная линия 22"/>
            <p:cNvCxnSpPr>
              <a:stCxn id="11" idx="7"/>
              <a:endCxn id="21" idx="2"/>
            </p:cNvCxnSpPr>
            <p:nvPr/>
          </p:nvCxnSpPr>
          <p:spPr>
            <a:xfrm flipV="1">
              <a:off x="2398461" y="4143710"/>
              <a:ext cx="805387" cy="37691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Овал 4"/>
          <p:cNvSpPr/>
          <p:nvPr/>
        </p:nvSpPr>
        <p:spPr>
          <a:xfrm>
            <a:off x="6992862" y="3261601"/>
            <a:ext cx="2592288" cy="18722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9585150" y="5343662"/>
                <a:ext cx="3930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𝐺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1150" y="5343662"/>
                <a:ext cx="39305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Прямая со стрелкой 7"/>
          <p:cNvCxnSpPr>
            <a:stCxn id="6" idx="1"/>
          </p:cNvCxnSpPr>
          <p:nvPr/>
        </p:nvCxnSpPr>
        <p:spPr>
          <a:xfrm flipH="1" flipV="1">
            <a:off x="9176892" y="5018344"/>
            <a:ext cx="408258" cy="5099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4568380" y="5343662"/>
                <a:ext cx="4126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𝐻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4380" y="5343662"/>
                <a:ext cx="412612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Прямая со стрелкой 16"/>
          <p:cNvCxnSpPr>
            <a:stCxn id="39" idx="1"/>
          </p:cNvCxnSpPr>
          <p:nvPr/>
        </p:nvCxnSpPr>
        <p:spPr>
          <a:xfrm flipH="1" flipV="1">
            <a:off x="4069648" y="5018344"/>
            <a:ext cx="498733" cy="5099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6368580" y="5343662"/>
                <a:ext cx="4814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𝐻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4580" y="5343662"/>
                <a:ext cx="481478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Прямая со стрелкой 19"/>
          <p:cNvCxnSpPr>
            <a:stCxn id="40" idx="3"/>
          </p:cNvCxnSpPr>
          <p:nvPr/>
        </p:nvCxnSpPr>
        <p:spPr>
          <a:xfrm flipV="1">
            <a:off x="6850058" y="4656988"/>
            <a:ext cx="598642" cy="8713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Группа 59"/>
          <p:cNvGrpSpPr/>
          <p:nvPr/>
        </p:nvGrpSpPr>
        <p:grpSpPr>
          <a:xfrm>
            <a:off x="7201838" y="3720540"/>
            <a:ext cx="1087169" cy="749914"/>
            <a:chOff x="5981321" y="4291436"/>
            <a:chExt cx="1087169" cy="749914"/>
          </a:xfrm>
        </p:grpSpPr>
        <p:sp>
          <p:nvSpPr>
            <p:cNvPr id="24" name="Овал 23"/>
            <p:cNvSpPr/>
            <p:nvPr/>
          </p:nvSpPr>
          <p:spPr>
            <a:xfrm>
              <a:off x="6601682" y="4975489"/>
              <a:ext cx="63951" cy="63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5981321" y="4977399"/>
              <a:ext cx="63951" cy="63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6592317" y="4497763"/>
              <a:ext cx="63951" cy="63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>
              <a:stCxn id="24" idx="0"/>
              <a:endCxn id="26" idx="4"/>
            </p:cNvCxnSpPr>
            <p:nvPr/>
          </p:nvCxnSpPr>
          <p:spPr>
            <a:xfrm flipH="1" flipV="1">
              <a:off x="6624292" y="4561714"/>
              <a:ext cx="9366" cy="41377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24" idx="2"/>
              <a:endCxn id="25" idx="6"/>
            </p:cNvCxnSpPr>
            <p:nvPr/>
          </p:nvCxnSpPr>
          <p:spPr>
            <a:xfrm flipH="1">
              <a:off x="6045272" y="5007464"/>
              <a:ext cx="556410" cy="19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Овал 28"/>
            <p:cNvSpPr/>
            <p:nvPr/>
          </p:nvSpPr>
          <p:spPr>
            <a:xfrm>
              <a:off x="5981321" y="4497763"/>
              <a:ext cx="63951" cy="63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0" name="Прямая соединительная линия 29"/>
            <p:cNvCxnSpPr>
              <a:stCxn id="25" idx="0"/>
              <a:endCxn id="29" idx="4"/>
            </p:cNvCxnSpPr>
            <p:nvPr/>
          </p:nvCxnSpPr>
          <p:spPr>
            <a:xfrm flipV="1">
              <a:off x="6013297" y="4561714"/>
              <a:ext cx="0" cy="41568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>
              <a:stCxn id="34" idx="2"/>
              <a:endCxn id="29" idx="6"/>
            </p:cNvCxnSpPr>
            <p:nvPr/>
          </p:nvCxnSpPr>
          <p:spPr>
            <a:xfrm flipH="1">
              <a:off x="6045272" y="4529738"/>
              <a:ext cx="124278" cy="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Овал 31"/>
            <p:cNvSpPr/>
            <p:nvPr/>
          </p:nvSpPr>
          <p:spPr>
            <a:xfrm>
              <a:off x="7004539" y="4307780"/>
              <a:ext cx="63951" cy="63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3" name="Прямая соединительная линия 32"/>
            <p:cNvCxnSpPr>
              <a:stCxn id="26" idx="7"/>
              <a:endCxn id="32" idx="2"/>
            </p:cNvCxnSpPr>
            <p:nvPr/>
          </p:nvCxnSpPr>
          <p:spPr>
            <a:xfrm flipV="1">
              <a:off x="6646902" y="4339756"/>
              <a:ext cx="357637" cy="16737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Овал 34"/>
            <p:cNvSpPr/>
            <p:nvPr/>
          </p:nvSpPr>
          <p:spPr>
            <a:xfrm>
              <a:off x="6825720" y="4376490"/>
              <a:ext cx="63951" cy="63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6169550" y="4497762"/>
              <a:ext cx="63951" cy="63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6417550" y="4497762"/>
              <a:ext cx="63951" cy="63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6296819" y="4291436"/>
              <a:ext cx="63951" cy="63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1" name="Прямая соединительная линия 40"/>
            <p:cNvCxnSpPr>
              <a:stCxn id="36" idx="1"/>
              <a:endCxn id="38" idx="5"/>
            </p:cNvCxnSpPr>
            <p:nvPr/>
          </p:nvCxnSpPr>
          <p:spPr>
            <a:xfrm flipH="1" flipV="1">
              <a:off x="6351405" y="4346022"/>
              <a:ext cx="75510" cy="16110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>
              <a:stCxn id="34" idx="7"/>
              <a:endCxn id="38" idx="3"/>
            </p:cNvCxnSpPr>
            <p:nvPr/>
          </p:nvCxnSpPr>
          <p:spPr>
            <a:xfrm flipV="1">
              <a:off x="6224136" y="4346022"/>
              <a:ext cx="82048" cy="16110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Овал 46"/>
            <p:cNvSpPr/>
            <p:nvPr/>
          </p:nvSpPr>
          <p:spPr>
            <a:xfrm>
              <a:off x="6296819" y="4712847"/>
              <a:ext cx="63951" cy="639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9" name="Прямая соединительная линия 48"/>
            <p:cNvCxnSpPr>
              <a:stCxn id="26" idx="2"/>
              <a:endCxn id="36" idx="6"/>
            </p:cNvCxnSpPr>
            <p:nvPr/>
          </p:nvCxnSpPr>
          <p:spPr>
            <a:xfrm flipH="1" flipV="1">
              <a:off x="6481501" y="4529738"/>
              <a:ext cx="110816" cy="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>
              <a:stCxn id="47" idx="7"/>
              <a:endCxn id="36" idx="3"/>
            </p:cNvCxnSpPr>
            <p:nvPr/>
          </p:nvCxnSpPr>
          <p:spPr>
            <a:xfrm flipV="1">
              <a:off x="6351405" y="4552348"/>
              <a:ext cx="75510" cy="169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>
              <a:stCxn id="47" idx="1"/>
              <a:endCxn id="34" idx="5"/>
            </p:cNvCxnSpPr>
            <p:nvPr/>
          </p:nvCxnSpPr>
          <p:spPr>
            <a:xfrm flipH="1" flipV="1">
              <a:off x="6224136" y="4552348"/>
              <a:ext cx="82048" cy="1698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846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Планарные графы и миноры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ru-RU" dirty="0" smtClean="0"/>
                  <a:t>Если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err="1" smtClean="0"/>
                  <a:t>планарен</a:t>
                </a:r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  <m:r>
                      <a:rPr lang="en-US" b="0" i="1" smtClean="0">
                        <a:latin typeface="Cambria Math"/>
                      </a:rPr>
                      <m:t>′</m:t>
                    </m:r>
                  </m:oMath>
                </a14:m>
                <a:r>
                  <a:rPr lang="en-US" i="1" dirty="0" smtClean="0"/>
                  <a:t> </a:t>
                </a:r>
                <a:r>
                  <a:rPr lang="en-US" dirty="0" smtClean="0"/>
                  <a:t>— </a:t>
                </a:r>
                <a:r>
                  <a:rPr lang="ru-RU" dirty="0" smtClean="0"/>
                  <a:t>подграф графа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, </a:t>
                </a:r>
                <a:br>
                  <a:rPr lang="ru-RU" dirty="0" smtClean="0"/>
                </a:br>
                <a:r>
                  <a:rPr lang="ru-RU" dirty="0" smtClean="0"/>
                  <a:t>то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𝐺</m:t>
                    </m:r>
                    <m:r>
                      <a:rPr lang="en-US" b="0" i="1" dirty="0" smtClean="0">
                        <a:latin typeface="Cambria Math"/>
                      </a:rPr>
                      <m:t>′</m:t>
                    </m:r>
                  </m:oMath>
                </a14:m>
                <a:r>
                  <a:rPr lang="ru-RU" dirty="0" smtClean="0"/>
                  <a:t> также </a:t>
                </a:r>
                <a:r>
                  <a:rPr lang="ru-RU" dirty="0" err="1" smtClean="0"/>
                  <a:t>планарен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(поскол</a:t>
                </a:r>
                <a:r>
                  <a:rPr lang="ru-RU" dirty="0"/>
                  <a:t>ь</a:t>
                </a:r>
                <a:r>
                  <a:rPr lang="ru-RU" dirty="0" smtClean="0"/>
                  <a:t>ку любая укладка 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содержит некоторую укладку графа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𝐺</m:t>
                    </m:r>
                    <m:r>
                      <a:rPr lang="en-US" b="0" i="1" dirty="0" smtClean="0">
                        <a:latin typeface="Cambria Math"/>
                      </a:rPr>
                      <m:t>′</m:t>
                    </m:r>
                  </m:oMath>
                </a14:m>
                <a:r>
                  <a:rPr lang="ru-RU" dirty="0" smtClean="0"/>
                  <a:t>)</a:t>
                </a:r>
              </a:p>
              <a:p>
                <a:endParaRPr lang="ru-RU" dirty="0" smtClean="0"/>
              </a:p>
              <a:p>
                <a:r>
                  <a:rPr lang="ru-RU" dirty="0" smtClean="0"/>
                  <a:t>Аналогично, любой минор планарного графа также </a:t>
                </a:r>
                <a:r>
                  <a:rPr lang="ru-RU" dirty="0" err="1" smtClean="0"/>
                  <a:t>планарен</a:t>
                </a:r>
                <a:endParaRPr lang="ru-RU" dirty="0" smtClean="0"/>
              </a:p>
              <a:p>
                <a:r>
                  <a:rPr lang="ru-RU" dirty="0" smtClean="0"/>
                  <a:t>Следовательно, если у графа</a:t>
                </a:r>
                <a:r>
                  <a:rPr lang="en-US" dirty="0" smtClean="0"/>
                  <a:t> </a:t>
                </a:r>
                <a:r>
                  <a:rPr lang="ru-RU" dirty="0" smtClean="0"/>
                  <a:t>есть </a:t>
                </a:r>
                <a:r>
                  <a:rPr lang="ru-RU" dirty="0" err="1" smtClean="0"/>
                  <a:t>непланарный</a:t>
                </a:r>
                <a:r>
                  <a:rPr lang="ru-RU" dirty="0" smtClean="0"/>
                  <a:t> минор,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то и сам граф </a:t>
                </a:r>
                <a:r>
                  <a:rPr lang="ru-RU" dirty="0" err="1" smtClean="0"/>
                  <a:t>непланарен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89" t="-2695" b="-22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907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задач о раскраске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Сотовый оператор установил в городе свои антенны. Некоторые пары антенн расположены близко друг к другу</a:t>
            </a:r>
            <a:r>
              <a:rPr lang="en-US" dirty="0"/>
              <a:t> </a:t>
            </a:r>
            <a:r>
              <a:rPr lang="ru-RU" dirty="0"/>
              <a:t>и вынуждены использовать разные </a:t>
            </a:r>
            <a:r>
              <a:rPr lang="ru-RU" dirty="0" smtClean="0"/>
              <a:t>частоты.</a:t>
            </a:r>
            <a:br>
              <a:rPr lang="ru-RU" dirty="0" smtClean="0"/>
            </a:br>
            <a:r>
              <a:rPr lang="ru-RU" dirty="0" smtClean="0"/>
              <a:t>Сколько </a:t>
            </a:r>
            <a:r>
              <a:rPr lang="ru-RU" dirty="0"/>
              <a:t>радиочастот придётся выкупить сотовому оператору у городских властей?</a:t>
            </a:r>
          </a:p>
          <a:p>
            <a:r>
              <a:rPr lang="ru-RU" dirty="0" smtClean="0"/>
              <a:t>Лидеры стран </a:t>
            </a:r>
            <a:r>
              <a:rPr lang="en-US" dirty="0" smtClean="0"/>
              <a:t>G-20</a:t>
            </a:r>
            <a:r>
              <a:rPr lang="ru-RU" dirty="0" smtClean="0"/>
              <a:t> собрались на саммит. Некоторые пары участников хотят побеседовать друг с другом наедине. У каждого участника на одну такую встречу уходит один день. </a:t>
            </a:r>
            <a:br>
              <a:rPr lang="ru-RU" dirty="0" smtClean="0"/>
            </a:br>
            <a:r>
              <a:rPr lang="ru-RU" dirty="0" smtClean="0"/>
              <a:t>Во сколько дней можно уложить саммит?</a:t>
            </a:r>
          </a:p>
        </p:txBody>
      </p:sp>
    </p:spTree>
    <p:extLst>
      <p:ext uri="{BB962C8B-B14F-4D97-AF65-F5344CB8AC3E}">
        <p14:creationId xmlns:p14="http://schemas.microsoft.com/office/powerpoint/2010/main" val="4269051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Планарные графы и миноры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b="1" dirty="0"/>
                  <a:t>Критерий </a:t>
                </a:r>
                <a:r>
                  <a:rPr lang="ru-RU" b="1" dirty="0" smtClean="0"/>
                  <a:t>Вагнера</a:t>
                </a:r>
                <a:r>
                  <a:rPr lang="en-US" b="1" dirty="0" smtClean="0"/>
                  <a:t> (</a:t>
                </a:r>
                <a:r>
                  <a:rPr lang="ru-RU" b="1" dirty="0" smtClean="0"/>
                  <a:t>без доказательства</a:t>
                </a:r>
                <a:r>
                  <a:rPr lang="en-US" b="1" dirty="0" smtClean="0"/>
                  <a:t>)</a:t>
                </a:r>
                <a:r>
                  <a:rPr lang="ru-RU" b="1" smtClean="0"/>
                  <a:t>.</a:t>
                </a:r>
                <a:r>
                  <a:rPr lang="ru-RU" smtClean="0"/>
                  <a:t> </a:t>
                </a:r>
              </a:p>
              <a:p>
                <a:pPr marL="0" indent="0">
                  <a:buNone/>
                </a:pPr>
                <a:r>
                  <a:rPr lang="ru-RU" smtClean="0"/>
                  <a:t>Граф </a:t>
                </a:r>
                <a:r>
                  <a:rPr lang="ru-RU" dirty="0" err="1"/>
                  <a:t>планарен</a:t>
                </a:r>
                <a:r>
                  <a:rPr lang="ru-RU" dirty="0"/>
                  <a:t> </a:t>
                </a:r>
                <a:r>
                  <a:rPr lang="ru-RU" i="1" dirty="0"/>
                  <a:t>тогда и только тогда</a:t>
                </a:r>
                <a:r>
                  <a:rPr lang="ru-RU" dirty="0"/>
                  <a:t>, когда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ru-RU" dirty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3,3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ru-RU" dirty="0"/>
                  <a:t>не являются его минорами.</a:t>
                </a:r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i="1" dirty="0" smtClean="0"/>
                  <a:t>Необходимость очевидна:</a:t>
                </a:r>
              </a:p>
              <a:p>
                <a:r>
                  <a:rPr lang="ru-RU" dirty="0" smtClean="0"/>
                  <a:t>Если у графа</a:t>
                </a:r>
                <a:r>
                  <a:rPr lang="en-US" dirty="0" smtClean="0"/>
                  <a:t> </a:t>
                </a:r>
                <a:r>
                  <a:rPr lang="ru-RU" dirty="0" smtClean="0"/>
                  <a:t>есть </a:t>
                </a:r>
                <a:r>
                  <a:rPr lang="ru-RU" dirty="0" err="1" smtClean="0"/>
                  <a:t>непланарный</a:t>
                </a:r>
                <a:r>
                  <a:rPr lang="ru-RU" dirty="0" smtClean="0"/>
                  <a:t> минор, </a:t>
                </a:r>
                <a:br>
                  <a:rPr lang="ru-RU" dirty="0" smtClean="0"/>
                </a:br>
                <a:r>
                  <a:rPr lang="ru-RU" dirty="0" smtClean="0"/>
                  <a:t>то и сам граф </a:t>
                </a:r>
                <a:r>
                  <a:rPr lang="ru-RU" dirty="0" err="1" smtClean="0"/>
                  <a:t>непланарен</a:t>
                </a:r>
                <a:endParaRPr lang="ru-RU" dirty="0" smtClean="0"/>
              </a:p>
              <a:p>
                <a:r>
                  <a:rPr lang="ru-RU" dirty="0" smtClean="0"/>
                  <a:t>Графы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3,3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непланарны</a:t>
                </a:r>
              </a:p>
              <a:p>
                <a:pPr marL="0" indent="0">
                  <a:buNone/>
                </a:pPr>
                <a:r>
                  <a:rPr lang="ru-RU" i="1" dirty="0" smtClean="0"/>
                  <a:t>Достаточность — без доказательства.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78" t="-2695" b="-10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729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259796" y="4704804"/>
            <a:ext cx="3528392" cy="1944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задач о раскраске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Исторически первая задача о раскраске:</a:t>
            </a:r>
            <a:endParaRPr lang="en-US" dirty="0" smtClean="0"/>
          </a:p>
          <a:p>
            <a:r>
              <a:rPr lang="ru-RU" dirty="0" smtClean="0"/>
              <a:t>Сколько цветов достаточно использовать в типографии, чтобы можно было напечатать любую географическую карту (так, чтобы граничащие друг с другом страны не сливались на карте)?</a:t>
            </a:r>
          </a:p>
        </p:txBody>
      </p:sp>
      <p:sp>
        <p:nvSpPr>
          <p:cNvPr id="4" name="Овал 3"/>
          <p:cNvSpPr/>
          <p:nvPr/>
        </p:nvSpPr>
        <p:spPr>
          <a:xfrm>
            <a:off x="4403812" y="4920828"/>
            <a:ext cx="1656184" cy="108012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483932" y="5460888"/>
            <a:ext cx="1656184" cy="10441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231904" y="5784924"/>
            <a:ext cx="540060" cy="7200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915980" y="4992836"/>
            <a:ext cx="1224136" cy="7200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52084" y="5784924"/>
            <a:ext cx="720080" cy="50405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852084" y="5136852"/>
            <a:ext cx="720080" cy="84609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955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259796" y="4704804"/>
            <a:ext cx="3528392" cy="1944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задач о раскраске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Задачу о раскраске карт можно переформулировать на языке раскрасок, рассмотрев планарный граф, </a:t>
            </a:r>
            <a:br>
              <a:rPr lang="ru-RU" dirty="0" smtClean="0"/>
            </a:br>
            <a:r>
              <a:rPr lang="ru-RU" i="1" dirty="0" smtClean="0"/>
              <a:t>двойственный</a:t>
            </a:r>
            <a:r>
              <a:rPr lang="ru-RU" dirty="0" smtClean="0"/>
              <a:t> карте:</a:t>
            </a:r>
            <a:endParaRPr lang="en-US" dirty="0" smtClean="0"/>
          </a:p>
          <a:p>
            <a:r>
              <a:rPr lang="ru-RU" dirty="0" smtClean="0"/>
              <a:t>Сколькими цветами можно правильно раскрасить любой планарный граф?</a:t>
            </a:r>
          </a:p>
        </p:txBody>
      </p:sp>
      <p:sp>
        <p:nvSpPr>
          <p:cNvPr id="4" name="Овал 3"/>
          <p:cNvSpPr/>
          <p:nvPr/>
        </p:nvSpPr>
        <p:spPr>
          <a:xfrm>
            <a:off x="4403812" y="4920828"/>
            <a:ext cx="1656184" cy="108012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483932" y="5460888"/>
            <a:ext cx="1656184" cy="10441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231904" y="5784924"/>
            <a:ext cx="540060" cy="7200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915980" y="4992836"/>
            <a:ext cx="1224136" cy="7200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52084" y="5784924"/>
            <a:ext cx="720080" cy="50405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852084" y="5136852"/>
            <a:ext cx="720080" cy="84609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987988" y="47716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373428" y="52808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7146652" y="548789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7218660" y="60369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6301420" y="591093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5411924" y="61449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5087888" y="52642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олилиния 17"/>
          <p:cNvSpPr/>
          <p:nvPr/>
        </p:nvSpPr>
        <p:spPr>
          <a:xfrm>
            <a:off x="6108700" y="4902200"/>
            <a:ext cx="304800" cy="406400"/>
          </a:xfrm>
          <a:custGeom>
            <a:avLst/>
            <a:gdLst>
              <a:gd name="connsiteX0" fmla="*/ 0 w 304800"/>
              <a:gd name="connsiteY0" fmla="*/ 0 h 406400"/>
              <a:gd name="connsiteX1" fmla="*/ 304800 w 304800"/>
              <a:gd name="connsiteY1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4800" h="406400">
                <a:moveTo>
                  <a:pt x="0" y="0"/>
                </a:moveTo>
                <a:lnTo>
                  <a:pt x="304800" y="4064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5219700" y="4876800"/>
            <a:ext cx="762000" cy="419100"/>
          </a:xfrm>
          <a:custGeom>
            <a:avLst/>
            <a:gdLst>
              <a:gd name="connsiteX0" fmla="*/ 762000 w 762000"/>
              <a:gd name="connsiteY0" fmla="*/ 0 h 419100"/>
              <a:gd name="connsiteX1" fmla="*/ 0 w 762000"/>
              <a:gd name="connsiteY1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2000" h="419100">
                <a:moveTo>
                  <a:pt x="762000" y="0"/>
                </a:moveTo>
                <a:lnTo>
                  <a:pt x="0" y="4191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6515100" y="5346700"/>
            <a:ext cx="660400" cy="203200"/>
          </a:xfrm>
          <a:custGeom>
            <a:avLst/>
            <a:gdLst>
              <a:gd name="connsiteX0" fmla="*/ 0 w 660400"/>
              <a:gd name="connsiteY0" fmla="*/ 0 h 203200"/>
              <a:gd name="connsiteX1" fmla="*/ 660400 w 660400"/>
              <a:gd name="connsiteY1" fmla="*/ 20320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400" h="203200">
                <a:moveTo>
                  <a:pt x="0" y="0"/>
                </a:moveTo>
                <a:lnTo>
                  <a:pt x="660400" y="2032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6451600" y="6007100"/>
            <a:ext cx="774700" cy="76200"/>
          </a:xfrm>
          <a:custGeom>
            <a:avLst/>
            <a:gdLst>
              <a:gd name="connsiteX0" fmla="*/ 774700 w 774700"/>
              <a:gd name="connsiteY0" fmla="*/ 76200 h 76200"/>
              <a:gd name="connsiteX1" fmla="*/ 0 w 774700"/>
              <a:gd name="connsiteY1" fmla="*/ 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4700" h="76200">
                <a:moveTo>
                  <a:pt x="774700" y="76200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6362700" y="5422900"/>
            <a:ext cx="76200" cy="508000"/>
          </a:xfrm>
          <a:custGeom>
            <a:avLst/>
            <a:gdLst>
              <a:gd name="connsiteX0" fmla="*/ 76200 w 76200"/>
              <a:gd name="connsiteY0" fmla="*/ 0 h 508000"/>
              <a:gd name="connsiteX1" fmla="*/ 0 w 76200"/>
              <a:gd name="connsiteY1" fmla="*/ 50800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200" h="508000">
                <a:moveTo>
                  <a:pt x="76200" y="0"/>
                </a:moveTo>
                <a:lnTo>
                  <a:pt x="0" y="5080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6438900" y="5600700"/>
            <a:ext cx="749300" cy="330200"/>
          </a:xfrm>
          <a:custGeom>
            <a:avLst/>
            <a:gdLst>
              <a:gd name="connsiteX0" fmla="*/ 749300 w 749300"/>
              <a:gd name="connsiteY0" fmla="*/ 0 h 330200"/>
              <a:gd name="connsiteX1" fmla="*/ 0 w 749300"/>
              <a:gd name="connsiteY1" fmla="*/ 330200 h 3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49300" h="330200">
                <a:moveTo>
                  <a:pt x="749300" y="0"/>
                </a:moveTo>
                <a:lnTo>
                  <a:pt x="0" y="3302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7213600" y="5626100"/>
            <a:ext cx="76200" cy="419100"/>
          </a:xfrm>
          <a:custGeom>
            <a:avLst/>
            <a:gdLst>
              <a:gd name="connsiteX0" fmla="*/ 0 w 76200"/>
              <a:gd name="connsiteY0" fmla="*/ 0 h 419100"/>
              <a:gd name="connsiteX1" fmla="*/ 76200 w 76200"/>
              <a:gd name="connsiteY1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200" h="419100">
                <a:moveTo>
                  <a:pt x="0" y="0"/>
                </a:moveTo>
                <a:lnTo>
                  <a:pt x="76200" y="4191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5562600" y="5994400"/>
            <a:ext cx="762000" cy="203200"/>
          </a:xfrm>
          <a:custGeom>
            <a:avLst/>
            <a:gdLst>
              <a:gd name="connsiteX0" fmla="*/ 762000 w 762000"/>
              <a:gd name="connsiteY0" fmla="*/ 0 h 203200"/>
              <a:gd name="connsiteX1" fmla="*/ 0 w 762000"/>
              <a:gd name="connsiteY1" fmla="*/ 20320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2000" h="203200">
                <a:moveTo>
                  <a:pt x="762000" y="0"/>
                </a:moveTo>
                <a:lnTo>
                  <a:pt x="0" y="2032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5207000" y="5384800"/>
            <a:ext cx="279400" cy="774700"/>
          </a:xfrm>
          <a:custGeom>
            <a:avLst/>
            <a:gdLst>
              <a:gd name="connsiteX0" fmla="*/ 279400 w 279400"/>
              <a:gd name="connsiteY0" fmla="*/ 774700 h 774700"/>
              <a:gd name="connsiteX1" fmla="*/ 0 w 279400"/>
              <a:gd name="connsiteY1" fmla="*/ 0 h 77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9400" h="774700">
                <a:moveTo>
                  <a:pt x="279400" y="774700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5219700" y="5334000"/>
            <a:ext cx="1155700" cy="0"/>
          </a:xfrm>
          <a:custGeom>
            <a:avLst/>
            <a:gdLst>
              <a:gd name="connsiteX0" fmla="*/ 1155700 w 1155700"/>
              <a:gd name="connsiteY0" fmla="*/ 0 h 0"/>
              <a:gd name="connsiteX1" fmla="*/ 0 w 11557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55700">
                <a:moveTo>
                  <a:pt x="1155700" y="0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6134101" y="4864101"/>
            <a:ext cx="1118687" cy="609600"/>
          </a:xfrm>
          <a:custGeom>
            <a:avLst/>
            <a:gdLst>
              <a:gd name="connsiteX0" fmla="*/ 0 w 1122507"/>
              <a:gd name="connsiteY0" fmla="*/ 49044 h 658644"/>
              <a:gd name="connsiteX1" fmla="*/ 952500 w 1122507"/>
              <a:gd name="connsiteY1" fmla="*/ 61744 h 658644"/>
              <a:gd name="connsiteX2" fmla="*/ 1117600 w 1122507"/>
              <a:gd name="connsiteY2" fmla="*/ 658644 h 658644"/>
              <a:gd name="connsiteX0" fmla="*/ 0 w 1118687"/>
              <a:gd name="connsiteY0" fmla="*/ 11217 h 620817"/>
              <a:gd name="connsiteX1" fmla="*/ 876300 w 1118687"/>
              <a:gd name="connsiteY1" fmla="*/ 163617 h 620817"/>
              <a:gd name="connsiteX2" fmla="*/ 1117600 w 1118687"/>
              <a:gd name="connsiteY2" fmla="*/ 620817 h 620817"/>
              <a:gd name="connsiteX0" fmla="*/ 0 w 1118687"/>
              <a:gd name="connsiteY0" fmla="*/ 0 h 609600"/>
              <a:gd name="connsiteX1" fmla="*/ 876300 w 1118687"/>
              <a:gd name="connsiteY1" fmla="*/ 152400 h 609600"/>
              <a:gd name="connsiteX2" fmla="*/ 1117600 w 1118687"/>
              <a:gd name="connsiteY2" fmla="*/ 60960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8687" h="609600">
                <a:moveTo>
                  <a:pt x="0" y="0"/>
                </a:moveTo>
                <a:cubicBezTo>
                  <a:pt x="408516" y="19050"/>
                  <a:pt x="690033" y="50800"/>
                  <a:pt x="876300" y="152400"/>
                </a:cubicBezTo>
                <a:cubicBezTo>
                  <a:pt x="1062567" y="254000"/>
                  <a:pt x="1128183" y="361950"/>
                  <a:pt x="1117600" y="6096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4343330" y="4856533"/>
            <a:ext cx="1638370" cy="1366468"/>
          </a:xfrm>
          <a:custGeom>
            <a:avLst/>
            <a:gdLst>
              <a:gd name="connsiteX0" fmla="*/ 1638720 w 1638720"/>
              <a:gd name="connsiteY0" fmla="*/ 51481 h 1410381"/>
              <a:gd name="connsiteX1" fmla="*/ 330620 w 1638720"/>
              <a:gd name="connsiteY1" fmla="*/ 64181 h 1410381"/>
              <a:gd name="connsiteX2" fmla="*/ 420 w 1638720"/>
              <a:gd name="connsiteY2" fmla="*/ 686481 h 1410381"/>
              <a:gd name="connsiteX3" fmla="*/ 368720 w 1638720"/>
              <a:gd name="connsiteY3" fmla="*/ 1245281 h 1410381"/>
              <a:gd name="connsiteX4" fmla="*/ 1092620 w 1638720"/>
              <a:gd name="connsiteY4" fmla="*/ 1410381 h 1410381"/>
              <a:gd name="connsiteX0" fmla="*/ 1638370 w 1638370"/>
              <a:gd name="connsiteY0" fmla="*/ 18779 h 1377679"/>
              <a:gd name="connsiteX1" fmla="*/ 393770 w 1638370"/>
              <a:gd name="connsiteY1" fmla="*/ 120379 h 1377679"/>
              <a:gd name="connsiteX2" fmla="*/ 70 w 1638370"/>
              <a:gd name="connsiteY2" fmla="*/ 653779 h 1377679"/>
              <a:gd name="connsiteX3" fmla="*/ 368370 w 1638370"/>
              <a:gd name="connsiteY3" fmla="*/ 1212579 h 1377679"/>
              <a:gd name="connsiteX4" fmla="*/ 1092270 w 1638370"/>
              <a:gd name="connsiteY4" fmla="*/ 1377679 h 1377679"/>
              <a:gd name="connsiteX0" fmla="*/ 1638370 w 1638370"/>
              <a:gd name="connsiteY0" fmla="*/ 2846 h 1361746"/>
              <a:gd name="connsiteX1" fmla="*/ 393770 w 1638370"/>
              <a:gd name="connsiteY1" fmla="*/ 104446 h 1361746"/>
              <a:gd name="connsiteX2" fmla="*/ 70 w 1638370"/>
              <a:gd name="connsiteY2" fmla="*/ 637846 h 1361746"/>
              <a:gd name="connsiteX3" fmla="*/ 368370 w 1638370"/>
              <a:gd name="connsiteY3" fmla="*/ 1196646 h 1361746"/>
              <a:gd name="connsiteX4" fmla="*/ 1092270 w 1638370"/>
              <a:gd name="connsiteY4" fmla="*/ 1361746 h 1361746"/>
              <a:gd name="connsiteX0" fmla="*/ 1638370 w 1638370"/>
              <a:gd name="connsiteY0" fmla="*/ 7568 h 1366468"/>
              <a:gd name="connsiteX1" fmla="*/ 393770 w 1638370"/>
              <a:gd name="connsiteY1" fmla="*/ 83768 h 1366468"/>
              <a:gd name="connsiteX2" fmla="*/ 70 w 1638370"/>
              <a:gd name="connsiteY2" fmla="*/ 642568 h 1366468"/>
              <a:gd name="connsiteX3" fmla="*/ 368370 w 1638370"/>
              <a:gd name="connsiteY3" fmla="*/ 1201368 h 1366468"/>
              <a:gd name="connsiteX4" fmla="*/ 1092270 w 1638370"/>
              <a:gd name="connsiteY4" fmla="*/ 1366468 h 1366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370" h="1366468">
                <a:moveTo>
                  <a:pt x="1638370" y="7568"/>
                </a:moveTo>
                <a:cubicBezTo>
                  <a:pt x="1146245" y="-899"/>
                  <a:pt x="666820" y="-22065"/>
                  <a:pt x="393770" y="83768"/>
                </a:cubicBezTo>
                <a:cubicBezTo>
                  <a:pt x="120720" y="189601"/>
                  <a:pt x="4303" y="456301"/>
                  <a:pt x="70" y="642568"/>
                </a:cubicBezTo>
                <a:cubicBezTo>
                  <a:pt x="-4163" y="828835"/>
                  <a:pt x="186337" y="1080718"/>
                  <a:pt x="368370" y="1201368"/>
                </a:cubicBezTo>
                <a:cubicBezTo>
                  <a:pt x="550403" y="1322018"/>
                  <a:pt x="821336" y="1344243"/>
                  <a:pt x="1092270" y="136646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6134100" y="4822348"/>
            <a:ext cx="1525376" cy="1286352"/>
          </a:xfrm>
          <a:custGeom>
            <a:avLst/>
            <a:gdLst>
              <a:gd name="connsiteX0" fmla="*/ 0 w 1526090"/>
              <a:gd name="connsiteY0" fmla="*/ 0 h 1282700"/>
              <a:gd name="connsiteX1" fmla="*/ 1117600 w 1526090"/>
              <a:gd name="connsiteY1" fmla="*/ 38100 h 1282700"/>
              <a:gd name="connsiteX2" fmla="*/ 1422400 w 1526090"/>
              <a:gd name="connsiteY2" fmla="*/ 177800 h 1282700"/>
              <a:gd name="connsiteX3" fmla="*/ 1524000 w 1526090"/>
              <a:gd name="connsiteY3" fmla="*/ 673100 h 1282700"/>
              <a:gd name="connsiteX4" fmla="*/ 1346200 w 1526090"/>
              <a:gd name="connsiteY4" fmla="*/ 1181100 h 1282700"/>
              <a:gd name="connsiteX5" fmla="*/ 1219200 w 1526090"/>
              <a:gd name="connsiteY5" fmla="*/ 1282700 h 1282700"/>
              <a:gd name="connsiteX0" fmla="*/ 0 w 1526090"/>
              <a:gd name="connsiteY0" fmla="*/ 0 h 1282700"/>
              <a:gd name="connsiteX1" fmla="*/ 1117600 w 1526090"/>
              <a:gd name="connsiteY1" fmla="*/ 38100 h 1282700"/>
              <a:gd name="connsiteX2" fmla="*/ 1422400 w 1526090"/>
              <a:gd name="connsiteY2" fmla="*/ 177800 h 1282700"/>
              <a:gd name="connsiteX3" fmla="*/ 1524000 w 1526090"/>
              <a:gd name="connsiteY3" fmla="*/ 673100 h 1282700"/>
              <a:gd name="connsiteX4" fmla="*/ 1346200 w 1526090"/>
              <a:gd name="connsiteY4" fmla="*/ 1181100 h 1282700"/>
              <a:gd name="connsiteX5" fmla="*/ 1219200 w 1526090"/>
              <a:gd name="connsiteY5" fmla="*/ 1282700 h 1282700"/>
              <a:gd name="connsiteX0" fmla="*/ 0 w 1526090"/>
              <a:gd name="connsiteY0" fmla="*/ 0 h 1282700"/>
              <a:gd name="connsiteX1" fmla="*/ 1117600 w 1526090"/>
              <a:gd name="connsiteY1" fmla="*/ 38100 h 1282700"/>
              <a:gd name="connsiteX2" fmla="*/ 1422400 w 1526090"/>
              <a:gd name="connsiteY2" fmla="*/ 228600 h 1282700"/>
              <a:gd name="connsiteX3" fmla="*/ 1524000 w 1526090"/>
              <a:gd name="connsiteY3" fmla="*/ 673100 h 1282700"/>
              <a:gd name="connsiteX4" fmla="*/ 1346200 w 1526090"/>
              <a:gd name="connsiteY4" fmla="*/ 1181100 h 1282700"/>
              <a:gd name="connsiteX5" fmla="*/ 1219200 w 1526090"/>
              <a:gd name="connsiteY5" fmla="*/ 1282700 h 1282700"/>
              <a:gd name="connsiteX0" fmla="*/ 0 w 1573701"/>
              <a:gd name="connsiteY0" fmla="*/ 0 h 1282700"/>
              <a:gd name="connsiteX1" fmla="*/ 1422400 w 1573701"/>
              <a:gd name="connsiteY1" fmla="*/ 228600 h 1282700"/>
              <a:gd name="connsiteX2" fmla="*/ 1524000 w 1573701"/>
              <a:gd name="connsiteY2" fmla="*/ 673100 h 1282700"/>
              <a:gd name="connsiteX3" fmla="*/ 1346200 w 1573701"/>
              <a:gd name="connsiteY3" fmla="*/ 1181100 h 1282700"/>
              <a:gd name="connsiteX4" fmla="*/ 1219200 w 1573701"/>
              <a:gd name="connsiteY4" fmla="*/ 1282700 h 1282700"/>
              <a:gd name="connsiteX0" fmla="*/ 0 w 1573701"/>
              <a:gd name="connsiteY0" fmla="*/ 3652 h 1286352"/>
              <a:gd name="connsiteX1" fmla="*/ 1422400 w 1573701"/>
              <a:gd name="connsiteY1" fmla="*/ 232252 h 1286352"/>
              <a:gd name="connsiteX2" fmla="*/ 1524000 w 1573701"/>
              <a:gd name="connsiteY2" fmla="*/ 676752 h 1286352"/>
              <a:gd name="connsiteX3" fmla="*/ 1346200 w 1573701"/>
              <a:gd name="connsiteY3" fmla="*/ 1184752 h 1286352"/>
              <a:gd name="connsiteX4" fmla="*/ 1219200 w 1573701"/>
              <a:gd name="connsiteY4" fmla="*/ 1286352 h 1286352"/>
              <a:gd name="connsiteX0" fmla="*/ 0 w 1525376"/>
              <a:gd name="connsiteY0" fmla="*/ 3652 h 1286352"/>
              <a:gd name="connsiteX1" fmla="*/ 1244600 w 1525376"/>
              <a:gd name="connsiteY1" fmla="*/ 232252 h 1286352"/>
              <a:gd name="connsiteX2" fmla="*/ 1524000 w 1525376"/>
              <a:gd name="connsiteY2" fmla="*/ 676752 h 1286352"/>
              <a:gd name="connsiteX3" fmla="*/ 1346200 w 1525376"/>
              <a:gd name="connsiteY3" fmla="*/ 1184752 h 1286352"/>
              <a:gd name="connsiteX4" fmla="*/ 1219200 w 1525376"/>
              <a:gd name="connsiteY4" fmla="*/ 1286352 h 1286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5376" h="1286352">
                <a:moveTo>
                  <a:pt x="0" y="3652"/>
                </a:moveTo>
                <a:cubicBezTo>
                  <a:pt x="296333" y="-24923"/>
                  <a:pt x="990600" y="120069"/>
                  <a:pt x="1244600" y="232252"/>
                </a:cubicBezTo>
                <a:cubicBezTo>
                  <a:pt x="1498600" y="344435"/>
                  <a:pt x="1507067" y="518002"/>
                  <a:pt x="1524000" y="676752"/>
                </a:cubicBezTo>
                <a:cubicBezTo>
                  <a:pt x="1540933" y="835502"/>
                  <a:pt x="1397000" y="1083152"/>
                  <a:pt x="1346200" y="1184752"/>
                </a:cubicBezTo>
                <a:cubicBezTo>
                  <a:pt x="1295400" y="1286352"/>
                  <a:pt x="1257300" y="1286352"/>
                  <a:pt x="1219200" y="128635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4292600" y="4783578"/>
            <a:ext cx="2108200" cy="1795707"/>
          </a:xfrm>
          <a:custGeom>
            <a:avLst/>
            <a:gdLst>
              <a:gd name="connsiteX0" fmla="*/ 1689100 w 2108200"/>
              <a:gd name="connsiteY0" fmla="*/ 29723 h 1795707"/>
              <a:gd name="connsiteX1" fmla="*/ 660400 w 2108200"/>
              <a:gd name="connsiteY1" fmla="*/ 17023 h 1795707"/>
              <a:gd name="connsiteX2" fmla="*/ 152400 w 2108200"/>
              <a:gd name="connsiteY2" fmla="*/ 232923 h 1795707"/>
              <a:gd name="connsiteX3" fmla="*/ 0 w 2108200"/>
              <a:gd name="connsiteY3" fmla="*/ 715523 h 1795707"/>
              <a:gd name="connsiteX4" fmla="*/ 203200 w 2108200"/>
              <a:gd name="connsiteY4" fmla="*/ 1337823 h 1795707"/>
              <a:gd name="connsiteX5" fmla="*/ 1130300 w 2108200"/>
              <a:gd name="connsiteY5" fmla="*/ 1769623 h 1795707"/>
              <a:gd name="connsiteX6" fmla="*/ 1917700 w 2108200"/>
              <a:gd name="connsiteY6" fmla="*/ 1693423 h 1795707"/>
              <a:gd name="connsiteX7" fmla="*/ 2108200 w 2108200"/>
              <a:gd name="connsiteY7" fmla="*/ 1248923 h 1795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08200" h="1795707">
                <a:moveTo>
                  <a:pt x="1689100" y="29723"/>
                </a:moveTo>
                <a:cubicBezTo>
                  <a:pt x="1302808" y="6439"/>
                  <a:pt x="916517" y="-16844"/>
                  <a:pt x="660400" y="17023"/>
                </a:cubicBezTo>
                <a:cubicBezTo>
                  <a:pt x="404283" y="50890"/>
                  <a:pt x="262467" y="116506"/>
                  <a:pt x="152400" y="232923"/>
                </a:cubicBezTo>
                <a:cubicBezTo>
                  <a:pt x="42333" y="349340"/>
                  <a:pt x="-8467" y="531373"/>
                  <a:pt x="0" y="715523"/>
                </a:cubicBezTo>
                <a:cubicBezTo>
                  <a:pt x="8467" y="899673"/>
                  <a:pt x="14817" y="1162140"/>
                  <a:pt x="203200" y="1337823"/>
                </a:cubicBezTo>
                <a:cubicBezTo>
                  <a:pt x="391583" y="1513506"/>
                  <a:pt x="844550" y="1710356"/>
                  <a:pt x="1130300" y="1769623"/>
                </a:cubicBezTo>
                <a:cubicBezTo>
                  <a:pt x="1416050" y="1828890"/>
                  <a:pt x="1754717" y="1780206"/>
                  <a:pt x="1917700" y="1693423"/>
                </a:cubicBezTo>
                <a:cubicBezTo>
                  <a:pt x="2080683" y="1606640"/>
                  <a:pt x="2094441" y="1427781"/>
                  <a:pt x="2108200" y="124892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олилиния 32"/>
          <p:cNvSpPr/>
          <p:nvPr/>
        </p:nvSpPr>
        <p:spPr>
          <a:xfrm flipV="1">
            <a:off x="5231904" y="5384800"/>
            <a:ext cx="1092696" cy="546100"/>
          </a:xfrm>
          <a:custGeom>
            <a:avLst/>
            <a:gdLst>
              <a:gd name="connsiteX0" fmla="*/ 749300 w 749300"/>
              <a:gd name="connsiteY0" fmla="*/ 0 h 330200"/>
              <a:gd name="connsiteX1" fmla="*/ 0 w 749300"/>
              <a:gd name="connsiteY1" fmla="*/ 330200 h 3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49300" h="330200">
                <a:moveTo>
                  <a:pt x="749300" y="0"/>
                </a:moveTo>
                <a:lnTo>
                  <a:pt x="0" y="3302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25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Хроматическое число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i="1" dirty="0" smtClean="0"/>
                  <a:t>Хроматическое число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𝜒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это минимальное число цветов, в которое можно правильно раскрасить вершины графа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r>
                  <a:rPr lang="ru-RU" i="1" dirty="0" smtClean="0"/>
                  <a:t>Хроматический индекс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dirty="0"/>
                  <a:t> — </a:t>
                </a:r>
                <a:r>
                  <a:rPr lang="ru-RU" dirty="0"/>
                  <a:t>это минимальное число цветов, в которое </a:t>
                </a:r>
                <a:r>
                  <a:rPr lang="ru-RU" dirty="0" smtClean="0"/>
                  <a:t>можно правильно раскрасить рёбра </a:t>
                </a:r>
                <a:r>
                  <a:rPr lang="ru-RU" dirty="0"/>
                  <a:t>графа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>
                  <a:buNone/>
                </a:pPr>
                <a:endParaRPr lang="ru-RU" sz="1300" dirty="0"/>
              </a:p>
              <a:p>
                <a:pPr marL="0" indent="0">
                  <a:buNone/>
                </a:pPr>
                <a:r>
                  <a:rPr lang="ru-RU" dirty="0" smtClean="0"/>
                  <a:t>Рассмотренные ранее «жизненные» задачи сводятся к нахождению хроматического числа или хроматического индекса некоторых графов.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 r="-17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301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Хроматическое число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/>
              <a:t>Хроматическое число</a:t>
            </a:r>
            <a:r>
              <a:rPr lang="ru-RU" dirty="0" smtClean="0"/>
              <a:t> — это минимальное количество независимых множеств, на</a:t>
            </a:r>
            <a:r>
              <a:rPr lang="en-US" dirty="0" smtClean="0"/>
              <a:t> </a:t>
            </a:r>
            <a:r>
              <a:rPr lang="ru-RU" dirty="0" smtClean="0"/>
              <a:t>которое можно разбить множество вершин графа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ru-RU" i="1" dirty="0" smtClean="0"/>
              <a:t>Хроматический индекс</a:t>
            </a:r>
            <a:r>
              <a:rPr lang="ru-RU" dirty="0" smtClean="0"/>
              <a:t> — это </a:t>
            </a:r>
            <a:r>
              <a:rPr lang="ru-RU" dirty="0"/>
              <a:t>минимальное количество </a:t>
            </a:r>
            <a:r>
              <a:rPr lang="ru-RU" dirty="0" err="1" smtClean="0"/>
              <a:t>паросочетаний</a:t>
            </a:r>
            <a:r>
              <a:rPr lang="ru-RU" dirty="0" smtClean="0"/>
              <a:t>, </a:t>
            </a:r>
            <a:r>
              <a:rPr lang="ru-RU" dirty="0"/>
              <a:t>на</a:t>
            </a:r>
            <a:r>
              <a:rPr lang="en-US" dirty="0"/>
              <a:t> </a:t>
            </a:r>
            <a:r>
              <a:rPr lang="ru-RU" dirty="0"/>
              <a:t>которое можно разбить </a:t>
            </a:r>
            <a:r>
              <a:rPr lang="ru-RU" dirty="0" smtClean="0"/>
              <a:t>множество рёбер </a:t>
            </a:r>
            <a:r>
              <a:rPr lang="ru-RU" dirty="0"/>
              <a:t>графа</a:t>
            </a:r>
            <a:r>
              <a:rPr lang="en-US" dirty="0" smtClean="0"/>
              <a:t>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74230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Нижние оценки </a:t>
            </a:r>
            <a:br>
              <a:rPr lang="ru-RU" dirty="0" smtClean="0"/>
            </a:br>
            <a:r>
              <a:rPr lang="ru-RU" dirty="0" smtClean="0"/>
              <a:t>хроматического числа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</a:rPr>
                      <m:t>𝜒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2</m:t>
                    </m:r>
                  </m:oMath>
                </a14:m>
                <a:r>
                  <a:rPr lang="en-US" dirty="0" smtClean="0"/>
                  <a:t>,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𝜒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+1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3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𝜒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𝐾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𝑛</m:t>
                    </m:r>
                  </m:oMath>
                </a14:m>
                <a:endParaRPr lang="ru-RU" dirty="0" smtClean="0"/>
              </a:p>
              <a:p>
                <a:pPr>
                  <a:lnSpc>
                    <a:spcPct val="150000"/>
                  </a:lnSpc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𝐻</m:t>
                    </m:r>
                  </m:oMath>
                </a14:m>
                <a:r>
                  <a:rPr lang="en-US" dirty="0" smtClean="0"/>
                  <a:t> — </a:t>
                </a:r>
                <a:r>
                  <a:rPr lang="ru-RU" dirty="0" smtClean="0"/>
                  <a:t>подграф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𝜒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r>
                      <a:rPr lang="en-US" b="0" i="1" smtClean="0">
                        <a:latin typeface="Cambria Math"/>
                      </a:rPr>
                      <m:t>𝜒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𝐻</m:t>
                        </m:r>
                      </m:e>
                    </m:d>
                  </m:oMath>
                </a14:m>
                <a:endParaRPr lang="en-US" dirty="0" smtClean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𝜒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r>
                      <a:rPr lang="en-US" b="0" i="1" smtClean="0">
                        <a:latin typeface="Cambria Math"/>
                      </a:rPr>
                      <m:t>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endParaRPr lang="en-US" dirty="0" smtClean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𝜒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𝑉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𝐺</m:t>
                                    </m:r>
                                  </m:e>
                                </m:d>
                              </m:e>
                            </m:d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𝛼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𝐺</m:t>
                                </m:r>
                              </m:e>
                            </m:d>
                          </m:den>
                        </m:f>
                      </m:e>
                    </m:box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поскольку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𝐺</m:t>
                            </m:r>
                          </m:e>
                        </m:d>
                      </m:e>
                    </m:d>
                    <m:r>
                      <a:rPr lang="en-US" i="1">
                        <a:latin typeface="Cambria Math"/>
                      </a:rPr>
                      <m:t>≤</m:t>
                    </m:r>
                    <m:r>
                      <a:rPr lang="en-US" i="1">
                        <a:latin typeface="Cambria Math"/>
                      </a:rPr>
                      <m:t>𝜒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⋅</m:t>
                    </m:r>
                    <m:r>
                      <a:rPr lang="en-US" i="1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𝐺</m:t>
                        </m:r>
                      </m:e>
                    </m:d>
                  </m:oMath>
                </a14:m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9872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8863</TotalTime>
  <Words>688</Words>
  <Application>Microsoft Office PowerPoint</Application>
  <PresentationFormat>Широкоэкранный</PresentationFormat>
  <Paragraphs>278</Paragraphs>
  <Slides>40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40</vt:i4>
      </vt:variant>
    </vt:vector>
  </HeadingPairs>
  <TitlesOfParts>
    <vt:vector size="46" baseType="lpstr">
      <vt:lpstr>Arial</vt:lpstr>
      <vt:lpstr>Calibri</vt:lpstr>
      <vt:lpstr>Calibri Light</vt:lpstr>
      <vt:lpstr>Cambria Math</vt:lpstr>
      <vt:lpstr>Тема Office</vt:lpstr>
      <vt:lpstr>1_Тема Office</vt:lpstr>
      <vt:lpstr>Дискретные структуры МФТИ, осень 2013</vt:lpstr>
      <vt:lpstr>Раскраски вершин и рёбер</vt:lpstr>
      <vt:lpstr>Раскраски вершин и рёбер</vt:lpstr>
      <vt:lpstr>Примеры задач о раскраске</vt:lpstr>
      <vt:lpstr>Примеры задач о раскраске</vt:lpstr>
      <vt:lpstr>Примеры задач о раскраске</vt:lpstr>
      <vt:lpstr>Хроматическое число</vt:lpstr>
      <vt:lpstr>Хроматическое число</vt:lpstr>
      <vt:lpstr>Нижние оценки  хроматического числа</vt:lpstr>
      <vt:lpstr>«Жадный» алгоритм раскраски</vt:lpstr>
      <vt:lpstr>«Жадный» алгоритм раскраски</vt:lpstr>
      <vt:lpstr>«Жадный» алгоритм раскраски</vt:lpstr>
      <vt:lpstr>«Жадный» алгоритм раскраски</vt:lpstr>
      <vt:lpstr>Теорема Брукса</vt:lpstr>
      <vt:lpstr>О нижних оценках χ</vt:lpstr>
      <vt:lpstr>Оценки хроматического индекса</vt:lpstr>
      <vt:lpstr>Теорема Визинга</vt:lpstr>
      <vt:lpstr>На заметку</vt:lpstr>
      <vt:lpstr>Укладки графов</vt:lpstr>
      <vt:lpstr>Укладки графов</vt:lpstr>
      <vt:lpstr>Планарные графы</vt:lpstr>
      <vt:lpstr>Планарные графы</vt:lpstr>
      <vt:lpstr>Планарные графы на сферах</vt:lpstr>
      <vt:lpstr>Циклы в планарных графах</vt:lpstr>
      <vt:lpstr>Циклы в планарных графах</vt:lpstr>
      <vt:lpstr>Циклы в планарных графах</vt:lpstr>
      <vt:lpstr>Формула Эйлера</vt:lpstr>
      <vt:lpstr>Формула Эйлера</vt:lpstr>
      <vt:lpstr>Формула Эйлера</vt:lpstr>
      <vt:lpstr>Формула Эйлера</vt:lpstr>
      <vt:lpstr>Рёбра и грани</vt:lpstr>
      <vt:lpstr>Число рёбер в планарных графах</vt:lpstr>
      <vt:lpstr>Непланарные графы</vt:lpstr>
      <vt:lpstr>Непланарные графы</vt:lpstr>
      <vt:lpstr>Стягивание рёбер</vt:lpstr>
      <vt:lpstr>Стягивание рёбер</vt:lpstr>
      <vt:lpstr>Стягивание рёбер</vt:lpstr>
      <vt:lpstr>Миноры</vt:lpstr>
      <vt:lpstr>Планарные графы и миноры</vt:lpstr>
      <vt:lpstr>Планарные графы и миноры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Dainiak</dc:creator>
  <cp:lastModifiedBy>Alex Dainiak</cp:lastModifiedBy>
  <cp:revision>334</cp:revision>
  <dcterms:created xsi:type="dcterms:W3CDTF">2011-09-09T18:22:36Z</dcterms:created>
  <dcterms:modified xsi:type="dcterms:W3CDTF">2014-04-02T07:58:06Z</dcterms:modified>
</cp:coreProperties>
</file>