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455" r:id="rId2"/>
    <p:sldId id="439" r:id="rId3"/>
    <p:sldId id="440" r:id="rId4"/>
    <p:sldId id="441" r:id="rId5"/>
    <p:sldId id="442" r:id="rId6"/>
    <p:sldId id="443" r:id="rId7"/>
    <p:sldId id="444" r:id="rId8"/>
    <p:sldId id="445" r:id="rId9"/>
    <p:sldId id="446" r:id="rId10"/>
    <p:sldId id="414" r:id="rId11"/>
    <p:sldId id="417" r:id="rId12"/>
    <p:sldId id="425" r:id="rId13"/>
    <p:sldId id="418" r:id="rId14"/>
    <p:sldId id="416" r:id="rId15"/>
    <p:sldId id="420" r:id="rId16"/>
    <p:sldId id="415" r:id="rId17"/>
    <p:sldId id="429" r:id="rId18"/>
    <p:sldId id="431" r:id="rId19"/>
    <p:sldId id="432" r:id="rId20"/>
    <p:sldId id="434" r:id="rId21"/>
    <p:sldId id="435" r:id="rId22"/>
    <p:sldId id="427" r:id="rId23"/>
    <p:sldId id="430" r:id="rId24"/>
    <p:sldId id="428" r:id="rId25"/>
    <p:sldId id="450" r:id="rId26"/>
    <p:sldId id="438" r:id="rId27"/>
    <p:sldId id="437" r:id="rId28"/>
    <p:sldId id="447" r:id="rId29"/>
    <p:sldId id="448" r:id="rId30"/>
    <p:sldId id="449" r:id="rId31"/>
    <p:sldId id="454" r:id="rId32"/>
    <p:sldId id="451" r:id="rId33"/>
    <p:sldId id="452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455"/>
          </p14:sldIdLst>
        </p14:section>
        <p14:section name="Поля" id="{354EC0E1-B9E8-41AF-91DE-1EE4577A02BD}">
          <p14:sldIdLst>
            <p14:sldId id="439"/>
            <p14:sldId id="440"/>
            <p14:sldId id="441"/>
            <p14:sldId id="442"/>
            <p14:sldId id="443"/>
            <p14:sldId id="444"/>
            <p14:sldId id="445"/>
            <p14:sldId id="446"/>
          </p14:sldIdLst>
        </p14:section>
        <p14:section name="Многочлены: основные определения" id="{5D88CEA8-D2CB-4EC6-AB0A-EC55CAE5E5B4}">
          <p14:sldIdLst>
            <p14:sldId id="414"/>
            <p14:sldId id="417"/>
            <p14:sldId id="425"/>
            <p14:sldId id="418"/>
            <p14:sldId id="416"/>
            <p14:sldId id="420"/>
          </p14:sldIdLst>
        </p14:section>
        <p14:section name="Делимость многочленов" id="{17F4914E-4983-44C9-8F2C-C735E16785C7}">
          <p14:sldIdLst>
            <p14:sldId id="415"/>
            <p14:sldId id="429"/>
            <p14:sldId id="431"/>
            <p14:sldId id="432"/>
            <p14:sldId id="434"/>
            <p14:sldId id="435"/>
            <p14:sldId id="427"/>
            <p14:sldId id="430"/>
            <p14:sldId id="428"/>
            <p14:sldId id="450"/>
          </p14:sldIdLst>
        </p14:section>
        <p14:section name="Поля многочленов" id="{AA6BCD3B-07C0-4FDF-8F30-183CEF6F559A}">
          <p14:sldIdLst>
            <p14:sldId id="438"/>
            <p14:sldId id="437"/>
            <p14:sldId id="447"/>
            <p14:sldId id="448"/>
            <p14:sldId id="449"/>
          </p14:sldIdLst>
        </p14:section>
        <p14:section name="Резюме" id="{587EF546-096D-433F-A66D-F1D0197A0615}">
          <p14:sldIdLst>
            <p14:sldId id="454"/>
            <p14:sldId id="451"/>
            <p14:sldId id="4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93" autoAdjust="0"/>
    <p:restoredTop sz="94139" autoAdjust="0"/>
  </p:normalViewPr>
  <p:slideViewPr>
    <p:cSldViewPr>
      <p:cViewPr varScale="1">
        <p:scale>
          <a:sx n="75" d="100"/>
          <a:sy n="75" d="100"/>
        </p:scale>
        <p:origin x="31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953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5D480-71E0-41C3-A4D6-5773CD115E85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44D93-7AE2-4706-9194-F55A395CC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311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131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132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2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72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47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078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898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8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746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38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43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9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243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0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5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11" Type="http://schemas.openxmlformats.org/officeDocument/2006/relationships/image" Target="../media/image20.png"/><Relationship Id="rId5" Type="http://schemas.openxmlformats.org/officeDocument/2006/relationships/image" Target="../media/image140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0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4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Многочлены:</a:t>
            </a:r>
            <a:r>
              <a:rPr lang="en-US" dirty="0" smtClean="0"/>
              <a:t> </a:t>
            </a:r>
            <a:r>
              <a:rPr lang="ru-RU" dirty="0" smtClean="0"/>
              <a:t>определение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Многочлен</a:t>
                </a:r>
                <a:r>
                  <a:rPr lang="en-US" dirty="0" smtClean="0"/>
                  <a:t> (</a:t>
                </a:r>
                <a:r>
                  <a:rPr lang="ru-RU" i="1" dirty="0" smtClean="0"/>
                  <a:t>полином</a:t>
                </a:r>
                <a:r>
                  <a:rPr lang="en-US" dirty="0" smtClean="0"/>
                  <a:t>)</a:t>
                </a:r>
                <a:r>
                  <a:rPr lang="ru-RU" dirty="0" smtClean="0"/>
                  <a:t> от переменных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с</a:t>
                </a:r>
                <a:r>
                  <a:rPr lang="en-US" dirty="0" smtClean="0"/>
                  <a:t> </a:t>
                </a:r>
                <a:r>
                  <a:rPr lang="ru-RU" dirty="0" smtClean="0"/>
                  <a:t>коэффициентами из множества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𝐾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— это конечная сумма </a:t>
                </a:r>
                <a:r>
                  <a:rPr lang="ru-RU" i="1" dirty="0" smtClean="0"/>
                  <a:t>одночленов</a:t>
                </a:r>
                <a:r>
                  <a:rPr lang="ru-RU" dirty="0" smtClean="0"/>
                  <a:t> (</a:t>
                </a:r>
                <a:r>
                  <a:rPr lang="ru-RU" i="1" dirty="0" smtClean="0"/>
                  <a:t>мономов</a:t>
                </a:r>
                <a:r>
                  <a:rPr lang="ru-RU" dirty="0" smtClean="0"/>
                  <a:t>)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т.е. произведений вида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p>
                      </m:sSubSup>
                      <m:r>
                        <a:rPr lang="en-US" i="1">
                          <a:latin typeface="Cambria Math"/>
                        </a:rPr>
                        <m:t>⋅…⋅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где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r>
                        <a:rPr lang="en-US" b="0" i="1" smtClean="0">
                          <a:latin typeface="Cambria Math"/>
                        </a:rPr>
                        <m:t>𝐾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ℕ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1,…,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то это </a:t>
                </a:r>
                <a:r>
                  <a:rPr lang="ru-RU" i="1" dirty="0" smtClean="0"/>
                  <a:t>свободный член</a:t>
                </a:r>
                <a:r>
                  <a:rPr lang="ru-RU" dirty="0" smtClean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16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2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Степени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Степень монома</a:t>
                </a:r>
                <a:r>
                  <a:rPr lang="en-US" i="1" dirty="0" smtClean="0"/>
                  <a:t> </a:t>
                </a:r>
                <a:r>
                  <a:rPr lang="ru-RU" i="1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en-US" i="1">
                        <a:latin typeface="Cambria Math"/>
                      </a:rPr>
                      <m:t>⋅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i="1">
                        <a:latin typeface="Cambria Math"/>
                      </a:rPr>
                      <m:t>⋅…⋅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i="1" dirty="0" smtClean="0"/>
                  <a:t>   — </a:t>
                </a:r>
                <a:r>
                  <a:rPr lang="ru-RU" i="1" dirty="0" smtClean="0"/>
                  <a:t>это</a:t>
                </a:r>
                <a:br>
                  <a:rPr lang="ru-RU" i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deg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US" i="1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Степень полинома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определяется так</a:t>
                </a:r>
                <a:r>
                  <a:rPr lang="ru-RU" i="1" dirty="0" smtClean="0"/>
                  <a:t>:</a:t>
                </a:r>
                <a:br>
                  <a:rPr lang="ru-RU" i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deg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deg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func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 —моном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i="1" dirty="0" smtClean="0"/>
              </a:p>
              <a:p>
                <a:pPr marL="0" indent="0">
                  <a:buNone/>
                </a:pPr>
                <a:endParaRPr lang="en-US" i="1" dirty="0"/>
              </a:p>
              <a:p>
                <a:pPr marL="0" indent="0">
                  <a:buNone/>
                </a:pPr>
                <a:r>
                  <a:rPr lang="ru-RU" dirty="0"/>
                  <a:t>Степень </a:t>
                </a:r>
                <a:r>
                  <a:rPr lang="ru-RU" i="1" dirty="0"/>
                  <a:t>нулевого</a:t>
                </a:r>
                <a:r>
                  <a:rPr lang="ru-RU" dirty="0"/>
                  <a:t> (тождественно равного нулю) многочлена считается равной 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−∞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200"/>
                <a:ext cx="8640960" cy="5257800"/>
              </a:xfrm>
              <a:blipFill rotWithShape="1">
                <a:blip r:embed="rId2"/>
                <a:stretch>
                  <a:fillRect l="-1763" r="-10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411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Степени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Степень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ru-RU" i="1" dirty="0"/>
                  <a:t>монома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en-US" i="1">
                        <a:latin typeface="Cambria Math"/>
                      </a:rPr>
                      <m:t>⋅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i="1">
                        <a:latin typeface="Cambria Math"/>
                      </a:rPr>
                      <m:t>⋅…⋅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ru-RU" dirty="0"/>
                  <a:t>   </a:t>
                </a:r>
                <a:r>
                  <a:rPr lang="ru-RU" i="1" dirty="0"/>
                  <a:t>по переменной</a:t>
                </a:r>
                <a:r>
                  <a:rPr lang="ru-RU" dirty="0"/>
                  <a:t> 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  —  </a:t>
                </a:r>
                <a:r>
                  <a:rPr lang="ru-RU" dirty="0"/>
                  <a:t>это показатель, с которым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входит в произведение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</m:oMath>
                </a14:m>
                <a:r>
                  <a:rPr lang="ru-RU" dirty="0"/>
                  <a:t>.   </a:t>
                </a:r>
                <a:r>
                  <a:rPr lang="en-US" dirty="0"/>
                  <a:t> </a:t>
                </a:r>
                <a:r>
                  <a:rPr lang="ru-RU" dirty="0"/>
                  <a:t>Обозначение: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deg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sub>
                          </m:sSub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/>
                  <a:t>Степень полинома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</m:oMath>
                </a14:m>
                <a:r>
                  <a:rPr lang="en-US" i="1" dirty="0"/>
                  <a:t> </a:t>
                </a:r>
                <a:r>
                  <a:rPr lang="ru-RU" i="1" dirty="0"/>
                  <a:t>по переменной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равна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deg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sub>
                          </m:sSub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</m:func>
                      <m:r>
                        <a:rPr lang="en-US" i="1">
                          <a:latin typeface="Cambria Math"/>
                        </a:rPr>
                        <m:t>≔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/>
                                        </a:rPr>
                                        <m:t>deg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sub>
                                  </m:sSub>
                                </m:fName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func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i="1">
                                  <a:latin typeface="Cambria Math"/>
                                </a:rPr>
                                <m:t>∣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i="1">
                                  <a:latin typeface="Cambria Math"/>
                                </a:rPr>
                                <m:t>𝑇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 —моном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≡0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полагаем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≔−∞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851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Степени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ru-RU" dirty="0" smtClean="0"/>
                  <a:t>  — многочлены</a:t>
                </a:r>
                <a:r>
                  <a:rPr lang="en-US" dirty="0" smtClean="0"/>
                  <a:t>, </a:t>
                </a:r>
                <a:r>
                  <a:rPr lang="ru-RU" dirty="0" smtClean="0"/>
                  <a:t> то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d>
                          <m:dPr>
                            <m:ctrlPr>
                              <a:rPr lang="ru-R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≤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/>
                                  </a:rPr>
                                  <m:t>deg</m:t>
                                </m:r>
                              </m:fName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func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/>
                                  </a:rPr>
                                  <m:t>deg</m:t>
                                </m:r>
                              </m:fName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′′</m:t>
                                    </m:r>
                                  </m:sup>
                                </m:sSup>
                              </m:e>
                            </m:func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func>
                    <m:r>
                      <a:rPr lang="en-US" b="0" i="1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′′</m:t>
                            </m:r>
                          </m:sup>
                        </m:sSup>
                      </m:e>
                    </m:func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То же и для степеней по переменным: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≤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deg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</m:sub>
                                </m:sSub>
                              </m:fName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func>
                            <m:r>
                              <a:rPr lang="en-US" i="1">
                                <a:latin typeface="Cambria Math"/>
                              </a:rPr>
                              <m:t>,</m:t>
                            </m:r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deg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</m:sub>
                                </m:sSub>
                              </m:fName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′′</m:t>
                                    </m:r>
                                  </m:sup>
                                </m:sSup>
                              </m:e>
                            </m:func>
                          </m:e>
                        </m:d>
                      </m:e>
                    </m:func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func>
                    <m:r>
                      <a:rPr lang="en-US" i="1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′′</m:t>
                            </m:r>
                          </m:sup>
                        </m:sSup>
                      </m:e>
                    </m:func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 прямая проверка.</a:t>
                </a:r>
                <a:endParaRPr lang="en-US" i="1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3081" b="-36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439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Многочлены с коэффициентами из заданного множества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коэффициенты многочлена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от переменных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берутся из 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𝐾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пишут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r>
                        <a:rPr lang="en-US" b="0" i="1" smtClean="0">
                          <a:latin typeface="Cambria Math"/>
                        </a:rPr>
                        <m:t>𝐾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выполнено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,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⋅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𝐾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и множество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𝐾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  тоже  замкнуто относительно сложения и умножения.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Чаще всего в качестве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рассматривают некоторое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ru-RU" i="1" dirty="0" smtClean="0"/>
                  <a:t>поле</a:t>
                </a:r>
                <a:r>
                  <a:rPr lang="en-US" dirty="0" smtClean="0"/>
                  <a:t>.  </a:t>
                </a:r>
                <a:r>
                  <a:rPr lang="ru-RU" dirty="0" smtClean="0"/>
                  <a:t>Тогда обычно пишут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𝑃</m:t>
                      </m:r>
                      <m:r>
                        <a:rPr lang="en-US" i="1">
                          <a:latin typeface="Cambria Math"/>
                        </a:rPr>
                        <m:t>∈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𝔽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2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549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Нормированные многочлены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Многочлен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у которого коэффициент при мономе старшей степени равен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называется </a:t>
                </a:r>
                <a:r>
                  <a:rPr lang="ru-RU" i="1" dirty="0" smtClean="0"/>
                  <a:t>нормированным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Кратко будем называть нормированные многочлены </a:t>
                </a:r>
                <a:r>
                  <a:rPr lang="ru-RU" i="1" dirty="0" err="1" smtClean="0"/>
                  <a:t>нормногочлеными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Очевидно, любой многочлен можно получить из некоторого </a:t>
                </a:r>
                <a:r>
                  <a:rPr lang="ru-RU" dirty="0" err="1" smtClean="0"/>
                  <a:t>нормногочлена</a:t>
                </a:r>
                <a:r>
                  <a:rPr lang="ru-RU" dirty="0" smtClean="0"/>
                  <a:t> умножением на константу.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128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Деление многочленов</a:t>
            </a:r>
            <a:r>
              <a:rPr lang="en-US" dirty="0" smtClean="0"/>
              <a:t> </a:t>
            </a:r>
            <a:r>
              <a:rPr lang="ru-RU" dirty="0" smtClean="0"/>
              <a:t>с остатком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любых многочленов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𝑄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 smtClean="0"/>
                  <a:t>  при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r>
                          <m:rPr>
                            <m:nor/>
                          </m:rPr>
                          <a:rPr lang="ru-RU"/>
                          <m:t>≢</m:t>
                        </m:r>
                      </m:e>
                    </m:box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ru-RU" dirty="0" smtClean="0"/>
                  <a:t> существуют  и</a:t>
                </a:r>
                <a:r>
                  <a:rPr lang="en-US" dirty="0" smtClean="0"/>
                  <a:t> </a:t>
                </a:r>
                <a:r>
                  <a:rPr lang="ru-RU" dirty="0" smtClean="0"/>
                  <a:t>однозначно определены многочлены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ru-RU" dirty="0" smtClean="0"/>
                  <a:t>, такие, что</a:t>
                </a:r>
                <a:endParaRPr lang="en-US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𝑄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𝑅</m:t>
                    </m:r>
                  </m:oMath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&lt;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e>
                    </m:func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</a:t>
                </a:r>
                <a:r>
                  <a:rPr lang="ru-RU" i="1" dirty="0" smtClean="0"/>
                  <a:t>остаток</a:t>
                </a:r>
                <a:r>
                  <a:rPr lang="ru-RU" dirty="0" smtClean="0"/>
                  <a:t> от деления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 всё аналогично делению целых чисел с остатком.</a:t>
                </a:r>
                <a:endParaRPr lang="en-US" i="1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b="-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406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 деления </a:t>
            </a:r>
            <a:r>
              <a:rPr lang="ru-RU" dirty="0"/>
              <a:t>многочленов </a:t>
            </a:r>
            <a:r>
              <a:rPr lang="ru-RU" dirty="0" smtClean="0"/>
              <a:t>«в столбик»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5515526"/>
                <a:ext cx="10515600" cy="88044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Итог: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−2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+5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+3=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+7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−14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54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−95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5515526"/>
                <a:ext cx="10515600" cy="880442"/>
              </a:xfrm>
              <a:blipFill rotWithShape="0">
                <a:blip r:embed="rId2"/>
                <a:stretch>
                  <a:fillRect l="-1217" t="-118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Группа 34"/>
          <p:cNvGrpSpPr/>
          <p:nvPr/>
        </p:nvGrpSpPr>
        <p:grpSpPr>
          <a:xfrm>
            <a:off x="3575720" y="1988840"/>
            <a:ext cx="4671105" cy="3327727"/>
            <a:chOff x="844452" y="1633929"/>
            <a:chExt cx="4671105" cy="33277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1160422" y="1633929"/>
                  <a:ext cx="2066655" cy="372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−2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+5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0422" y="1633929"/>
                  <a:ext cx="2066655" cy="3724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3320662" y="1633929"/>
                  <a:ext cx="8849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−7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20662" y="1633929"/>
                  <a:ext cx="884922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1160422" y="2003261"/>
                  <a:ext cx="1128321" cy="372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−7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0422" y="2003261"/>
                  <a:ext cx="1128321" cy="3724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Прямая соединительная линия 7"/>
            <p:cNvCxnSpPr/>
            <p:nvPr/>
          </p:nvCxnSpPr>
          <p:spPr>
            <a:xfrm>
              <a:off x="3320662" y="1633929"/>
              <a:ext cx="0" cy="7417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3320662" y="2003261"/>
              <a:ext cx="1584176" cy="30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160422" y="2372593"/>
              <a:ext cx="1584176" cy="30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844452" y="1806537"/>
                  <a:ext cx="41069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−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4452" y="1806537"/>
                  <a:ext cx="410690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1466657" y="2377474"/>
                  <a:ext cx="236802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−2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+7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+5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6657" y="2377474"/>
                  <a:ext cx="2368021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3320662" y="2003261"/>
                  <a:ext cx="219489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−2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+7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−14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20662" y="2003261"/>
                  <a:ext cx="2194895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1466657" y="2723116"/>
                  <a:ext cx="155792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−2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+14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6657" y="2723116"/>
                  <a:ext cx="1557927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1160422" y="2537080"/>
                  <a:ext cx="41069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−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0422" y="2537080"/>
                  <a:ext cx="410690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Прямая соединительная линия 24"/>
            <p:cNvCxnSpPr/>
            <p:nvPr/>
          </p:nvCxnSpPr>
          <p:spPr>
            <a:xfrm>
              <a:off x="1571112" y="3092448"/>
              <a:ext cx="1584176" cy="30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2193749" y="3095526"/>
                  <a:ext cx="23231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7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−14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+5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3749" y="3095526"/>
                  <a:ext cx="2323136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2210398" y="3450379"/>
                  <a:ext cx="12718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7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−49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10398" y="3450379"/>
                  <a:ext cx="1271822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1878053" y="3259277"/>
                  <a:ext cx="41069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−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78053" y="3259277"/>
                  <a:ext cx="410690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Прямая соединительная линия 28"/>
            <p:cNvCxnSpPr/>
            <p:nvPr/>
          </p:nvCxnSpPr>
          <p:spPr>
            <a:xfrm>
              <a:off x="2288743" y="3819711"/>
              <a:ext cx="1584176" cy="30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2650667" y="3843211"/>
                  <a:ext cx="19771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−14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+54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50667" y="3843211"/>
                  <a:ext cx="1977144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2650667" y="4207928"/>
                  <a:ext cx="144276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−14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+98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50667" y="4207928"/>
                  <a:ext cx="1442767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2333908" y="4023262"/>
                  <a:ext cx="41069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−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33908" y="4023262"/>
                  <a:ext cx="410690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Прямая соединительная линия 32"/>
            <p:cNvCxnSpPr/>
            <p:nvPr/>
          </p:nvCxnSpPr>
          <p:spPr>
            <a:xfrm>
              <a:off x="2744598" y="4589246"/>
              <a:ext cx="1584176" cy="30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3580063" y="4592324"/>
                  <a:ext cx="115666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54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−95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0063" y="4592324"/>
                  <a:ext cx="1156663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6958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Вычисления по модулю многочлена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остаток от деления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будем писать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mod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mod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𝑄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mod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то пишем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≡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mod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  <m:r>
                        <a:rPr lang="en-U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или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lim>
                      </m:limUp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054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Вычисления по модулю многочлена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endParaRPr lang="en-US" b="1" dirty="0" smtClean="0"/>
              </a:p>
              <a:p>
                <a:pPr marL="0" indent="0">
                  <a:buNone/>
                </a:pP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lim>
                    </m:limUp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/>
                  <a:t>  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lim>
                    </m:limUp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то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lim>
                    </m:limUp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3</m:t>
                        </m:r>
                      </m:sub>
                    </m:sSub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lim>
                    </m:limUp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lim>
                    </m:limUp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/>
                  <a:t>   </a:t>
                </a: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endParaRPr lang="ru-RU" b="1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ru-RU" dirty="0" smtClean="0"/>
                  <a:t> упражнение.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653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Поле: определение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Поле — это множество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 двумя</a:t>
                </a:r>
                <a:r>
                  <a:rPr lang="en-US" dirty="0" smtClean="0"/>
                  <a:t> </a:t>
                </a:r>
                <a:r>
                  <a:rPr lang="ru-RU" dirty="0" smtClean="0"/>
                  <a:t>бинарными ассоциативными </a:t>
                </a:r>
                <a:r>
                  <a:rPr lang="ru-RU" i="1" dirty="0" smtClean="0"/>
                  <a:t>и коммутативными </a:t>
                </a:r>
                <a:r>
                  <a:rPr lang="ru-RU" dirty="0" smtClean="0"/>
                  <a:t>операциями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⋅</m:t>
                    </m:r>
                  </m:oMath>
                </a14:m>
                <a:r>
                  <a:rPr lang="ru-RU" dirty="0" smtClean="0"/>
                  <a:t>, такими, что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является группой относительно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Нейтральный элемент этой группы обозначается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r>
                      <a:rPr lang="en-US" b="0" i="1" smtClean="0">
                        <a:latin typeface="Cambria Math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является группой относительно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⋅</m:t>
                    </m:r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Нейтральный элемент этой группы обозначается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Операция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⋅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дистрибутивна относительно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/>
                  <a:t>: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𝐹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⋅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⋅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123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 вычислений </a:t>
            </a:r>
            <a:br>
              <a:rPr lang="ru-RU" dirty="0" smtClean="0"/>
            </a:br>
            <a:r>
              <a:rPr lang="ru-RU" dirty="0" smtClean="0"/>
              <a:t>по модулю многочлена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</p:spPr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Найдём остаток от деления многочлена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+2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+4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+3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на многочлен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  <m:r>
                      <a:rPr lang="en-US" b="0" i="0" smtClean="0">
                        <a:latin typeface="Cambria Math"/>
                      </a:rPr>
                      <m:t>≔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+2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все многочлены принадлежат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Решение: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+4=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+2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+4</m:t>
                      </m:r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ℤ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5</m:t>
                              </m:r>
                            </m:sub>
                          </m:sSub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+3=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+2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+3</m:t>
                      </m:r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lim>
                      </m:limUp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+3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+3=4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  <a:blipFill rotWithShape="0">
                <a:blip r:embed="rId2"/>
                <a:stretch>
                  <a:fillRect l="-119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864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Малая теорема Безу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то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mod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ru-RU" i="1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Следствие.</a:t>
                </a:r>
                <a:br>
                  <a:rPr lang="ru-RU" b="1" dirty="0" smtClean="0"/>
                </a:b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корень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многочлена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 smtClean="0"/>
                  <a:t>, 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без остатка делится на 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724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Неприводимые многочлены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Многочлен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называется н</a:t>
                </a:r>
                <a:r>
                  <a:rPr lang="ru-RU" i="1" dirty="0" smtClean="0"/>
                  <a:t>еприводимым</a:t>
                </a:r>
                <a:r>
                  <a:rPr lang="en-US" i="1" dirty="0" smtClean="0"/>
                  <a:t>/</a:t>
                </a:r>
                <a:r>
                  <a:rPr lang="ru-RU" i="1" dirty="0" smtClean="0"/>
                  <a:t>неразложимым</a:t>
                </a:r>
                <a:r>
                  <a:rPr lang="en-US" i="1" dirty="0" smtClean="0"/>
                  <a:t>/</a:t>
                </a:r>
                <a:r>
                  <a:rPr lang="ru-RU" i="1" dirty="0" smtClean="0"/>
                  <a:t>простым</a:t>
                </a:r>
                <a:r>
                  <a:rPr lang="en-US" i="1" dirty="0" smtClean="0"/>
                  <a:t> </a:t>
                </a:r>
                <a:r>
                  <a:rPr lang="en-US" dirty="0" smtClean="0"/>
                  <a:t>(</a:t>
                </a:r>
                <a:r>
                  <a:rPr lang="ru-RU" i="1" dirty="0" smtClean="0"/>
                  <a:t>над 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en-US" dirty="0" smtClean="0"/>
                  <a:t>)</a:t>
                </a:r>
                <a:r>
                  <a:rPr lang="ru-RU" dirty="0" smtClean="0"/>
                  <a:t>, </a:t>
                </a:r>
                <a:br>
                  <a:rPr lang="ru-RU" dirty="0" smtClean="0"/>
                </a:br>
                <a:r>
                  <a:rPr lang="ru-RU" dirty="0" smtClean="0"/>
                  <a:t>если не существует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 smtClean="0"/>
                  <a:t>, таких, что</a:t>
                </a:r>
                <a:r>
                  <a:rPr lang="en-US" i="1" dirty="0" smtClean="0">
                    <a:latin typeface="Cambria Math"/>
                    <a:ea typeface="Cambria Math"/>
                  </a:rPr>
                  <a:t/>
                </a:r>
                <a:br>
                  <a:rPr lang="en-US" i="1" dirty="0" smtClean="0">
                    <a:latin typeface="Cambria Math"/>
                    <a:ea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deg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≥1,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deg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</m:func>
                      <m:r>
                        <a:rPr lang="en-US" i="1">
                          <a:latin typeface="Cambria Math"/>
                        </a:rPr>
                        <m:t>≥1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Примеры</a:t>
                </a:r>
                <a:r>
                  <a:rPr lang="ru-RU" dirty="0" smtClean="0"/>
                  <a:t>: 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простой над </a:t>
                </a:r>
                <a14:m>
                  <m:oMath xmlns:m="http://schemas.openxmlformats.org/officeDocument/2006/math">
                    <m:r>
                      <a:rPr lang="ru-RU" b="1" i="1" smtClean="0">
                        <a:latin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 как если бы его можно было разложить на множители, то у него были бы корни в 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𝑃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n-US" b="0" i="1" dirty="0" smtClean="0">
                        <a:latin typeface="Cambria Math"/>
                      </a:rPr>
                      <m:t>+2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b="0" i="1" dirty="0" smtClean="0">
                        <a:latin typeface="Cambria Math"/>
                      </a:rPr>
                      <m:t>+3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/>
                      </a:rPr>
                      <m:t>+2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не является простым над 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так как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𝑃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i="1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  </a:t>
                </a:r>
                <a:r>
                  <a:rPr lang="ru-RU" dirty="0" smtClean="0"/>
                  <a:t>Заметьте, что корней из 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ru-RU" dirty="0" smtClean="0"/>
                  <a:t> нет.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 t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51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Неприводимые многочлены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Ещё примеры</a:t>
                </a:r>
                <a:r>
                  <a:rPr lang="ru-RU" dirty="0" smtClean="0"/>
                  <a:t>: 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простой над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 как 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являются его корнями (если вычисления выполнять по модулю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ru-RU" dirty="0" smtClean="0"/>
                  <a:t>)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+1</m:t>
                    </m:r>
                  </m:oMath>
                </a14:m>
                <a:r>
                  <a:rPr lang="en-US" dirty="0"/>
                  <a:t>  </a:t>
                </a:r>
                <a:r>
                  <a:rPr lang="ru-RU" dirty="0" smtClean="0"/>
                  <a:t>не является простым </a:t>
                </a:r>
                <a:r>
                  <a:rPr lang="ru-RU" dirty="0"/>
                  <a:t>над</a:t>
                </a:r>
                <a:r>
                  <a:rPr lang="en-US" dirty="0"/>
                  <a:t> 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</a:t>
                </a:r>
                <a:r>
                  <a:rPr lang="en-US" dirty="0" smtClean="0"/>
                  <a:t> </a:t>
                </a:r>
                <a:r>
                  <a:rPr lang="ru-RU" dirty="0" smtClean="0"/>
                  <a:t>как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+1</m:t>
                    </m:r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lim>
                    </m:limUp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+4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+4=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+2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960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о разложении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Теорема.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>Любой многочлен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/>
                  <a:t> может быть единственным образом (</a:t>
                </a:r>
                <a:r>
                  <a:rPr lang="ru-RU" dirty="0" smtClean="0"/>
                  <a:t>с</a:t>
                </a:r>
                <a:r>
                  <a:rPr lang="en-US" dirty="0" smtClean="0"/>
                  <a:t> </a:t>
                </a:r>
                <a:r>
                  <a:rPr lang="ru-RU" dirty="0" smtClean="0"/>
                  <a:t>точностью </a:t>
                </a:r>
                <a:r>
                  <a:rPr lang="ru-RU" dirty="0"/>
                  <a:t>до перестановки сомножителей) представлен в виде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𝑃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𝑐</m:t>
                      </m:r>
                      <m:r>
                        <a:rPr lang="en-US" i="1">
                          <a:latin typeface="Cambria Math"/>
                        </a:rPr>
                        <m:t>⋅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⋅…⋅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r>
                  <a:rPr lang="en-US" dirty="0"/>
                  <a:t/>
                </a:r>
                <a:br>
                  <a:rPr lang="en-US" dirty="0"/>
                </a:br>
                <a:r>
                  <a:rPr lang="ru-RU" dirty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 </a:t>
                </a:r>
                <a:r>
                  <a:rPr lang="en-US" dirty="0"/>
                  <a:t>— </a:t>
                </a:r>
                <a:r>
                  <a:rPr lang="ru-RU" dirty="0"/>
                  <a:t>простые </a:t>
                </a:r>
                <a:r>
                  <a:rPr lang="ru-RU" dirty="0" err="1" smtClean="0"/>
                  <a:t>нормногочлены</a:t>
                </a:r>
                <a:r>
                  <a:rPr lang="ru-RU" dirty="0" smtClean="0"/>
                  <a:t> (не обязательно различные).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 аналогично доказательству основной теоремы арифметики</a:t>
                </a:r>
                <a:endParaRPr lang="en-US" i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777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Утверждения о делимости многочленов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Утверждения.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делится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простой,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 хотя бы один из многочленов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делится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делится на различные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простые многочлены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/>
                  <a:t>, 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делится 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Доказательства аналогичны доказательствам аналогичных теорем арифметики</a:t>
                </a:r>
                <a:endParaRPr lang="en-US" i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962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Поле: третье определение</a:t>
            </a:r>
            <a:br>
              <a:rPr lang="ru-RU" dirty="0" smtClean="0"/>
            </a:br>
            <a:r>
              <a:rPr lang="ru-RU" dirty="0" smtClean="0"/>
              <a:t>(для конечного поля)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Конечное поле — это множество </a:t>
                </a:r>
                <a:r>
                  <a:rPr lang="en-US" dirty="0" smtClean="0"/>
                  <a:t>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𝔽</m:t>
                      </m:r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с бинарными ассоциативными коммутативными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операциями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⋅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 элементами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, такими, что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⋅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⋅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dirty="0" smtClean="0">
                        <a:latin typeface="Cambria Math"/>
                      </a:rPr>
                      <m:t>0+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+0=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r>
                      <a:rPr lang="en-US" b="0" i="1" smtClean="0">
                        <a:latin typeface="Cambria Math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dirty="0" smtClean="0">
                        <a:latin typeface="Cambria Math"/>
                      </a:rPr>
                      <m:t>1⋅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⋅1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r>
                  <a:rPr lang="ru-RU" dirty="0" smtClean="0"/>
                  <a:t>  элементы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…,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 все различны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элементы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ru-RU" dirty="0" smtClean="0"/>
                  <a:t>все различны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b="-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607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Конечное поле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простое число.</a:t>
                </a:r>
                <a:endParaRPr lang="en-US" dirty="0"/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простой многочлен из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Через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обозначим множество всех многочленов из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 smtClean="0"/>
                  <a:t>,  степень которых </a:t>
                </a:r>
                <a:r>
                  <a:rPr lang="en-US" dirty="0" smtClean="0"/>
                  <a:t> </a:t>
                </a:r>
                <a:r>
                  <a:rPr lang="ru-RU" dirty="0" smtClean="0"/>
                  <a:t>строго меньше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</m:func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  <a:p>
                <a:pPr marL="0" indent="0">
                  <a:buNone/>
                </a:pPr>
                <a:r>
                  <a:rPr lang="ru-RU" dirty="0" smtClean="0"/>
                  <a:t>На множестве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r>
                  <a:rPr lang="ru-RU" dirty="0" smtClean="0"/>
                  <a:t>  определим операции сложения и умножения: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ru-RU"/>
                        <m:t>⊕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mod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b="1" i="1" dirty="0">
                          <a:latin typeface="Cambria Math"/>
                        </a:rPr>
                        <m:t>⊙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≔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mod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𝑄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 r="-12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60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Конечное поле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Множество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r>
                  <a:rPr lang="ru-RU" dirty="0" smtClean="0"/>
                  <a:t>  является полем относительно введённых операций сложения и умножения многочленов по модулю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</a:p>
              <a:p>
                <a:r>
                  <a:rPr lang="ru-RU" dirty="0" smtClean="0"/>
                  <a:t>Ассоциативность, коммутативность, дистрибутивность очевидна</a:t>
                </a:r>
              </a:p>
              <a:p>
                <a:r>
                  <a:rPr lang="ru-RU" dirty="0" smtClean="0"/>
                  <a:t>Существование нуля и единицы очевидно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794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Конечное поле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Ещё нужно доказать, что</a:t>
                </a:r>
                <a:r>
                  <a:rPr lang="ru-RU" i="1" dirty="0" smtClean="0"/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∈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US" dirty="0" smtClean="0"/>
                  <a:t>   </a:t>
                </a: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m:rPr>
                        <m:nor/>
                      </m:rPr>
                      <a:rPr lang="ru-RU"/>
                      <m:t>⊕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≠</m:t>
                    </m:r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m:rPr>
                        <m:nor/>
                      </m:rPr>
                      <a:rPr lang="ru-RU"/>
                      <m:t>⊕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Это так, т.к.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𝑃</m:t>
                      </m:r>
                      <m:r>
                        <m:rPr>
                          <m:nor/>
                        </m:rPr>
                        <a:rPr lang="ru-RU"/>
                        <m:t>⊕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𝑃</m:t>
                      </m:r>
                      <m:r>
                        <m:rPr>
                          <m:nor/>
                        </m:rPr>
                        <a:rPr lang="ru-RU"/>
                        <m:t>⊕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𝑃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lim>
                      </m:limUpp>
                      <m:r>
                        <a:rPr lang="en-US" i="1">
                          <a:latin typeface="Cambria Math"/>
                        </a:rPr>
                        <m:t>𝑃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lim>
                      </m:limUp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369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полей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Полями являются:</a:t>
                </a:r>
              </a:p>
              <a:p>
                <a:r>
                  <a:rPr lang="ru-RU" dirty="0" smtClean="0"/>
                  <a:t>Множества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ℚ</m:t>
                    </m:r>
                    <m:r>
                      <a:rPr lang="en-US" b="1" i="1" smtClean="0">
                        <a:latin typeface="Cambria Math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ℝ</m:t>
                    </m:r>
                    <m:r>
                      <a:rPr lang="en-US" b="1" i="1" smtClean="0">
                        <a:latin typeface="Cambria Math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ℂ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относительно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+,⋅</m:t>
                    </m:r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Полями не являются:</a:t>
                </a:r>
                <a:endParaRPr lang="ru-RU" dirty="0"/>
              </a:p>
              <a:p>
                <a:r>
                  <a:rPr lang="ru-RU" dirty="0" smtClean="0"/>
                  <a:t>Множества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  <m:r>
                      <a:rPr lang="en-US" b="1" i="1" smtClean="0">
                        <a:latin typeface="Cambria Math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ℤ</m:t>
                    </m:r>
                  </m:oMath>
                </a14:m>
                <a:endParaRPr lang="en-US" b="1" dirty="0" smtClean="0"/>
              </a:p>
              <a:p>
                <a:r>
                  <a:rPr lang="ru-RU" dirty="0" smtClean="0"/>
                  <a:t>Множество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относительно сложения и умножения матриц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357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Конечное поле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Осталось доказать, что</a:t>
                </a:r>
                <a:r>
                  <a:rPr lang="ru-RU" i="1" dirty="0" smtClean="0"/>
                  <a:t>:</a:t>
                </a: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∈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US" dirty="0"/>
                  <a:t>   </a:t>
                </a:r>
                <a:r>
                  <a:rPr lang="ru-RU" dirty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r>
                          <m:rPr>
                            <m:nor/>
                          </m:rPr>
                          <a:rPr lang="ru-RU"/>
                          <m:t>≢</m:t>
                        </m:r>
                      </m:e>
                    </m:box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:r>
                  <a:rPr lang="en-US" dirty="0"/>
                  <a:t> 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ru-RU" b="1" i="1" dirty="0">
                        <a:latin typeface="Cambria Math"/>
                      </a:rPr>
                      <m:t>⊙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≠</m:t>
                    </m:r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ru-RU" b="1" i="1" dirty="0">
                        <a:latin typeface="Cambria Math"/>
                      </a:rPr>
                      <m:t>⊙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ru-RU" b="1" i="1" dirty="0">
                        <a:latin typeface="Cambria Math"/>
                      </a:rPr>
                      <m:t>⊙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ru-RU" b="1" i="1" dirty="0">
                        <a:latin typeface="Cambria Math"/>
                      </a:rPr>
                      <m:t>⊙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/>
                  <a:t>,  то 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Т.к.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простой, то либо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делится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либо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делится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По условию</a:t>
                </a:r>
                <a:r>
                  <a:rPr lang="ru-RU" b="0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r>
                          <m:rPr>
                            <m:nor/>
                          </m:rPr>
                          <a:rPr lang="ru-RU"/>
                          <m:t>≢</m:t>
                        </m:r>
                      </m:e>
                    </m:box>
                    <m:r>
                      <a:rPr lang="en-US" i="1">
                        <a:latin typeface="Cambria Math"/>
                      </a:rPr>
                      <m:t>0</m:t>
                    </m:r>
                  </m:oMath>
                </a14:m>
                <a:r>
                  <a:rPr lang="ru-RU" dirty="0" smtClean="0"/>
                  <a:t>, а значит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lim>
                      </m:limUpp>
                      <m:r>
                        <a:rPr lang="en-US" i="1">
                          <a:latin typeface="Cambria Math"/>
                        </a:rPr>
                        <m:t>0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lim>
                      </m:limUp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  <a:blipFill rotWithShape="0">
                <a:blip r:embed="rId3"/>
                <a:stretch>
                  <a:fillRect l="-119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172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Количество неприводимых многочленов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(доказательство — весной).</a:t>
                </a:r>
                <a:br>
                  <a:rPr lang="ru-RU" b="1" dirty="0" smtClean="0"/>
                </a:br>
                <a:r>
                  <a:rPr lang="ru-RU" dirty="0" smtClean="0"/>
                  <a:t>Количество неприводимых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нормногочленов степени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ru-RU" dirty="0" smtClean="0"/>
                  <a:t> равно количеству непериодических циклических слов длины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ru-RU" dirty="0" smtClean="0"/>
                  <a:t>‑символьном алфавите.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b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Следствие.</a:t>
                </a:r>
                <a:br>
                  <a:rPr lang="ru-RU" b="1" dirty="0" smtClean="0"/>
                </a:br>
                <a:r>
                  <a:rPr lang="ru-RU" dirty="0" smtClean="0"/>
                  <a:t>При каждом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при каждом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≥2</m:t>
                    </m:r>
                  </m:oMath>
                </a14:m>
                <a:r>
                  <a:rPr lang="ru-RU" b="1" dirty="0" smtClean="0"/>
                  <a:t> </a:t>
                </a:r>
                <a:r>
                  <a:rPr lang="ru-RU" dirty="0" smtClean="0"/>
                  <a:t>существует хотя бы один неприводимый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нормногочлен степени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237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Резюме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Многочлены похожи на числа: их можно делить столбиком, определить простые многочлены и доказать аналоги теорем из арифметики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Для любого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простого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ru-RU" dirty="0" smtClean="0"/>
                  <a:t> и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существует конечное поле порядка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br>
                  <a:rPr lang="en-US" dirty="0" smtClean="0"/>
                </a:b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это просто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br>
                  <a:rPr lang="en-US" dirty="0" smtClean="0"/>
                </a:b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𝛼</m:t>
                    </m:r>
                    <m:r>
                      <a:rPr lang="en-US" b="0" i="1" dirty="0" smtClean="0">
                        <a:latin typeface="Cambria Math"/>
                      </a:rPr>
                      <m:t>&gt;1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это множество многочленов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из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 smtClean="0"/>
                  <a:t>  степени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сложение и умножение которых проводится по модулю некоторого простого многочлена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𝛼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2"/>
                <a:stretch>
                  <a:fillRect l="-1043" t="-1184" r="-2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416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Некоторые факты о конечных полях</a:t>
            </a:r>
            <a:br>
              <a:rPr lang="ru-RU" dirty="0" smtClean="0"/>
            </a:br>
            <a:r>
              <a:rPr lang="ru-RU" dirty="0" smtClean="0"/>
              <a:t>(без доказательства)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Любое конечное поле изоморфно полю многочленов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r>
                  <a:rPr lang="ru-RU" dirty="0" smtClean="0"/>
                  <a:t>  для некоторого простого числа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многочлена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ru-RU" dirty="0" smtClean="0"/>
                  <a:t>, неприводимого над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ru-RU" dirty="0" smtClean="0"/>
                  <a:t>В любом конечном поле все ненулевые элементы образуют </a:t>
                </a:r>
                <a:r>
                  <a:rPr lang="ru-RU" i="1" dirty="0" smtClean="0"/>
                  <a:t>циклическую</a:t>
                </a:r>
                <a:r>
                  <a:rPr lang="ru-RU" dirty="0" smtClean="0"/>
                  <a:t> группу относительно умножения.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961" r="-14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072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полей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Кроме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ℚ</m:t>
                    </m:r>
                    <m:r>
                      <a:rPr lang="en-US" b="1" i="1">
                        <a:latin typeface="Cambria Math"/>
                      </a:rPr>
                      <m:t>,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ℝ</m:t>
                    </m:r>
                    <m:r>
                      <a:rPr lang="en-US" b="1" i="1">
                        <a:latin typeface="Cambria Math"/>
                      </a:rPr>
                      <m:t>,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ℂ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и другие бесконечные поля, например, поле дробно-рациональных функций, т.е.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box>
                            <m:box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𝐵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den>
                              </m:f>
                            </m:e>
                          </m:box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многочлены</a:t>
                </a:r>
                <a:r>
                  <a:rPr lang="en-US" dirty="0" smtClean="0"/>
                  <a:t> </a:t>
                </a:r>
                <a:r>
                  <a:rPr lang="ru-RU" dirty="0" smtClean="0"/>
                  <a:t>с целыми коэффициентами,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r>
                          <m:rPr>
                            <m:nor/>
                          </m:rPr>
                          <a:rPr lang="ru-RU" b="1"/>
                          <m:t>≢</m:t>
                        </m:r>
                      </m:e>
                    </m:box>
                    <m:r>
                      <a:rPr lang="en-US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10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Примеры свойств полей, </a:t>
            </a:r>
            <a:br>
              <a:rPr lang="ru-RU" dirty="0" smtClean="0"/>
            </a:br>
            <a:r>
              <a:rPr lang="ru-RU" dirty="0" smtClean="0"/>
              <a:t>выводимых из аксиом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br>
                  <a:rPr lang="ru-RU" b="1" dirty="0" smtClean="0"/>
                </a:br>
                <a:r>
                  <a:rPr lang="ru-RU" dirty="0"/>
                  <a:t>Если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поле, то для любого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ru-RU" dirty="0"/>
                  <a:t> выполнено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⋅0=0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</a:p>
              <a:p>
                <a:pPr marL="0" indent="0">
                  <a:buNone/>
                </a:pPr>
                <a:r>
                  <a:rPr lang="ru-RU" dirty="0" smtClean="0"/>
                  <a:t>Обозначим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𝑧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⋅0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И</a:t>
                </a:r>
                <a:r>
                  <a:rPr lang="ru-RU" dirty="0" smtClean="0"/>
                  <a:t>меем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⋅0+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⋅0=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0+0</m:t>
                          </m:r>
                        </m:e>
                      </m:d>
                      <m:r>
                        <a:rPr lang="en-US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⋅0=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z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  <m:r>
                        <a:rPr lang="en-US" b="0" i="1" smtClean="0">
                          <a:latin typeface="Cambria Math"/>
                        </a:rPr>
                        <m:t>=0+</m:t>
                      </m:r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405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Примеры свойств полей, </a:t>
            </a:r>
            <a:br>
              <a:rPr lang="ru-RU" dirty="0"/>
            </a:br>
            <a:r>
              <a:rPr lang="ru-RU" dirty="0"/>
              <a:t>выводимых из аксиом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br>
                  <a:rPr lang="ru-RU" b="1" dirty="0" smtClean="0"/>
                </a:b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поле, то для любого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ru-RU" dirty="0"/>
                  <a:t> выполнено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=−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</a:p>
              <a:p>
                <a:pPr marL="0" indent="0">
                  <a:buNone/>
                </a:pPr>
                <a:r>
                  <a:rPr lang="ru-RU" dirty="0" smtClean="0"/>
                  <a:t>Обозначим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Получаем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+1⋅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+1⋅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=0⋅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32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Поле: другое определение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Поле — это множество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 двумя</a:t>
                </a:r>
                <a:r>
                  <a:rPr lang="en-US" dirty="0" smtClean="0"/>
                  <a:t> </a:t>
                </a:r>
                <a:r>
                  <a:rPr lang="ru-RU" dirty="0" smtClean="0"/>
                  <a:t>бинарными ассоциативными операциями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⋅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 двумя специальными элементами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, такими, что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endParaRPr lang="en-US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⋅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⋅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0+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+0=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r>
                      <a:rPr lang="en-US" b="0" i="1" smtClean="0">
                        <a:latin typeface="Cambria Math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/>
                  <a:t> 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1⋅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⋅1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i="1">
                        <a:latin typeface="Cambria Math"/>
                      </a:rPr>
                      <m:t>∃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: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r>
                      <a:rPr lang="en-US" i="1">
                        <a:latin typeface="Cambria Math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0</m:t>
                        </m:r>
                      </m:e>
                    </m:d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∃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: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662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Поле:</a:t>
            </a:r>
            <a:r>
              <a:rPr lang="en-US" dirty="0" smtClean="0"/>
              <a:t> </a:t>
            </a:r>
            <a:r>
              <a:rPr lang="ru-RU" dirty="0" smtClean="0"/>
              <a:t>третье</a:t>
            </a:r>
            <a:r>
              <a:rPr lang="en-US" dirty="0" smtClean="0"/>
              <a:t> </a:t>
            </a:r>
            <a:r>
              <a:rPr lang="ru-RU" dirty="0" smtClean="0"/>
              <a:t>определение</a:t>
            </a:r>
            <a:r>
              <a:rPr lang="en-US" dirty="0" smtClean="0"/>
              <a:t> </a:t>
            </a:r>
            <a:r>
              <a:rPr lang="ru-RU" dirty="0" smtClean="0"/>
              <a:t>(для</a:t>
            </a:r>
            <a:r>
              <a:rPr lang="en-US" dirty="0" smtClean="0"/>
              <a:t> </a:t>
            </a:r>
            <a:r>
              <a:rPr lang="ru-RU" dirty="0" smtClean="0"/>
              <a:t>конечного</a:t>
            </a:r>
            <a:r>
              <a:rPr lang="en-US" dirty="0" smtClean="0"/>
              <a:t> </a:t>
            </a:r>
            <a:r>
              <a:rPr lang="ru-RU" dirty="0" smtClean="0"/>
              <a:t>поля)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Конечное поле — это множество </a:t>
                </a:r>
                <a:r>
                  <a:rPr lang="en-US" dirty="0" smtClean="0"/>
                  <a:t>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𝔽</m:t>
                      </m:r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с бинарными ассоциативными коммутативными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операциями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⋅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 элементами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, такими, что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⋅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⋅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dirty="0" smtClean="0">
                        <a:latin typeface="Cambria Math"/>
                      </a:rPr>
                      <m:t>0+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+0=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r>
                      <a:rPr lang="en-US" b="0" i="1" smtClean="0">
                        <a:latin typeface="Cambria Math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dirty="0" smtClean="0">
                        <a:latin typeface="Cambria Math"/>
                      </a:rPr>
                      <m:t>1⋅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⋅1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r>
                  <a:rPr lang="ru-RU" dirty="0" smtClean="0"/>
                  <a:t>  элементы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…,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 все различны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элементы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ru-RU" dirty="0" smtClean="0"/>
                  <a:t>все различны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b="-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756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Конечное поле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любого простого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множество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образует поле относительно операций сложения и умножения по модулю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br>
                  <a:rPr lang="ru-RU" i="1" dirty="0" smtClean="0"/>
                </a:br>
                <a:r>
                  <a:rPr lang="ru-RU" dirty="0" smtClean="0"/>
                  <a:t>То, что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ru-RU"/>
                          <m:t>⊕</m:t>
                        </m:r>
                      </m:e>
                    </m:d>
                  </m:oMath>
                </a14:m>
                <a:r>
                  <a:rPr lang="en-US" i="1" dirty="0" smtClean="0"/>
                  <a:t> </a:t>
                </a:r>
                <a:r>
                  <a:rPr lang="ru-RU" i="1" dirty="0" smtClean="0"/>
                  <a:t> </a:t>
                </a:r>
                <a:r>
                  <a:rPr lang="ru-RU" dirty="0" smtClean="0"/>
                  <a:t>и</a:t>
                </a:r>
                <a:r>
                  <a:rPr lang="ru-RU" i="1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r>
                          <a:rPr lang="ru-RU" b="0" i="1" smtClean="0">
                            <a:latin typeface="Cambria Math"/>
                          </a:rPr>
                          <m:t>∖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ru-RU" b="1" i="1" dirty="0">
                            <a:latin typeface="Cambria Math"/>
                          </a:rPr>
                          <m:t>⊙</m:t>
                        </m:r>
                      </m:e>
                    </m:d>
                  </m:oMath>
                </a14:m>
                <a:r>
                  <a:rPr lang="ru-RU" dirty="0" smtClean="0"/>
                  <a:t>  — группы, доказано ранее.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Дистрибутивность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умножения по модулю относительно сложения по модулю очевидна.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582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10075</TotalTime>
  <Words>353</Words>
  <Application>Microsoft Office PowerPoint</Application>
  <PresentationFormat>Широкоэкранный</PresentationFormat>
  <Paragraphs>196</Paragraphs>
  <Slides>33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Тема Office</vt:lpstr>
      <vt:lpstr>Дискретные структуры МФТИ, осень 2013</vt:lpstr>
      <vt:lpstr>Поле: определение</vt:lpstr>
      <vt:lpstr>Примеры полей</vt:lpstr>
      <vt:lpstr>Примеры полей</vt:lpstr>
      <vt:lpstr>Примеры свойств полей,  выводимых из аксиом</vt:lpstr>
      <vt:lpstr>Примеры свойств полей,  выводимых из аксиом</vt:lpstr>
      <vt:lpstr>Поле: другое определение</vt:lpstr>
      <vt:lpstr>Поле: третье определение (для конечного поля)</vt:lpstr>
      <vt:lpstr>Конечное поле Z_p</vt:lpstr>
      <vt:lpstr>Многочлены: определение</vt:lpstr>
      <vt:lpstr>Степени</vt:lpstr>
      <vt:lpstr>Степени</vt:lpstr>
      <vt:lpstr>Степени</vt:lpstr>
      <vt:lpstr>Многочлены с коэффициентами из заданного множества</vt:lpstr>
      <vt:lpstr>Нормированные многочлены</vt:lpstr>
      <vt:lpstr>Деление многочленов с остатком</vt:lpstr>
      <vt:lpstr>Пример деления многочленов «в столбик»</vt:lpstr>
      <vt:lpstr>Вычисления по модулю многочлена</vt:lpstr>
      <vt:lpstr>Вычисления по модулю многочлена</vt:lpstr>
      <vt:lpstr>Пример вычислений  по модулю многочлена</vt:lpstr>
      <vt:lpstr>Малая теорема Безу</vt:lpstr>
      <vt:lpstr>Неприводимые многочлены</vt:lpstr>
      <vt:lpstr>Неприводимые многочлены</vt:lpstr>
      <vt:lpstr>Теорема о разложении</vt:lpstr>
      <vt:lpstr>Утверждения о делимости многочленов</vt:lpstr>
      <vt:lpstr>Поле: третье определение (для конечного поля)</vt:lpstr>
      <vt:lpstr>Конечное поле  〖Z_p [x]〗∕Q</vt:lpstr>
      <vt:lpstr>Конечное поле  〖Z_p [x]〗∕Q</vt:lpstr>
      <vt:lpstr>Конечное поле  〖Z_p [x]〗∕Q</vt:lpstr>
      <vt:lpstr>Конечное поле  〖Z_p [x]〗∕Q</vt:lpstr>
      <vt:lpstr>Количество неприводимых многочленов над Z_p</vt:lpstr>
      <vt:lpstr>Резюме</vt:lpstr>
      <vt:lpstr>Некоторые факты о конечных полях (без доказательства)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373</cp:revision>
  <dcterms:created xsi:type="dcterms:W3CDTF">2011-09-09T18:22:36Z</dcterms:created>
  <dcterms:modified xsi:type="dcterms:W3CDTF">2014-04-02T07:56:09Z</dcterms:modified>
</cp:coreProperties>
</file>